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52.jpg" ContentType="image/x-wmf"/>
  <Override PartName="/ppt/media/image60.jp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708" r:id="rId2"/>
    <p:sldMasterId id="2147483716" r:id="rId3"/>
    <p:sldMasterId id="2147483730" r:id="rId4"/>
  </p:sldMasterIdLst>
  <p:notesMasterIdLst>
    <p:notesMasterId r:id="rId29"/>
  </p:notesMasterIdLst>
  <p:sldIdLst>
    <p:sldId id="2146846701" r:id="rId5"/>
    <p:sldId id="2145705695" r:id="rId6"/>
    <p:sldId id="2145705696" r:id="rId7"/>
    <p:sldId id="2146846700" r:id="rId8"/>
    <p:sldId id="2076136862" r:id="rId9"/>
    <p:sldId id="2145705683" r:id="rId10"/>
    <p:sldId id="2145705786" r:id="rId11"/>
    <p:sldId id="2145705787" r:id="rId12"/>
    <p:sldId id="2854" r:id="rId13"/>
    <p:sldId id="630" r:id="rId14"/>
    <p:sldId id="2145705688" r:id="rId15"/>
    <p:sldId id="2145705685" r:id="rId16"/>
    <p:sldId id="259" r:id="rId17"/>
    <p:sldId id="262" r:id="rId18"/>
    <p:sldId id="268" r:id="rId19"/>
    <p:sldId id="528" r:id="rId20"/>
    <p:sldId id="632" r:id="rId21"/>
    <p:sldId id="560" r:id="rId22"/>
    <p:sldId id="561" r:id="rId23"/>
    <p:sldId id="2355" r:id="rId24"/>
    <p:sldId id="2605" r:id="rId25"/>
    <p:sldId id="531" r:id="rId26"/>
    <p:sldId id="625" r:id="rId27"/>
    <p:sldId id="2145705687" r:id="rId28"/>
  </p:sldIdLst>
  <p:sldSz cx="9144000" cy="5143500" type="screen16x9"/>
  <p:notesSz cx="6858000" cy="9144000"/>
  <p:defaultText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5" userDrawn="1">
          <p15:clr>
            <a:srgbClr val="A4A3A4"/>
          </p15:clr>
        </p15:guide>
        <p15:guide id="2" orient="horz" pos="2958" userDrawn="1">
          <p15:clr>
            <a:srgbClr val="A4A3A4"/>
          </p15:clr>
        </p15:guide>
        <p15:guide id="3" orient="horz" pos="395" userDrawn="1">
          <p15:clr>
            <a:srgbClr val="A4A3A4"/>
          </p15:clr>
        </p15:guide>
        <p15:guide id="4" pos="204" userDrawn="1">
          <p15:clr>
            <a:srgbClr val="A4A3A4"/>
          </p15:clr>
        </p15:guide>
        <p15:guide id="5" pos="5556" userDrawn="1">
          <p15:clr>
            <a:srgbClr val="A4A3A4"/>
          </p15:clr>
        </p15:guide>
        <p15:guide id="6" pos="2880" userDrawn="1">
          <p15:clr>
            <a:srgbClr val="A4A3A4"/>
          </p15:clr>
        </p15:guide>
        <p15:guide id="7" pos="2789" userDrawn="1">
          <p15:clr>
            <a:srgbClr val="A4A3A4"/>
          </p15:clr>
        </p15:guide>
        <p15:guide id="8" pos="29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10253F"/>
    <a:srgbClr val="858586"/>
    <a:srgbClr val="BDD70C"/>
    <a:srgbClr val="C3D89C"/>
    <a:srgbClr val="93CFDE"/>
    <a:srgbClr val="FDD5B4"/>
    <a:srgbClr val="B3A3C9"/>
    <a:srgbClr val="E7B9B8"/>
    <a:srgbClr val="C4D8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B35EC3-A9C3-4EB5-8F1E-94C2837E2DAE}" v="9" dt="2022-11-10T11:23:25.4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061" autoAdjust="0"/>
  </p:normalViewPr>
  <p:slideViewPr>
    <p:cSldViewPr showGuides="1">
      <p:cViewPr varScale="1">
        <p:scale>
          <a:sx n="89" d="100"/>
          <a:sy n="89" d="100"/>
        </p:scale>
        <p:origin x="870" y="108"/>
      </p:cViewPr>
      <p:guideLst>
        <p:guide orient="horz" pos="645"/>
        <p:guide orient="horz" pos="2958"/>
        <p:guide orient="horz" pos="395"/>
        <p:guide pos="204"/>
        <p:guide pos="5556"/>
        <p:guide pos="2880"/>
        <p:guide pos="2789"/>
        <p:guide pos="2971"/>
      </p:guideLst>
    </p:cSldViewPr>
  </p:slideViewPr>
  <p:notesTextViewPr>
    <p:cViewPr>
      <p:scale>
        <a:sx n="100" d="100"/>
        <a:sy n="100" d="100"/>
      </p:scale>
      <p:origin x="0" y="0"/>
    </p:cViewPr>
  </p:notesTextViewPr>
  <p:sorterViewPr>
    <p:cViewPr>
      <p:scale>
        <a:sx n="150" d="100"/>
        <a:sy n="150" d="100"/>
      </p:scale>
      <p:origin x="0" y="-120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D58456-C41B-40D1-8F1E-3E01E3ED8636}" type="datetimeFigureOut">
              <a:rPr lang="en-US" smtClean="0"/>
              <a:t>11/10/2022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C0C7FB-05A3-4118-86D5-E4ADFF43D7FA}" type="slidenum">
              <a:rPr lang="en-US" smtClean="0"/>
              <a:t>‹#›</a:t>
            </a:fld>
            <a:endParaRPr lang="en-US" dirty="0"/>
          </a:p>
        </p:txBody>
      </p:sp>
    </p:spTree>
  </p:cSld>
  <p:clrMap bg1="lt1" tx1="dk1" bg2="lt2" tx2="dk2" accent1="accent1" accent2="accent2" accent3="accent3" accent4="accent4" accent5="accent5" accent6="accent6" hlink="hlink" folHlink="folHlink"/>
  <p:notesStyle>
    <a:lvl1pPr marL="0" algn="l" defTabSz="914286" rtl="0" eaLnBrk="1" latinLnBrk="0" hangingPunct="1">
      <a:defRPr sz="1200" kern="1200">
        <a:solidFill>
          <a:schemeClr val="tx1"/>
        </a:solidFill>
        <a:latin typeface="+mn-lt"/>
        <a:ea typeface="+mn-ea"/>
        <a:cs typeface="+mn-cs"/>
      </a:defRPr>
    </a:lvl1pPr>
    <a:lvl2pPr marL="457143" algn="l" defTabSz="914286" rtl="0" eaLnBrk="1" latinLnBrk="0" hangingPunct="1">
      <a:defRPr sz="1200" kern="1200">
        <a:solidFill>
          <a:schemeClr val="tx1"/>
        </a:solidFill>
        <a:latin typeface="+mn-lt"/>
        <a:ea typeface="+mn-ea"/>
        <a:cs typeface="+mn-cs"/>
      </a:defRPr>
    </a:lvl2pPr>
    <a:lvl3pPr marL="914286" algn="l" defTabSz="914286" rtl="0" eaLnBrk="1" latinLnBrk="0" hangingPunct="1">
      <a:defRPr sz="1200" kern="1200">
        <a:solidFill>
          <a:schemeClr val="tx1"/>
        </a:solidFill>
        <a:latin typeface="+mn-lt"/>
        <a:ea typeface="+mn-ea"/>
        <a:cs typeface="+mn-cs"/>
      </a:defRPr>
    </a:lvl3pPr>
    <a:lvl4pPr marL="1371429" algn="l" defTabSz="914286" rtl="0" eaLnBrk="1" latinLnBrk="0" hangingPunct="1">
      <a:defRPr sz="1200" kern="1200">
        <a:solidFill>
          <a:schemeClr val="tx1"/>
        </a:solidFill>
        <a:latin typeface="+mn-lt"/>
        <a:ea typeface="+mn-ea"/>
        <a:cs typeface="+mn-cs"/>
      </a:defRPr>
    </a:lvl4pPr>
    <a:lvl5pPr marL="1828572" algn="l" defTabSz="914286" rtl="0" eaLnBrk="1" latinLnBrk="0" hangingPunct="1">
      <a:defRPr sz="1200" kern="1200">
        <a:solidFill>
          <a:schemeClr val="tx1"/>
        </a:solidFill>
        <a:latin typeface="+mn-lt"/>
        <a:ea typeface="+mn-ea"/>
        <a:cs typeface="+mn-cs"/>
      </a:defRPr>
    </a:lvl5pPr>
    <a:lvl6pPr marL="2285715" algn="l" defTabSz="914286" rtl="0" eaLnBrk="1" latinLnBrk="0" hangingPunct="1">
      <a:defRPr sz="1200" kern="1200">
        <a:solidFill>
          <a:schemeClr val="tx1"/>
        </a:solidFill>
        <a:latin typeface="+mn-lt"/>
        <a:ea typeface="+mn-ea"/>
        <a:cs typeface="+mn-cs"/>
      </a:defRPr>
    </a:lvl6pPr>
    <a:lvl7pPr marL="2742857" algn="l" defTabSz="914286" rtl="0" eaLnBrk="1" latinLnBrk="0" hangingPunct="1">
      <a:defRPr sz="1200" kern="1200">
        <a:solidFill>
          <a:schemeClr val="tx1"/>
        </a:solidFill>
        <a:latin typeface="+mn-lt"/>
        <a:ea typeface="+mn-ea"/>
        <a:cs typeface="+mn-cs"/>
      </a:defRPr>
    </a:lvl7pPr>
    <a:lvl8pPr marL="3200001" algn="l" defTabSz="914286" rtl="0" eaLnBrk="1" latinLnBrk="0" hangingPunct="1">
      <a:defRPr sz="1200" kern="1200">
        <a:solidFill>
          <a:schemeClr val="tx1"/>
        </a:solidFill>
        <a:latin typeface="+mn-lt"/>
        <a:ea typeface="+mn-ea"/>
        <a:cs typeface="+mn-cs"/>
      </a:defRPr>
    </a:lvl8pPr>
    <a:lvl9pPr marL="3657143" algn="l" defTabSz="91428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FCC0C7FB-05A3-4118-86D5-E4ADFF43D7F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7939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Here is our AWS portfolio in a gist. We have a wide options available to address the needs of Enterprises today. AWS-READY, AWS-MIGRATE, AWS-IT, AWS-MANAGE, AWS-SECURE, AWS-CloudFront, AWS-DirectConnect, Backup2AWS and Recover2AWS are the 9 key elements of GoInfinit AWS+ product portfolio that complete the entire IT Infrastructure requirements of customers today.</a:t>
            </a:r>
          </a:p>
        </p:txBody>
      </p:sp>
    </p:spTree>
    <p:extLst>
      <p:ext uri="{BB962C8B-B14F-4D97-AF65-F5344CB8AC3E}">
        <p14:creationId xmlns:p14="http://schemas.microsoft.com/office/powerpoint/2010/main" val="2747999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MIGRATE is one of an offering under GoInfinit AWS+. Organisations need to migrate to current technologies but they lack the skills, resources or time to migrate. We offer MIGRATE service from Sify’s Cloud Migration Factory (CMF) which is a managed suit of services </a:t>
            </a:r>
            <a:r>
              <a:rPr lang="en-US" sz="1100" kern="1200" dirty="0">
                <a:solidFill>
                  <a:schemeClr val="tx1"/>
                </a:solidFill>
                <a:effectLst/>
                <a:latin typeface="+mn-lt"/>
                <a:ea typeface="+mn-ea"/>
                <a:cs typeface="+mn-cs"/>
              </a:rPr>
              <a:t>utilizing a standard set of tools, processes, and procedures that delivers migration of workloads from specific source (x86 based physical, virtual, HP UX, AIX, etc.) to specified Target platform.</a:t>
            </a:r>
            <a:endParaRPr lang="en-IN" dirty="0"/>
          </a:p>
          <a:p>
            <a:endParaRPr lang="en-IN" dirty="0"/>
          </a:p>
          <a:p>
            <a:r>
              <a:rPr lang="en-IN" dirty="0"/>
              <a:t>Infrastructure, Platform, Process or Application, we have defined procedures and methodologies for migration from current state (physical or virtual) to AWS. With industry leading tools, skilled resources and end to end control over network eliminates outages and maintain business continuity during migration. GlobalCloud connect, AWS-DirectConnect and India wide MPLS VPN network helps us in achieving control over network.    </a:t>
            </a:r>
          </a:p>
        </p:txBody>
      </p:sp>
    </p:spTree>
    <p:extLst>
      <p:ext uri="{BB962C8B-B14F-4D97-AF65-F5344CB8AC3E}">
        <p14:creationId xmlns:p14="http://schemas.microsoft.com/office/powerpoint/2010/main" val="3061932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AWS DirectConnect switch is at Rabale data centre, this enables us isn achieving seamless and non disruptive migration with committed latency. We have been doing this migration from last 15 years under Sify’s Cloud Migration Factory (CMF). Factory model ensures that migration follows best practices, protects your data during movement and validate accuracy after migration. </a:t>
            </a:r>
          </a:p>
          <a:p>
            <a:endParaRPr lang="en-I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mn-ea"/>
                <a:cs typeface="+mn-cs"/>
              </a:rPr>
              <a:t>Service is complemented with “AWS-READY” service and will follow the migration approach provided as a deliverable in AWS-READY. While customer has choice to take both offerings independently, but if delivered as single window solution, offers complete peace of mind to customer with single ownership on the outcomes expected. </a:t>
            </a:r>
            <a:endParaRPr lang="en-IN" sz="1100" kern="1200" dirty="0">
              <a:solidFill>
                <a:schemeClr val="tx1"/>
              </a:solidFill>
              <a:effectLst/>
              <a:latin typeface="+mn-lt"/>
              <a:ea typeface="+mn-ea"/>
              <a:cs typeface="+mn-cs"/>
            </a:endParaRPr>
          </a:p>
          <a:p>
            <a:endParaRPr lang="en-IN" dirty="0"/>
          </a:p>
        </p:txBody>
      </p:sp>
    </p:spTree>
    <p:extLst>
      <p:ext uri="{BB962C8B-B14F-4D97-AF65-F5344CB8AC3E}">
        <p14:creationId xmlns:p14="http://schemas.microsoft.com/office/powerpoint/2010/main" val="1090665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IN" dirty="0"/>
              <a:t>Single Window Solution provider for Network, Security, AWS IT and Management is Sify’s USP against competitors. For customer Sify is a single point of contact for AWS service coverage – Access – Architect – Migrate – Manage and Secure.</a:t>
            </a:r>
          </a:p>
          <a:p>
            <a:endParaRPr lang="en-IN" dirty="0"/>
          </a:p>
          <a:p>
            <a:r>
              <a:rPr lang="en-IN" dirty="0"/>
              <a:t>Sify has DirectConnect, Network and 24 X 7 SOC capabilities with this we are offering single engagement for integrated network, IT management and security to customer. So at any point of time sify is the single neck to catch hold of for Sify. We have industry leading service management platform and monitoring tools that offer single view to customer’s entire lasd scape Private or Public.</a:t>
            </a:r>
          </a:p>
        </p:txBody>
      </p:sp>
    </p:spTree>
    <p:extLst>
      <p:ext uri="{BB962C8B-B14F-4D97-AF65-F5344CB8AC3E}">
        <p14:creationId xmlns:p14="http://schemas.microsoft.com/office/powerpoint/2010/main" val="567037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endParaRPr lang="en-IN" sz="1200" i="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FCC0C7FB-05A3-4118-86D5-E4ADFF43D7F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92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5825E597-3BAA-4267-8E5F-96EE1B04E0CF}" type="slidenum">
              <a:rPr kumimoji="0" lang="en-IN"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7</a:t>
            </a:fld>
            <a:endParaRPr kumimoji="0" lang="en-IN"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6395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5825E597-3BAA-4267-8E5F-96EE1B04E0CF}" type="slidenum">
              <a:rPr kumimoji="0" lang="en-IN"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8</a:t>
            </a:fld>
            <a:endParaRPr kumimoji="0" lang="en-IN"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7602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C0C7FB-05A3-4118-86D5-E4ADFF43D7FA}" type="slidenum">
              <a:rPr lang="en-US" smtClean="0"/>
              <a:pPr/>
              <a:t>9</a:t>
            </a:fld>
            <a:endParaRPr lang="en-US" dirty="0"/>
          </a:p>
        </p:txBody>
      </p:sp>
    </p:spTree>
    <p:extLst>
      <p:ext uri="{BB962C8B-B14F-4D97-AF65-F5344CB8AC3E}">
        <p14:creationId xmlns:p14="http://schemas.microsoft.com/office/powerpoint/2010/main" val="186506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28743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1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323558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edit this slide in Sify pattern as PPT.</a:t>
            </a:r>
            <a:endParaRPr lang="en-IN" dirty="0"/>
          </a:p>
        </p:txBody>
      </p:sp>
      <p:sp>
        <p:nvSpPr>
          <p:cNvPr id="4" name="Slide Number Placeholder 3"/>
          <p:cNvSpPr>
            <a:spLocks noGrp="1"/>
          </p:cNvSpPr>
          <p:nvPr>
            <p:ph type="sldNum" sz="quarter" idx="5"/>
          </p:nvPr>
        </p:nvSpPr>
        <p:spPr/>
        <p:txBody>
          <a:bodyPr/>
          <a:lstStyle/>
          <a:p>
            <a:fld id="{FCC0C7FB-05A3-4118-86D5-E4ADFF43D7FA}" type="slidenum">
              <a:rPr lang="en-US" smtClean="0"/>
              <a:t>13</a:t>
            </a:fld>
            <a:endParaRPr lang="en-US" dirty="0"/>
          </a:p>
        </p:txBody>
      </p:sp>
    </p:spTree>
    <p:extLst>
      <p:ext uri="{BB962C8B-B14F-4D97-AF65-F5344CB8AC3E}">
        <p14:creationId xmlns:p14="http://schemas.microsoft.com/office/powerpoint/2010/main" val="2074672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r>
              <a:rPr lang="en-IN" dirty="0"/>
              <a:t>Our GoInfinit AWS+ service portfolio caters to the requirement if you are already using AWS and also if you are new to AWS. </a:t>
            </a:r>
          </a:p>
          <a:p>
            <a:endParaRPr lang="en-IN" dirty="0"/>
          </a:p>
          <a:p>
            <a:r>
              <a:rPr lang="en-IN" dirty="0"/>
              <a:t>Consider a scenario if you are new to AWS and have a setup in a captive DC or in other colo providers DC or on other public / private cloud setup. We will help you in discovering and analysing the existing infra and design a solution on AWS. Offering is named as AWS-READY. </a:t>
            </a:r>
          </a:p>
          <a:p>
            <a:endParaRPr lang="en-IN" dirty="0"/>
          </a:p>
          <a:p>
            <a:r>
              <a:rPr lang="en-IN" dirty="0"/>
              <a:t>Now based on solution we designed, if customer is willing to move his workload to AWS then he can do so by subscribing for AWS-MIGRATE service. </a:t>
            </a:r>
          </a:p>
          <a:p>
            <a:endParaRPr lang="en-IN" dirty="0"/>
          </a:p>
          <a:p>
            <a:r>
              <a:rPr lang="en-IN" dirty="0"/>
              <a:t>Before migrating workload to AWS or to start new setup on AWS, you have to subscribe for infrastructure and services on AWS, for e.g. EC2, EBS, RDS, S3, etc. If you already have an AWS account for single billing we can consolidate your AWS account under Sify and on month end we will charge you along with other professional services. If you do not have then we will create new account for you and will subscribe AWS services for you. Services on AWS is covered under AWS-IT offering.</a:t>
            </a:r>
          </a:p>
          <a:p>
            <a:endParaRPr lang="en-IN" dirty="0"/>
          </a:p>
          <a:p>
            <a:r>
              <a:rPr lang="en-IN" dirty="0"/>
              <a:t>Comparing to traditional IT when you have your infrastructure ready, you outsource to managed service provider to manage and ensure uptime. Here as a part of 4</a:t>
            </a:r>
            <a:r>
              <a:rPr lang="en-IN" baseline="30000" dirty="0"/>
              <a:t>th</a:t>
            </a:r>
            <a:r>
              <a:rPr lang="en-IN" dirty="0"/>
              <a:t> offering i.e. AWS-MANAGE we will manage and monitor your IT setup on AWS on 24 X 7 basis. As a part of MANAGE service looking at your utilisation trends we will help you optimise your infra spend on AWS.   </a:t>
            </a:r>
          </a:p>
          <a:p>
            <a:endParaRPr lang="en-IN" dirty="0"/>
          </a:p>
          <a:p>
            <a:r>
              <a:rPr lang="en-IN" dirty="0"/>
              <a:t>When you decide to host on public cloud, security is a key concern. Roofed under AWS-SECURE we offer security services from 24 X 7 world class Security Operation Centre. </a:t>
            </a:r>
          </a:p>
          <a:p>
            <a:endParaRPr lang="en-IN" dirty="0"/>
          </a:p>
          <a:p>
            <a:r>
              <a:rPr lang="en-IN" dirty="0"/>
              <a:t>CloudFront is our sixth offering under GoInfinit AWS+ that offers acceleration and better user experience. We are also a partner of Akamai but CloudFront is an obvious choice for content serving if infrastructure is hosted on AWS. </a:t>
            </a:r>
          </a:p>
          <a:p>
            <a:endParaRPr lang="en-IN"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sz="1100" dirty="0"/>
              <a:t>We are also a Direct Connect partner of AWS, that helps us in offering and unique proposition of Integrated AWS and Private Cloud. On demand and pay as per usage option of AWS has allowed customers to store their Backup and setup their DR site on AWS. But what if primary site is of AWS?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sz="1100" dirty="0"/>
              <a:t>We have solutions, our Backup2AWS offering helps you in backing up your AWS site data either in Sify IDC or your own DC. Similarly our Recover2AWS offering helps you in setting up your DR site either in Sify IDC or in your own DC. </a:t>
            </a:r>
            <a:endParaRPr lang="en-IN" dirty="0"/>
          </a:p>
          <a:p>
            <a:endParaRPr lang="en-IN" dirty="0"/>
          </a:p>
        </p:txBody>
      </p:sp>
    </p:spTree>
    <p:extLst>
      <p:ext uri="{BB962C8B-B14F-4D97-AF65-F5344CB8AC3E}">
        <p14:creationId xmlns:p14="http://schemas.microsoft.com/office/powerpoint/2010/main" val="19489450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4.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026" name="Picture 2" descr="https://www.techiexpert.com/wp-content/uploads/2018/12/1_XnN_e_RV48z1t-9GPxuKNw.jpeg">
            <a:extLst>
              <a:ext uri="{FF2B5EF4-FFF2-40B4-BE49-F238E27FC236}">
                <a16:creationId xmlns:a16="http://schemas.microsoft.com/office/drawing/2014/main" id="{74832AE8-D9ED-4A91-B60D-DB76246FF9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4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2" y="0"/>
            <a:ext cx="9144001" cy="51435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3028449"/>
            <a:ext cx="6829063" cy="1841500"/>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3028449"/>
            <a:ext cx="6829062" cy="889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a:extLst>
              <a:ext uri="{FF2B5EF4-FFF2-40B4-BE49-F238E27FC236}">
                <a16:creationId xmlns:a16="http://schemas.microsoft.com/office/drawing/2014/main" id="{D44349FB-3EFD-45E8-9741-7BB218BE08AE}"/>
              </a:ext>
            </a:extLst>
          </p:cNvPr>
          <p:cNvSpPr/>
          <p:nvPr userDrawn="1"/>
        </p:nvSpPr>
        <p:spPr>
          <a:xfrm>
            <a:off x="8877270" y="0"/>
            <a:ext cx="266729" cy="51435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ectangle 8">
            <a:extLst>
              <a:ext uri="{FF2B5EF4-FFF2-40B4-BE49-F238E27FC236}">
                <a16:creationId xmlns:a16="http://schemas.microsoft.com/office/drawing/2014/main" id="{B2E0560B-C8EC-45DE-AE89-65A343A6FE8A}"/>
              </a:ext>
            </a:extLst>
          </p:cNvPr>
          <p:cNvSpPr/>
          <p:nvPr userDrawn="1"/>
        </p:nvSpPr>
        <p:spPr>
          <a:xfrm>
            <a:off x="8613456" y="0"/>
            <a:ext cx="266729" cy="5143500"/>
          </a:xfrm>
          <a:prstGeom prst="rect">
            <a:avLst/>
          </a:prstGeom>
          <a:solidFill>
            <a:schemeClr val="tx1">
              <a:lumMod val="65000"/>
              <a:lumOff val="3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Rectangle 9">
            <a:extLst>
              <a:ext uri="{FF2B5EF4-FFF2-40B4-BE49-F238E27FC236}">
                <a16:creationId xmlns:a16="http://schemas.microsoft.com/office/drawing/2014/main" id="{C673730A-509F-4C18-8764-173CF6818E38}"/>
              </a:ext>
            </a:extLst>
          </p:cNvPr>
          <p:cNvSpPr/>
          <p:nvPr userDrawn="1"/>
        </p:nvSpPr>
        <p:spPr>
          <a:xfrm>
            <a:off x="8352302" y="0"/>
            <a:ext cx="266729" cy="5143500"/>
          </a:xfrm>
          <a:prstGeom prst="rect">
            <a:avLst/>
          </a:prstGeom>
          <a:solidFill>
            <a:schemeClr val="tx1">
              <a:lumMod val="65000"/>
              <a:lumOff val="3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7306510" y="0"/>
            <a:ext cx="1465634" cy="829997"/>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3215861" y="4767264"/>
            <a:ext cx="2057400" cy="273844"/>
          </a:xfrm>
          <a:prstGeom prst="rect">
            <a:avLst/>
          </a:prstGeom>
        </p:spPr>
        <p:txBody>
          <a:bodyPr vert="horz" lIns="91428" tIns="45715" rIns="0" bIns="45715"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mtClean="0"/>
              <a:pPr/>
              <a:t>‹#›</a:t>
            </a:fld>
            <a:endParaRPr lang="en-IN" dirty="0"/>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366031" y="3348348"/>
            <a:ext cx="5112246" cy="341072"/>
          </a:xfrm>
        </p:spPr>
        <p:txBody>
          <a:bodyPr>
            <a:noAutofit/>
          </a:bodyPr>
          <a:lstStyle>
            <a:lvl1pPr marL="0" indent="0">
              <a:buNone/>
              <a:defRPr sz="2400" b="1">
                <a:solidFill>
                  <a:schemeClr val="tx1">
                    <a:lumMod val="75000"/>
                    <a:lumOff val="25000"/>
                  </a:schemeClr>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366031" y="3754390"/>
            <a:ext cx="5112246" cy="341072"/>
          </a:xfrm>
        </p:spPr>
        <p:txBody>
          <a:bodyPr>
            <a:noAutofit/>
          </a:bodyPr>
          <a:lstStyle>
            <a:lvl1pPr marL="0" indent="0">
              <a:buNone/>
              <a:defRPr sz="2400" b="1">
                <a:solidFill>
                  <a:schemeClr val="tx1">
                    <a:lumMod val="75000"/>
                    <a:lumOff val="25000"/>
                  </a:schemeClr>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366031" y="4367938"/>
            <a:ext cx="5112246" cy="341072"/>
          </a:xfrm>
        </p:spPr>
        <p:txBody>
          <a:bodyPr>
            <a:noAutofit/>
          </a:bodyPr>
          <a:lstStyle>
            <a:lvl1pPr marL="0" indent="0">
              <a:buNone/>
              <a:defRPr sz="1600" b="1">
                <a:solidFill>
                  <a:srgbClr val="595959"/>
                </a:solidFill>
              </a:defRPr>
            </a:lvl1pPr>
          </a:lstStyle>
          <a:p>
            <a:pPr lvl="0"/>
            <a:r>
              <a:rPr lang="en-US" dirty="0"/>
              <a:t>Month ‘18</a:t>
            </a:r>
          </a:p>
        </p:txBody>
      </p:sp>
      <p:sp>
        <p:nvSpPr>
          <p:cNvPr id="2" name="Rectangle 1">
            <a:extLst>
              <a:ext uri="{FF2B5EF4-FFF2-40B4-BE49-F238E27FC236}">
                <a16:creationId xmlns:a16="http://schemas.microsoft.com/office/drawing/2014/main" id="{65F71092-1EA2-4CDA-AED5-35BCF645AB4C}"/>
              </a:ext>
            </a:extLst>
          </p:cNvPr>
          <p:cNvSpPr/>
          <p:nvPr userDrawn="1"/>
        </p:nvSpPr>
        <p:spPr>
          <a:xfrm>
            <a:off x="4499992" y="424330"/>
            <a:ext cx="720080" cy="148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92965" y="251326"/>
            <a:ext cx="4355236" cy="295577"/>
          </a:xfrm>
        </p:spPr>
        <p:txBody>
          <a:bodyPr>
            <a:noAutofit/>
          </a:bodyPr>
          <a:lstStyle>
            <a:lvl1pPr algn="l">
              <a:defRPr sz="1800" b="1">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p>
        </p:txBody>
      </p:sp>
      <p:sp>
        <p:nvSpPr>
          <p:cNvPr id="8" name="object 2"/>
          <p:cNvSpPr/>
          <p:nvPr userDrawn="1"/>
        </p:nvSpPr>
        <p:spPr>
          <a:xfrm>
            <a:off x="5" y="4877270"/>
            <a:ext cx="292963" cy="0"/>
          </a:xfrm>
          <a:custGeom>
            <a:avLst/>
            <a:gdLst/>
            <a:ahLst/>
            <a:cxnLst/>
            <a:rect l="l" t="t" r="r" b="b"/>
            <a:pathLst>
              <a:path w="293370">
                <a:moveTo>
                  <a:pt x="0" y="0"/>
                </a:moveTo>
                <a:lnTo>
                  <a:pt x="293268" y="0"/>
                </a:lnTo>
              </a:path>
            </a:pathLst>
          </a:custGeom>
          <a:ln w="12700">
            <a:solidFill>
              <a:srgbClr val="000000"/>
            </a:solidFill>
          </a:ln>
        </p:spPr>
        <p:txBody>
          <a:bodyPr wrap="square" lIns="0" tIns="0" rIns="0" bIns="0" rtlCol="0"/>
          <a:lstStyle/>
          <a:p>
            <a:pPr defTabSz="914400" fontAlgn="base">
              <a:spcBef>
                <a:spcPct val="0"/>
              </a:spcBef>
              <a:spcAft>
                <a:spcPct val="0"/>
              </a:spcAft>
            </a:pPr>
            <a:endParaRPr sz="1800" dirty="0">
              <a:solidFill>
                <a:srgbClr val="000000"/>
              </a:solidFill>
              <a:latin typeface="Lucida Sans Unicode" pitchFamily="34" charset="0"/>
              <a:ea typeface="MS PGothic" pitchFamily="34" charset="-128"/>
            </a:endParaRPr>
          </a:p>
        </p:txBody>
      </p:sp>
      <p:sp>
        <p:nvSpPr>
          <p:cNvPr id="9" name="object 12"/>
          <p:cNvSpPr/>
          <p:nvPr userDrawn="1"/>
        </p:nvSpPr>
        <p:spPr>
          <a:xfrm>
            <a:off x="5" y="388875"/>
            <a:ext cx="292963" cy="0"/>
          </a:xfrm>
          <a:custGeom>
            <a:avLst/>
            <a:gdLst/>
            <a:ahLst/>
            <a:cxnLst/>
            <a:rect l="l" t="t" r="r" b="b"/>
            <a:pathLst>
              <a:path w="293370">
                <a:moveTo>
                  <a:pt x="0" y="0"/>
                </a:moveTo>
                <a:lnTo>
                  <a:pt x="293268" y="0"/>
                </a:lnTo>
              </a:path>
            </a:pathLst>
          </a:custGeom>
          <a:ln w="12700">
            <a:solidFill>
              <a:srgbClr val="000000"/>
            </a:solidFill>
          </a:ln>
        </p:spPr>
        <p:txBody>
          <a:bodyPr wrap="square" lIns="0" tIns="0" rIns="0" bIns="0" rtlCol="0"/>
          <a:lstStyle/>
          <a:p>
            <a:pPr defTabSz="914400" fontAlgn="base">
              <a:spcBef>
                <a:spcPct val="0"/>
              </a:spcBef>
              <a:spcAft>
                <a:spcPct val="0"/>
              </a:spcAft>
            </a:pPr>
            <a:endParaRPr sz="1800" dirty="0">
              <a:solidFill>
                <a:srgbClr val="000000"/>
              </a:solidFill>
              <a:latin typeface="Lucida Sans Unicode" pitchFamily="34" charset="0"/>
              <a:ea typeface="MS PGothic" pitchFamily="34" charset="-128"/>
            </a:endParaRPr>
          </a:p>
        </p:txBody>
      </p:sp>
    </p:spTree>
    <p:extLst>
      <p:ext uri="{BB962C8B-B14F-4D97-AF65-F5344CB8AC3E}">
        <p14:creationId xmlns:p14="http://schemas.microsoft.com/office/powerpoint/2010/main" val="3548698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748465" y="4927680"/>
            <a:ext cx="390451" cy="220864"/>
          </a:xfrm>
          <a:prstGeom prst="rect">
            <a:avLst/>
          </a:prstGeom>
        </p:spPr>
        <p:txBody>
          <a:bodyPr/>
          <a:lstStyle/>
          <a:p>
            <a:fld id="{D6AB342A-830E-438F-A6A8-BEDF509AB0A8}" type="slidenum">
              <a:rPr lang="en-US" smtClean="0"/>
              <a:t>‹#›</a:t>
            </a:fld>
            <a:endParaRPr lang="en-US"/>
          </a:p>
        </p:txBody>
      </p:sp>
      <p:sp>
        <p:nvSpPr>
          <p:cNvPr id="8" name="Title Placeholder 11">
            <a:extLst>
              <a:ext uri="{FF2B5EF4-FFF2-40B4-BE49-F238E27FC236}">
                <a16:creationId xmlns:a16="http://schemas.microsoft.com/office/drawing/2014/main" id="{8031AD0E-19FA-4A58-BE5B-D9027A38DF7C}"/>
              </a:ext>
            </a:extLst>
          </p:cNvPr>
          <p:cNvSpPr>
            <a:spLocks noGrp="1"/>
          </p:cNvSpPr>
          <p:nvPr>
            <p:ph type="title"/>
          </p:nvPr>
        </p:nvSpPr>
        <p:spPr>
          <a:xfrm>
            <a:off x="395537" y="210933"/>
            <a:ext cx="7704856" cy="369322"/>
          </a:xfrm>
          <a:prstGeom prst="rect">
            <a:avLst/>
          </a:prstGeom>
        </p:spPr>
        <p:txBody>
          <a:bodyPr vert="horz" wrap="square" lIns="0" tIns="45715" rIns="91428" bIns="45715" rtlCol="0" anchor="ctr">
            <a:spAutoFit/>
          </a:body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371879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2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11780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10" y="1812321"/>
            <a:ext cx="8520599" cy="984855"/>
          </a:xfrm>
          <a:prstGeom prst="rect">
            <a:avLst/>
          </a:prstGeom>
        </p:spPr>
        <p:txBody>
          <a:bodyPr lIns="91425" tIns="91425" rIns="91425" bIns="91425" anchor="b" anchorCtr="0"/>
          <a:lstStyle>
            <a:lvl1pPr lvl="0" algn="ctr" rtl="0">
              <a:spcBef>
                <a:spcPts val="0"/>
              </a:spcBef>
              <a:buSzPct val="100000"/>
              <a:defRPr sz="5200"/>
            </a:lvl1pPr>
            <a:lvl2pPr lvl="1" algn="ctr" rtl="0">
              <a:spcBef>
                <a:spcPts val="0"/>
              </a:spcBef>
              <a:buSzPct val="100000"/>
              <a:defRPr sz="5200"/>
            </a:lvl2pPr>
            <a:lvl3pPr lvl="2" algn="ctr" rtl="0">
              <a:spcBef>
                <a:spcPts val="0"/>
              </a:spcBef>
              <a:buSzPct val="100000"/>
              <a:defRPr sz="5200"/>
            </a:lvl3pPr>
            <a:lvl4pPr lvl="3" algn="ctr" rtl="0">
              <a:spcBef>
                <a:spcPts val="0"/>
              </a:spcBef>
              <a:buSzPct val="100000"/>
              <a:defRPr sz="5200"/>
            </a:lvl4pPr>
            <a:lvl5pPr lvl="4" algn="ctr" rtl="0">
              <a:spcBef>
                <a:spcPts val="0"/>
              </a:spcBef>
              <a:buSzPct val="100000"/>
              <a:defRPr sz="5200"/>
            </a:lvl5pPr>
            <a:lvl6pPr lvl="5" algn="ctr" rtl="0">
              <a:spcBef>
                <a:spcPts val="0"/>
              </a:spcBef>
              <a:buSzPct val="100000"/>
              <a:defRPr sz="5200"/>
            </a:lvl6pPr>
            <a:lvl7pPr lvl="6" algn="ctr" rtl="0">
              <a:spcBef>
                <a:spcPts val="0"/>
              </a:spcBef>
              <a:buSzPct val="100000"/>
              <a:defRPr sz="5200"/>
            </a:lvl7pPr>
            <a:lvl8pPr lvl="7" algn="ctr" rtl="0">
              <a:spcBef>
                <a:spcPts val="0"/>
              </a:spcBef>
              <a:buSzPct val="100000"/>
              <a:defRPr sz="5200"/>
            </a:lvl8pPr>
            <a:lvl9pPr lvl="8" algn="ctr" rtl="0">
              <a:spcBef>
                <a:spcPts val="0"/>
              </a:spcBef>
              <a:buSzPct val="100000"/>
              <a:defRPr sz="5200"/>
            </a:lvl9pPr>
          </a:lstStyle>
          <a:p>
            <a:endParaRPr/>
          </a:p>
        </p:txBody>
      </p:sp>
      <p:sp>
        <p:nvSpPr>
          <p:cNvPr id="11" name="Shape 11"/>
          <p:cNvSpPr txBox="1">
            <a:spLocks noGrp="1"/>
          </p:cNvSpPr>
          <p:nvPr>
            <p:ph type="subTitle" idx="1"/>
          </p:nvPr>
        </p:nvSpPr>
        <p:spPr>
          <a:xfrm>
            <a:off x="311702" y="2834125"/>
            <a:ext cx="8520599" cy="792600"/>
          </a:xfrm>
          <a:prstGeom prst="rect">
            <a:avLst/>
          </a:prstGeom>
        </p:spPr>
        <p:txBody>
          <a:bodyPr lIns="91425" tIns="91425" rIns="91425" bIns="91425" anchor="t" anchorCtr="0"/>
          <a:lstStyle>
            <a:lvl1pPr lvl="0" algn="ctr" rtl="0">
              <a:lnSpc>
                <a:spcPct val="100000"/>
              </a:lnSpc>
              <a:spcBef>
                <a:spcPts val="0"/>
              </a:spcBef>
              <a:spcAft>
                <a:spcPts val="0"/>
              </a:spcAft>
              <a:buSzPct val="100000"/>
              <a:buNone/>
              <a:defRPr sz="2800"/>
            </a:lvl1pPr>
            <a:lvl2pPr lvl="1" algn="ctr" rtl="0">
              <a:lnSpc>
                <a:spcPct val="100000"/>
              </a:lnSpc>
              <a:spcBef>
                <a:spcPts val="0"/>
              </a:spcBef>
              <a:spcAft>
                <a:spcPts val="0"/>
              </a:spcAft>
              <a:buSzPct val="100000"/>
              <a:buNone/>
              <a:defRPr sz="2800"/>
            </a:lvl2pPr>
            <a:lvl3pPr lvl="2" algn="ctr" rtl="0">
              <a:lnSpc>
                <a:spcPct val="100000"/>
              </a:lnSpc>
              <a:spcBef>
                <a:spcPts val="0"/>
              </a:spcBef>
              <a:spcAft>
                <a:spcPts val="0"/>
              </a:spcAft>
              <a:buSzPct val="100000"/>
              <a:buNone/>
              <a:defRPr sz="2800"/>
            </a:lvl3pPr>
            <a:lvl4pPr lvl="3" algn="ctr" rtl="0">
              <a:lnSpc>
                <a:spcPct val="100000"/>
              </a:lnSpc>
              <a:spcBef>
                <a:spcPts val="0"/>
              </a:spcBef>
              <a:spcAft>
                <a:spcPts val="0"/>
              </a:spcAft>
              <a:buSzPct val="100000"/>
              <a:buNone/>
              <a:defRPr sz="2800"/>
            </a:lvl4pPr>
            <a:lvl5pPr lvl="4" algn="ctr" rtl="0">
              <a:lnSpc>
                <a:spcPct val="100000"/>
              </a:lnSpc>
              <a:spcBef>
                <a:spcPts val="0"/>
              </a:spcBef>
              <a:spcAft>
                <a:spcPts val="0"/>
              </a:spcAft>
              <a:buSzPct val="100000"/>
              <a:buNone/>
              <a:defRPr sz="2800"/>
            </a:lvl5pPr>
            <a:lvl6pPr lvl="5" algn="ctr" rtl="0">
              <a:lnSpc>
                <a:spcPct val="100000"/>
              </a:lnSpc>
              <a:spcBef>
                <a:spcPts val="0"/>
              </a:spcBef>
              <a:spcAft>
                <a:spcPts val="0"/>
              </a:spcAft>
              <a:buSzPct val="100000"/>
              <a:buNone/>
              <a:defRPr sz="2800"/>
            </a:lvl6pPr>
            <a:lvl7pPr lvl="6" algn="ctr" rtl="0">
              <a:lnSpc>
                <a:spcPct val="100000"/>
              </a:lnSpc>
              <a:spcBef>
                <a:spcPts val="0"/>
              </a:spcBef>
              <a:spcAft>
                <a:spcPts val="0"/>
              </a:spcAft>
              <a:buSzPct val="100000"/>
              <a:buNone/>
              <a:defRPr sz="2800"/>
            </a:lvl7pPr>
            <a:lvl8pPr lvl="7" algn="ctr" rtl="0">
              <a:lnSpc>
                <a:spcPct val="100000"/>
              </a:lnSpc>
              <a:spcBef>
                <a:spcPts val="0"/>
              </a:spcBef>
              <a:spcAft>
                <a:spcPts val="0"/>
              </a:spcAft>
              <a:buSzPct val="100000"/>
              <a:buNone/>
              <a:defRPr sz="2800"/>
            </a:lvl8pPr>
            <a:lvl9pPr lvl="8" algn="ctr" rtl="0">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9" y="4663216"/>
            <a:ext cx="548699" cy="393600"/>
          </a:xfrm>
          <a:prstGeom prst="rect">
            <a:avLst/>
          </a:prstGeom>
        </p:spPr>
        <p:txBody>
          <a:bodyPr lIns="91425" tIns="91425" rIns="91425" bIns="91425" anchor="ctr" anchorCtr="0">
            <a:noAutofit/>
          </a:bodyPr>
          <a:lstStyle/>
          <a:p>
            <a:fld id="{00000000-1234-1234-1234-123412341234}" type="slidenum">
              <a:rPr lang="en"/>
              <a:pPr/>
              <a:t>‹#›</a:t>
            </a:fld>
            <a:endParaRPr lang="en"/>
          </a:p>
        </p:txBody>
      </p:sp>
    </p:spTree>
    <p:extLst>
      <p:ext uri="{BB962C8B-B14F-4D97-AF65-F5344CB8AC3E}">
        <p14:creationId xmlns:p14="http://schemas.microsoft.com/office/powerpoint/2010/main" val="105658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1080135"/>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812574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499"/>
                </a:lnTo>
                <a:lnTo>
                  <a:pt x="9144000" y="5143499"/>
                </a:lnTo>
                <a:lnTo>
                  <a:pt x="9144000" y="0"/>
                </a:lnTo>
                <a:close/>
              </a:path>
            </a:pathLst>
          </a:custGeom>
          <a:solidFill>
            <a:srgbClr val="0E2836"/>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8101438" y="4706910"/>
            <a:ext cx="443362" cy="265063"/>
          </a:xfrm>
          <a:prstGeom prst="rect">
            <a:avLst/>
          </a:prstGeom>
        </p:spPr>
      </p:pic>
      <p:sp>
        <p:nvSpPr>
          <p:cNvPr id="2" name="Holder 2"/>
          <p:cNvSpPr>
            <a:spLocks noGrp="1"/>
          </p:cNvSpPr>
          <p:nvPr>
            <p:ph type="title"/>
          </p:nvPr>
        </p:nvSpPr>
        <p:spPr/>
        <p:txBody>
          <a:bodyPr lIns="0" tIns="0" rIns="0" bIns="0"/>
          <a:lstStyle>
            <a:lvl1pPr>
              <a:defRPr sz="900" b="0" i="0">
                <a:solidFill>
                  <a:schemeClr val="bg1"/>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330410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900" b="0" i="0">
                <a:solidFill>
                  <a:schemeClr val="bg1"/>
                </a:solidFill>
                <a:latin typeface="Trebuchet MS"/>
                <a:cs typeface="Trebuchet MS"/>
              </a:defRPr>
            </a:lvl1pPr>
          </a:lstStyle>
          <a:p>
            <a:endParaRPr/>
          </a:p>
        </p:txBody>
      </p:sp>
      <p:sp>
        <p:nvSpPr>
          <p:cNvPr id="3" name="Holder 3"/>
          <p:cNvSpPr>
            <a:spLocks noGrp="1"/>
          </p:cNvSpPr>
          <p:nvPr>
            <p:ph sz="half" idx="2"/>
          </p:nvPr>
        </p:nvSpPr>
        <p:spPr>
          <a:xfrm>
            <a:off x="457200" y="1183005"/>
            <a:ext cx="3977640" cy="339471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662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900" b="0" i="0">
                <a:solidFill>
                  <a:schemeClr val="bg1"/>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242395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553960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8193"/>
            <a:ext cx="9144000" cy="51435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6" y="234500"/>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323850" y="4270673"/>
            <a:ext cx="8496299" cy="461665"/>
          </a:xfrm>
          <a:prstGeom prst="rect">
            <a:avLst/>
          </a:prstGeom>
          <a:noFill/>
        </p:spPr>
        <p:txBody>
          <a:bodyPr wrap="square" rtlCol="0">
            <a:spAutoFit/>
          </a:bodyPr>
          <a:lstStyle/>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Arial Narrow" panose="020B0606020202030204" pitchFamily="34" charset="0"/>
                <a:cs typeface="Arial"/>
                <a:sym typeface="Arial"/>
                <a:rtl val="0"/>
              </a:rPr>
              <a:t>Sify</a:t>
            </a:r>
            <a:r>
              <a:rPr kumimoji="0" lang="en-IN" sz="1200" i="0" u="none" strike="noStrike" kern="0" cap="none" spc="0" normalizeH="0" baseline="0" noProof="0">
                <a:ln>
                  <a:noFill/>
                </a:ln>
                <a:solidFill>
                  <a:schemeClr val="bg1"/>
                </a:solidFill>
                <a:effectLst/>
                <a:uLnTx/>
                <a:uFillTx/>
                <a:latin typeface="Arial Narrow" panose="020B0606020202030204" pitchFamily="34" charset="0"/>
                <a:cs typeface="Arial"/>
                <a:sym typeface="Arial"/>
                <a:rtl val="0"/>
              </a:rPr>
              <a:t> is a leading </a:t>
            </a: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integrated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ICT player </a:t>
            </a: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built on its world class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200" i="0" u="none" strike="noStrike" kern="0" cap="none" spc="-57" normalizeH="0" baseline="0" noProof="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334099" y="1099316"/>
            <a:ext cx="4056532" cy="1454241"/>
          </a:xfrm>
        </p:spPr>
        <p:txBody>
          <a:bodyPr>
            <a:noAutofit/>
          </a:bodyPr>
          <a:lstStyle>
            <a:lvl1pPr marL="0" indent="0" algn="l">
              <a:lnSpc>
                <a:spcPts val="3000"/>
              </a:lnSpc>
              <a:spcBef>
                <a:spcPts val="0"/>
              </a:spcBef>
              <a:buNone/>
              <a:defRPr sz="2800"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334099" y="2553557"/>
            <a:ext cx="7316314" cy="341072"/>
          </a:xfrm>
        </p:spPr>
        <p:txBody>
          <a:bodyPr>
            <a:noAutofit/>
          </a:bodyPr>
          <a:lstStyle>
            <a:lvl1pPr marL="0" indent="0">
              <a:lnSpc>
                <a:spcPts val="2000"/>
              </a:lnSpc>
              <a:spcBef>
                <a:spcPts val="0"/>
              </a:spcBef>
              <a:buNone/>
              <a:defRPr sz="18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334099" y="2996460"/>
            <a:ext cx="5112246" cy="277103"/>
          </a:xfrm>
        </p:spPr>
        <p:txBody>
          <a:bodyPr anchor="t">
            <a:noAutofit/>
          </a:bodyPr>
          <a:lstStyle>
            <a:lvl1pPr marL="0" indent="0">
              <a:lnSpc>
                <a:spcPts val="1800"/>
              </a:lnSpc>
              <a:buNone/>
              <a:defRPr sz="12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639109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324000" y="970388"/>
            <a:ext cx="739298" cy="584775"/>
            <a:chOff x="324000" y="970388"/>
            <a:chExt cx="739298" cy="584775"/>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84775"/>
            </a:xfrm>
            <a:prstGeom prst="rect">
              <a:avLst/>
            </a:prstGeom>
            <a:noFill/>
          </p:spPr>
          <p:txBody>
            <a:bodyPr wrap="square" rtlCol="0">
              <a:spAutoFit/>
            </a:bodyPr>
            <a:lstStyle/>
            <a:p>
              <a:r>
                <a:rPr lang="en-US" sz="3200"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324000" y="1609779"/>
            <a:ext cx="776242" cy="584775"/>
            <a:chOff x="324000" y="1609779"/>
            <a:chExt cx="776242" cy="584775"/>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84775"/>
            </a:xfrm>
            <a:prstGeom prst="rect">
              <a:avLst/>
            </a:prstGeom>
            <a:noFill/>
          </p:spPr>
          <p:txBody>
            <a:bodyPr wrap="square" rtlCol="0">
              <a:spAutoFit/>
            </a:bodyPr>
            <a:lstStyle/>
            <a:p>
              <a:r>
                <a:rPr lang="en-US" sz="3200"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324000" y="2249170"/>
            <a:ext cx="776242" cy="584775"/>
            <a:chOff x="324000" y="2249170"/>
            <a:chExt cx="776242" cy="584775"/>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84775"/>
            </a:xfrm>
            <a:prstGeom prst="rect">
              <a:avLst/>
            </a:prstGeom>
            <a:noFill/>
          </p:spPr>
          <p:txBody>
            <a:bodyPr wrap="square" rtlCol="0">
              <a:spAutoFit/>
            </a:bodyPr>
            <a:lstStyle/>
            <a:p>
              <a:r>
                <a:rPr lang="en-US" sz="3200"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324000" y="2888561"/>
            <a:ext cx="776242" cy="584775"/>
            <a:chOff x="324000" y="2888561"/>
            <a:chExt cx="776242" cy="584775"/>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84775"/>
            </a:xfrm>
            <a:prstGeom prst="rect">
              <a:avLst/>
            </a:prstGeom>
            <a:noFill/>
          </p:spPr>
          <p:txBody>
            <a:bodyPr wrap="square" rtlCol="0">
              <a:spAutoFit/>
            </a:bodyPr>
            <a:lstStyle/>
            <a:p>
              <a:r>
                <a:rPr lang="en-US" sz="3200"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324000" y="3527952"/>
            <a:ext cx="869950" cy="584775"/>
            <a:chOff x="324000" y="3527952"/>
            <a:chExt cx="869950" cy="584775"/>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84775"/>
            </a:xfrm>
            <a:prstGeom prst="rect">
              <a:avLst/>
            </a:prstGeom>
            <a:noFill/>
          </p:spPr>
          <p:txBody>
            <a:bodyPr wrap="square" rtlCol="0">
              <a:spAutoFit/>
            </a:bodyPr>
            <a:lstStyle/>
            <a:p>
              <a:r>
                <a:rPr lang="en-US" sz="3200"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324000" y="4167342"/>
            <a:ext cx="869950" cy="584775"/>
            <a:chOff x="324000" y="4167342"/>
            <a:chExt cx="869950" cy="584775"/>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endParaRPr lang="en-US" sz="1200" b="1" dirty="0"/>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84775"/>
            </a:xfrm>
            <a:prstGeom prst="rect">
              <a:avLst/>
            </a:prstGeom>
            <a:noFill/>
          </p:spPr>
          <p:txBody>
            <a:bodyPr wrap="square" rtlCol="0">
              <a:spAutoFit/>
            </a:bodyPr>
            <a:lstStyle/>
            <a:p>
              <a:r>
                <a:rPr lang="en-US" sz="3200"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229100" y="1145558"/>
            <a:ext cx="4896862" cy="234434"/>
          </a:xfrm>
        </p:spPr>
        <p:txBody>
          <a:bodyPr rIns="0" bIns="0" anchor="ctr">
            <a:normAutofit/>
          </a:bodyPr>
          <a:lstStyle>
            <a:lvl1pPr marL="0" indent="0">
              <a:buNone/>
              <a:defRPr sz="1400"/>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229100" y="1784949"/>
            <a:ext cx="4896862" cy="234434"/>
          </a:xfrm>
        </p:spPr>
        <p:txBody>
          <a:bodyPr rIns="0" bIns="0" anchor="ctr">
            <a:normAutofit/>
          </a:bodyPr>
          <a:lstStyle>
            <a:lvl1pPr marL="0" indent="0">
              <a:buNone/>
              <a:defRPr sz="1400"/>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229100" y="2424340"/>
            <a:ext cx="4896862" cy="234434"/>
          </a:xfrm>
        </p:spPr>
        <p:txBody>
          <a:bodyPr rIns="0" bIns="0" anchor="ctr">
            <a:normAutofit/>
          </a:bodyPr>
          <a:lstStyle>
            <a:lvl1pPr marL="0" indent="0">
              <a:buNone/>
              <a:defRPr sz="1400"/>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229100" y="3063731"/>
            <a:ext cx="4896862" cy="234434"/>
          </a:xfrm>
        </p:spPr>
        <p:txBody>
          <a:bodyPr rIns="0" bIns="0" anchor="ctr">
            <a:normAutofit/>
          </a:bodyPr>
          <a:lstStyle>
            <a:lvl1pPr marL="0" indent="0">
              <a:buNone/>
              <a:defRPr sz="1400"/>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229100" y="3703122"/>
            <a:ext cx="4896862" cy="234434"/>
          </a:xfrm>
        </p:spPr>
        <p:txBody>
          <a:bodyPr rIns="0" bIns="0" anchor="ctr">
            <a:normAutofit/>
          </a:bodyPr>
          <a:lstStyle>
            <a:lvl1pPr marL="0" indent="0">
              <a:buNone/>
              <a:defRPr sz="1400"/>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229100" y="4342512"/>
            <a:ext cx="4896862" cy="234434"/>
          </a:xfrm>
        </p:spPr>
        <p:txBody>
          <a:bodyPr rIns="0" bIns="0" anchor="ctr">
            <a:normAutofit/>
          </a:bodyPr>
          <a:lstStyle>
            <a:lvl1pPr marL="0" indent="0">
              <a:buNone/>
              <a:defRPr sz="1400"/>
            </a:lvl1pPr>
          </a:lstStyle>
          <a:p>
            <a:pPr lvl="0"/>
            <a:r>
              <a:rPr lang="en-US" dirty="0"/>
              <a:t>SECTION DIVIDER 6</a:t>
            </a:r>
          </a:p>
        </p:txBody>
      </p:sp>
    </p:spTree>
    <p:extLst>
      <p:ext uri="{BB962C8B-B14F-4D97-AF65-F5344CB8AC3E}">
        <p14:creationId xmlns:p14="http://schemas.microsoft.com/office/powerpoint/2010/main" val="2082664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64380" y="4887674"/>
            <a:ext cx="1223400" cy="261610"/>
            <a:chOff x="1066800" y="4063365"/>
            <a:chExt cx="1223400" cy="261610"/>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35375807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64380" y="4887674"/>
            <a:ext cx="1223400" cy="261610"/>
            <a:chOff x="1066800" y="4063365"/>
            <a:chExt cx="1223400" cy="261610"/>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latin typeface="TheSansOffice" panose="020B0503040302060204" pitchFamily="34" charset="0"/>
                </a:rPr>
                <a:t>cloud@core</a:t>
              </a:r>
              <a:r>
                <a:rPr lang="en-US" sz="800" baseline="30000">
                  <a:solidFill>
                    <a:schemeClr val="bg1"/>
                  </a:solidFill>
                  <a:latin typeface="TheSansOffice" panose="020B0503040302060204" pitchFamily="34" charset="0"/>
                </a:rPr>
                <a:t>TM</a:t>
              </a:r>
              <a:endParaRPr lang="en-US" sz="1050" baseline="3000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324000" y="987425"/>
            <a:ext cx="8496150" cy="3744913"/>
          </a:xfrm>
        </p:spPr>
        <p:txBody>
          <a:bodyPr/>
          <a:lstStyle>
            <a:lvl1pPr marL="226772" indent="-226772">
              <a:buFont typeface="Wingdings" panose="05000000000000000000" pitchFamily="2" charset="2"/>
              <a:buChar char="§"/>
              <a:defRPr>
                <a:solidFill>
                  <a:schemeClr val="bg1"/>
                </a:solidFill>
                <a:latin typeface="TheSansOffice" panose="020B0503040302060204" pitchFamily="34" charset="0"/>
              </a:defRPr>
            </a:lvl1pPr>
            <a:lvl2pPr>
              <a:defRPr sz="1600">
                <a:solidFill>
                  <a:schemeClr val="bg1"/>
                </a:solidFill>
                <a:latin typeface="TheSansOffice" panose="020B0503040302060204" pitchFamily="34" charset="0"/>
              </a:defRPr>
            </a:lvl2pPr>
            <a:lvl3pPr marL="792000">
              <a:defRPr sz="1600">
                <a:solidFill>
                  <a:schemeClr val="bg1"/>
                </a:solidFill>
                <a:latin typeface="TheSansOffice" panose="020B0503040302060204" pitchFamily="34" charset="0"/>
              </a:defRPr>
            </a:lvl3pPr>
            <a:lvl4pPr marL="1080000">
              <a:defRPr sz="1400">
                <a:solidFill>
                  <a:schemeClr val="bg1"/>
                </a:solidFill>
                <a:latin typeface="TheSansOffice" panose="020B0503040302060204" pitchFamily="34" charset="0"/>
              </a:defRPr>
            </a:lvl4pPr>
            <a:lvl5pPr marL="1332000">
              <a:defRPr sz="1400">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36523760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64380" y="4887674"/>
            <a:ext cx="1223400" cy="261610"/>
            <a:chOff x="1066800" y="4063365"/>
            <a:chExt cx="1223400" cy="261610"/>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latin typeface="TheSansOffice" panose="020B0503040302060204" pitchFamily="34" charset="0"/>
                </a:rPr>
                <a:t>cloud@core</a:t>
              </a:r>
              <a:r>
                <a:rPr lang="en-US" sz="800" baseline="30000">
                  <a:solidFill>
                    <a:schemeClr val="bg1"/>
                  </a:solidFill>
                  <a:latin typeface="TheSansOffice" panose="020B0503040302060204" pitchFamily="34" charset="0"/>
                </a:rPr>
                <a:t>TM</a:t>
              </a:r>
              <a:endParaRPr lang="en-US" sz="1050" baseline="3000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323850" y="987426"/>
            <a:ext cx="4068763" cy="3744912"/>
          </a:xfrm>
        </p:spPr>
        <p:txBody>
          <a:bodyPr>
            <a:normAutofit/>
          </a:bodyPr>
          <a:lstStyle>
            <a:lvl1pPr marL="226772" indent="-226772">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751388" y="987426"/>
            <a:ext cx="4068762" cy="3744912"/>
          </a:xfrm>
        </p:spPr>
        <p:txBody>
          <a:bodyPr>
            <a:normAutofit/>
          </a:bodyPr>
          <a:lstStyle>
            <a:lvl1pPr marL="226772" indent="-226772">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29089232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64380" y="4887674"/>
            <a:ext cx="1223400" cy="261610"/>
            <a:chOff x="1066800" y="4063365"/>
            <a:chExt cx="1223400" cy="261610"/>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latin typeface="TheSansOffice" panose="020B0503040302060204" pitchFamily="34" charset="0"/>
                </a:rPr>
                <a:t>cloud@core</a:t>
              </a:r>
              <a:r>
                <a:rPr lang="en-US" sz="800" baseline="30000">
                  <a:solidFill>
                    <a:schemeClr val="bg1"/>
                  </a:solidFill>
                  <a:latin typeface="TheSansOffice" panose="020B0503040302060204" pitchFamily="34" charset="0"/>
                </a:rPr>
                <a:t>TM</a:t>
              </a:r>
              <a:endParaRPr lang="en-US" sz="1050" baseline="3000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324000" y="1025124"/>
            <a:ext cx="4068613"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323999" y="1333501"/>
            <a:ext cx="4068614" cy="3398837"/>
          </a:xfrm>
        </p:spPr>
        <p:txBody>
          <a:bodyPr tIns="0">
            <a:normAutofit/>
          </a:bodyPr>
          <a:lstStyle>
            <a:lvl1pPr marL="226772" indent="-226772">
              <a:lnSpc>
                <a:spcPct val="100000"/>
              </a:lnSpc>
              <a:spcBef>
                <a:spcPts val="400"/>
              </a:spcBef>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29">
              <a:lnSpc>
                <a:spcPct val="100000"/>
              </a:lnSpc>
              <a:spcBef>
                <a:spcPts val="400"/>
              </a:spcBef>
              <a:defRPr sz="1200">
                <a:solidFill>
                  <a:schemeClr val="bg1"/>
                </a:solidFill>
                <a:latin typeface="TheSansOffice" panose="020B0503040302060204" pitchFamily="34" charset="0"/>
              </a:defRPr>
            </a:lvl2pPr>
            <a:lvl3pPr>
              <a:defRPr sz="1400">
                <a:solidFill>
                  <a:schemeClr val="bg1"/>
                </a:solidFill>
                <a:latin typeface="TheSansOffice" panose="020B0503040302060204" pitchFamily="34" charset="0"/>
              </a:defRPr>
            </a:lvl3pPr>
            <a:lvl4pPr>
              <a:defRPr sz="1200">
                <a:solidFill>
                  <a:schemeClr val="bg1"/>
                </a:solidFill>
                <a:latin typeface="TheSansOffice" panose="020B0503040302060204" pitchFamily="34" charset="0"/>
              </a:defRPr>
            </a:lvl4pPr>
            <a:lvl5pPr>
              <a:defRPr sz="1200">
                <a:solidFill>
                  <a:schemeClr val="bg1"/>
                </a:solidFill>
                <a:latin typeface="TheSansOffice" panose="020B050304030206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751388" y="1030314"/>
            <a:ext cx="4070126" cy="215444"/>
          </a:xfrm>
        </p:spPr>
        <p:txBody>
          <a:bodyPr wrap="square" rIns="0" bIns="0" anchor="ctr">
            <a:spAutoFit/>
          </a:bodyPr>
          <a:lstStyle>
            <a:lvl1pPr marL="0" marR="0" indent="0" algn="l" defTabSz="914286"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4751387" y="1333501"/>
            <a:ext cx="4070125" cy="3398837"/>
          </a:xfrm>
        </p:spPr>
        <p:txBody>
          <a:bodyPr tIns="0"/>
          <a:lstStyle>
            <a:lvl1pPr marL="285750" indent="-285750">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29" indent="-285714">
              <a:defRPr lang="en-US" sz="1200" kern="1200" dirty="0" smtClean="0">
                <a:solidFill>
                  <a:schemeClr val="bg1"/>
                </a:solidFill>
                <a:latin typeface="TheSansOffice" panose="020B0503040302060204" pitchFamily="34" charset="0"/>
                <a:ea typeface="+mn-ea"/>
                <a:cs typeface="+mn-cs"/>
              </a:defRPr>
            </a:lvl2pPr>
            <a:lvl3pPr marL="1142857" indent="-228571">
              <a:defRPr lang="en-US" sz="1400" kern="1200" dirty="0" smtClean="0">
                <a:solidFill>
                  <a:schemeClr val="bg1"/>
                </a:solidFill>
                <a:latin typeface="TheSansOffice" panose="020B0503040302060204" pitchFamily="34" charset="0"/>
                <a:ea typeface="+mn-ea"/>
                <a:cs typeface="+mn-cs"/>
              </a:defRPr>
            </a:lvl3pPr>
            <a:lvl4pPr marL="1600000" indent="-228571">
              <a:defRPr lang="en-US" sz="1200" kern="1200" dirty="0" smtClean="0">
                <a:solidFill>
                  <a:schemeClr val="bg1"/>
                </a:solidFill>
                <a:latin typeface="TheSansOffice" panose="020B0503040302060204" pitchFamily="34" charset="0"/>
                <a:ea typeface="+mn-ea"/>
                <a:cs typeface="+mn-cs"/>
              </a:defRPr>
            </a:lvl4pPr>
            <a:lvl5pPr marL="2057143" indent="-228571">
              <a:defRPr lang="en-US" sz="1200" kern="1200" dirty="0">
                <a:solidFill>
                  <a:schemeClr val="bg1"/>
                </a:solidFill>
                <a:latin typeface="TheSansOffice" panose="020B0503040302060204" pitchFamily="34" charset="0"/>
                <a:ea typeface="+mn-ea"/>
                <a:cs typeface="+mn-cs"/>
              </a:defRPr>
            </a:lvl5pPr>
            <a:lvl6pPr>
              <a:defRPr sz="1600"/>
            </a:lvl6pPr>
            <a:lvl7pPr>
              <a:defRPr sz="1600"/>
            </a:lvl7pPr>
            <a:lvl8pPr>
              <a:defRPr sz="1600"/>
            </a:lvl8pPr>
            <a:lvl9pPr>
              <a:defRPr sz="1600"/>
            </a:lvl9pPr>
          </a:lstStyle>
          <a:p>
            <a:pPr marL="226772" lvl="0" indent="-226772" algn="l" defTabSz="914286" rtl="0" eaLnBrk="1" latinLnBrk="0" hangingPunct="1">
              <a:lnSpc>
                <a:spcPct val="100000"/>
              </a:lnSpc>
              <a:spcBef>
                <a:spcPts val="400"/>
              </a:spcBef>
              <a:buFont typeface="Wingdings" panose="05000000000000000000" pitchFamily="2" charset="2"/>
              <a:buChar char="§"/>
            </a:pPr>
            <a:r>
              <a:rPr lang="en-US"/>
              <a:t>Click to edit Master text styles</a:t>
            </a:r>
          </a:p>
          <a:p>
            <a:pPr marL="568729" lvl="1" indent="-285714" algn="l" defTabSz="914286" rtl="0" eaLnBrk="1" latinLnBrk="0" hangingPunct="1">
              <a:lnSpc>
                <a:spcPct val="100000"/>
              </a:lnSpc>
              <a:spcBef>
                <a:spcPts val="400"/>
              </a:spcBef>
              <a:buFont typeface="Arial" pitchFamily="34" charset="0"/>
              <a:buChar char="–"/>
            </a:pPr>
            <a:r>
              <a:rPr lang="en-US"/>
              <a:t>Second level</a:t>
            </a:r>
          </a:p>
          <a:p>
            <a:pPr marL="1142857" lvl="2" indent="-228571" algn="l" defTabSz="914286" rtl="0" eaLnBrk="1" latinLnBrk="0" hangingPunct="1">
              <a:lnSpc>
                <a:spcPct val="90000"/>
              </a:lnSpc>
              <a:spcBef>
                <a:spcPts val="600"/>
              </a:spcBef>
              <a:buFont typeface="Arial" pitchFamily="34" charset="0"/>
              <a:buChar char="•"/>
            </a:pPr>
            <a:r>
              <a:rPr lang="en-US"/>
              <a:t>Third level</a:t>
            </a:r>
          </a:p>
          <a:p>
            <a:pPr marL="1600000" lvl="3" indent="-228571" algn="l" defTabSz="914286" rtl="0" eaLnBrk="1" latinLnBrk="0" hangingPunct="1">
              <a:lnSpc>
                <a:spcPct val="90000"/>
              </a:lnSpc>
              <a:spcBef>
                <a:spcPts val="600"/>
              </a:spcBef>
              <a:buFont typeface="Arial" pitchFamily="34" charset="0"/>
              <a:buChar char="–"/>
            </a:pPr>
            <a:r>
              <a:rPr lang="en-US"/>
              <a:t>Fourth level</a:t>
            </a:r>
          </a:p>
          <a:p>
            <a:pPr marL="2057143" lvl="4" indent="-228571" algn="l" defTabSz="914286" rtl="0" eaLnBrk="1" latinLnBrk="0" hangingPunct="1">
              <a:lnSpc>
                <a:spcPct val="90000"/>
              </a:lnSpc>
              <a:spcBef>
                <a:spcPts val="6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34520471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64380" y="4887674"/>
            <a:ext cx="1223400" cy="261610"/>
            <a:chOff x="1066800" y="4063365"/>
            <a:chExt cx="1223400" cy="261610"/>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11783463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7876310" y="0"/>
            <a:ext cx="1066800" cy="7539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19124492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5" name="Title 4"/>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4380" y="4887674"/>
            <a:ext cx="1223400" cy="261610"/>
            <a:chOff x="1066800" y="4063365"/>
            <a:chExt cx="1223400" cy="261610"/>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11711502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5" name="Title 4"/>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457200" y="4887674"/>
            <a:ext cx="1223400" cy="261610"/>
            <a:chOff x="1066800" y="4063365"/>
            <a:chExt cx="1223400" cy="261610"/>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26131062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0" y="0"/>
            <a:ext cx="9144001" cy="51435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7" name="Rectangle 26">
            <a:extLst>
              <a:ext uri="{FF2B5EF4-FFF2-40B4-BE49-F238E27FC236}">
                <a16:creationId xmlns:a16="http://schemas.microsoft.com/office/drawing/2014/main" id="{77DEEFF8-DA08-4F45-9434-BB7AA3A1EA70}"/>
              </a:ext>
            </a:extLst>
          </p:cNvPr>
          <p:cNvSpPr/>
          <p:nvPr/>
        </p:nvSpPr>
        <p:spPr>
          <a:xfrm>
            <a:off x="-3251" y="3746785"/>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Rectangle 40">
            <a:extLst>
              <a:ext uri="{FF2B5EF4-FFF2-40B4-BE49-F238E27FC236}">
                <a16:creationId xmlns:a16="http://schemas.microsoft.com/office/drawing/2014/main" id="{8AE5952E-D6B0-4781-B308-23BA2AAD329D}"/>
              </a:ext>
            </a:extLst>
          </p:cNvPr>
          <p:cNvSpPr/>
          <p:nvPr/>
        </p:nvSpPr>
        <p:spPr>
          <a:xfrm>
            <a:off x="-3251" y="5108755"/>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6195272" y="2015775"/>
            <a:ext cx="394916" cy="39491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6240114" y="2444897"/>
            <a:ext cx="305232" cy="305232"/>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6505" y="3788081"/>
            <a:ext cx="9150505" cy="1320673"/>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6" y="234500"/>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320596" y="3822825"/>
            <a:ext cx="8499553" cy="1251183"/>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4033959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323850" y="116214"/>
            <a:ext cx="905358" cy="759938"/>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0" y="2719567"/>
            <a:ext cx="4392611"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5979" y="2869973"/>
            <a:ext cx="4044502" cy="358107"/>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6" y="234500"/>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320597" y="2071255"/>
            <a:ext cx="4072016" cy="497908"/>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604895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67201"/>
            <a:ext cx="7538400" cy="369332"/>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324000" y="1026161"/>
            <a:ext cx="8412163" cy="3658553"/>
          </a:xfrm>
        </p:spPr>
        <p:txBody>
          <a:bodyPr/>
          <a:lstStyle>
            <a:lvl1pPr marL="226772" indent="-226772">
              <a:buFont typeface="Wingdings" panose="05000000000000000000" pitchFamily="2" charset="2"/>
              <a:buChar char="§"/>
              <a:defRPr/>
            </a:lvl1pPr>
            <a:lvl2pPr>
              <a:defRPr sz="1600"/>
            </a:lvl2pPr>
            <a:lvl3pPr marL="792000">
              <a:defRPr sz="1600"/>
            </a:lvl3pPr>
            <a:lvl4pPr marL="1080000">
              <a:defRPr sz="1400"/>
            </a:lvl4pPr>
            <a:lvl5pPr marL="1332000">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21532000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8193"/>
            <a:ext cx="9144000" cy="51435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6" y="234500"/>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323850" y="4270673"/>
            <a:ext cx="8496299" cy="461665"/>
          </a:xfrm>
          <a:prstGeom prst="rect">
            <a:avLst/>
          </a:prstGeom>
          <a:noFill/>
        </p:spPr>
        <p:txBody>
          <a:bodyPr wrap="square" rtlCol="0">
            <a:spAutoFit/>
          </a:bodyPr>
          <a:lstStyle/>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1"/>
                </a:solidFill>
                <a:effectLst/>
                <a:uLnTx/>
                <a:uFillTx/>
                <a:latin typeface="Arial Narrow" panose="020B0606020202030204" pitchFamily="34" charset="0"/>
                <a:cs typeface="Arial"/>
                <a:sym typeface="Arial"/>
                <a:rtl val="0"/>
              </a:rPr>
              <a:t>Sify</a:t>
            </a:r>
            <a:r>
              <a:rPr kumimoji="0" lang="en-IN" sz="1200" i="0" u="none" strike="noStrike" kern="0" cap="none" spc="0" normalizeH="0" baseline="0" noProof="0">
                <a:ln>
                  <a:noFill/>
                </a:ln>
                <a:solidFill>
                  <a:schemeClr val="bg1"/>
                </a:solidFill>
                <a:effectLst/>
                <a:uLnTx/>
                <a:uFillTx/>
                <a:latin typeface="Arial Narrow" panose="020B0606020202030204" pitchFamily="34" charset="0"/>
                <a:cs typeface="Arial"/>
                <a:sym typeface="Arial"/>
                <a:rtl val="0"/>
              </a:rPr>
              <a:t> is a leading </a:t>
            </a: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integrated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ICT player </a:t>
            </a: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built on its world class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200" i="0" u="none" strike="noStrike" kern="0" cap="none" spc="0" normalizeH="0" baseline="0" noProof="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200" i="0" u="none" strike="noStrike" kern="0" cap="none" spc="0" normalizeH="0" baseline="0" noProof="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200" i="0" u="none" strike="noStrike" kern="0" cap="none" spc="-57" normalizeH="0" baseline="0" noProof="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334099" y="1099316"/>
            <a:ext cx="4056532" cy="1454241"/>
          </a:xfrm>
        </p:spPr>
        <p:txBody>
          <a:bodyPr>
            <a:noAutofit/>
          </a:bodyPr>
          <a:lstStyle>
            <a:lvl1pPr marL="0" indent="0" algn="l">
              <a:lnSpc>
                <a:spcPts val="3000"/>
              </a:lnSpc>
              <a:spcBef>
                <a:spcPts val="0"/>
              </a:spcBef>
              <a:buNone/>
              <a:defRPr sz="2800"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334099" y="2553557"/>
            <a:ext cx="7316314" cy="341072"/>
          </a:xfrm>
        </p:spPr>
        <p:txBody>
          <a:bodyPr>
            <a:noAutofit/>
          </a:bodyPr>
          <a:lstStyle>
            <a:lvl1pPr marL="0" indent="0">
              <a:lnSpc>
                <a:spcPts val="2000"/>
              </a:lnSpc>
              <a:spcBef>
                <a:spcPts val="0"/>
              </a:spcBef>
              <a:buNone/>
              <a:defRPr sz="18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334099" y="2996460"/>
            <a:ext cx="5112246" cy="277103"/>
          </a:xfrm>
        </p:spPr>
        <p:txBody>
          <a:bodyPr anchor="t">
            <a:noAutofit/>
          </a:bodyPr>
          <a:lstStyle>
            <a:lvl1pPr marL="0" indent="0">
              <a:lnSpc>
                <a:spcPts val="1800"/>
              </a:lnSpc>
              <a:buNone/>
              <a:defRPr sz="12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39175421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64380" y="4887674"/>
            <a:ext cx="1223400" cy="261610"/>
            <a:chOff x="1066800" y="4063365"/>
            <a:chExt cx="1223400" cy="261610"/>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39371442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64380" y="4887674"/>
            <a:ext cx="1223400" cy="261610"/>
            <a:chOff x="1066800" y="4063365"/>
            <a:chExt cx="1223400" cy="261610"/>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latin typeface="TheSansOffice" panose="020B0503040302060204" pitchFamily="34" charset="0"/>
                </a:rPr>
                <a:t>cloud@core</a:t>
              </a:r>
              <a:r>
                <a:rPr lang="en-US" sz="800" baseline="30000">
                  <a:solidFill>
                    <a:schemeClr val="bg1"/>
                  </a:solidFill>
                  <a:latin typeface="TheSansOffice" panose="020B0503040302060204" pitchFamily="34" charset="0"/>
                </a:rPr>
                <a:t>TM</a:t>
              </a:r>
              <a:endParaRPr lang="en-US" sz="1050" baseline="3000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324000" y="987425"/>
            <a:ext cx="8496150" cy="3744913"/>
          </a:xfrm>
        </p:spPr>
        <p:txBody>
          <a:bodyPr/>
          <a:lstStyle>
            <a:lvl1pPr marL="226772" indent="-226772">
              <a:buFont typeface="Wingdings" panose="05000000000000000000" pitchFamily="2" charset="2"/>
              <a:buChar char="§"/>
              <a:defRPr>
                <a:solidFill>
                  <a:schemeClr val="bg1"/>
                </a:solidFill>
                <a:latin typeface="TheSansOffice" panose="020B0503040302060204" pitchFamily="34" charset="0"/>
              </a:defRPr>
            </a:lvl1pPr>
            <a:lvl2pPr>
              <a:defRPr sz="1600">
                <a:solidFill>
                  <a:schemeClr val="bg1"/>
                </a:solidFill>
                <a:latin typeface="TheSansOffice" panose="020B0503040302060204" pitchFamily="34" charset="0"/>
              </a:defRPr>
            </a:lvl2pPr>
            <a:lvl3pPr marL="792000">
              <a:defRPr sz="1600">
                <a:solidFill>
                  <a:schemeClr val="bg1"/>
                </a:solidFill>
                <a:latin typeface="TheSansOffice" panose="020B0503040302060204" pitchFamily="34" charset="0"/>
              </a:defRPr>
            </a:lvl3pPr>
            <a:lvl4pPr marL="1080000">
              <a:defRPr sz="1400">
                <a:solidFill>
                  <a:schemeClr val="bg1"/>
                </a:solidFill>
                <a:latin typeface="TheSansOffice" panose="020B0503040302060204" pitchFamily="34" charset="0"/>
              </a:defRPr>
            </a:lvl4pPr>
            <a:lvl5pPr marL="1332000">
              <a:defRPr sz="1400">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20113930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64380" y="4887674"/>
            <a:ext cx="1223400" cy="261610"/>
            <a:chOff x="1066800" y="4063365"/>
            <a:chExt cx="1223400" cy="261610"/>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latin typeface="TheSansOffice" panose="020B0503040302060204" pitchFamily="34" charset="0"/>
                </a:rPr>
                <a:t>cloud@core</a:t>
              </a:r>
              <a:r>
                <a:rPr lang="en-US" sz="800" baseline="30000">
                  <a:solidFill>
                    <a:schemeClr val="bg1"/>
                  </a:solidFill>
                  <a:latin typeface="TheSansOffice" panose="020B0503040302060204" pitchFamily="34" charset="0"/>
                </a:rPr>
                <a:t>TM</a:t>
              </a:r>
              <a:endParaRPr lang="en-US" sz="1050" baseline="3000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323850" y="987426"/>
            <a:ext cx="4068763" cy="3744912"/>
          </a:xfrm>
        </p:spPr>
        <p:txBody>
          <a:bodyPr>
            <a:normAutofit/>
          </a:bodyPr>
          <a:lstStyle>
            <a:lvl1pPr marL="226772" indent="-226772">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751388" y="987426"/>
            <a:ext cx="4068762" cy="3744912"/>
          </a:xfrm>
        </p:spPr>
        <p:txBody>
          <a:bodyPr>
            <a:normAutofit/>
          </a:bodyPr>
          <a:lstStyle>
            <a:lvl1pPr marL="226772" indent="-226772">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7562259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64380" y="4887674"/>
            <a:ext cx="1223400" cy="261610"/>
            <a:chOff x="1066800" y="4063365"/>
            <a:chExt cx="1223400" cy="261610"/>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latin typeface="TheSansOffice" panose="020B0503040302060204" pitchFamily="34" charset="0"/>
                </a:rPr>
                <a:t>cloud@core</a:t>
              </a:r>
              <a:r>
                <a:rPr lang="en-US" sz="800" baseline="30000">
                  <a:solidFill>
                    <a:schemeClr val="bg1"/>
                  </a:solidFill>
                  <a:latin typeface="TheSansOffice" panose="020B0503040302060204" pitchFamily="34" charset="0"/>
                </a:rPr>
                <a:t>TM</a:t>
              </a:r>
              <a:endParaRPr lang="en-US" sz="1050" baseline="3000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324000" y="1025124"/>
            <a:ext cx="4068613"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323999" y="1333501"/>
            <a:ext cx="4068614" cy="3398837"/>
          </a:xfrm>
        </p:spPr>
        <p:txBody>
          <a:bodyPr tIns="0">
            <a:normAutofit/>
          </a:bodyPr>
          <a:lstStyle>
            <a:lvl1pPr marL="226772" indent="-226772">
              <a:lnSpc>
                <a:spcPct val="100000"/>
              </a:lnSpc>
              <a:spcBef>
                <a:spcPts val="400"/>
              </a:spcBef>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29">
              <a:lnSpc>
                <a:spcPct val="100000"/>
              </a:lnSpc>
              <a:spcBef>
                <a:spcPts val="400"/>
              </a:spcBef>
              <a:defRPr sz="1200">
                <a:solidFill>
                  <a:schemeClr val="bg1"/>
                </a:solidFill>
                <a:latin typeface="TheSansOffice" panose="020B0503040302060204" pitchFamily="34" charset="0"/>
              </a:defRPr>
            </a:lvl2pPr>
            <a:lvl3pPr>
              <a:defRPr sz="1400">
                <a:solidFill>
                  <a:schemeClr val="bg1"/>
                </a:solidFill>
                <a:latin typeface="TheSansOffice" panose="020B0503040302060204" pitchFamily="34" charset="0"/>
              </a:defRPr>
            </a:lvl3pPr>
            <a:lvl4pPr>
              <a:defRPr sz="1200">
                <a:solidFill>
                  <a:schemeClr val="bg1"/>
                </a:solidFill>
                <a:latin typeface="TheSansOffice" panose="020B0503040302060204" pitchFamily="34" charset="0"/>
              </a:defRPr>
            </a:lvl4pPr>
            <a:lvl5pPr>
              <a:defRPr sz="1200">
                <a:solidFill>
                  <a:schemeClr val="bg1"/>
                </a:solidFill>
                <a:latin typeface="TheSansOffice" panose="020B050304030206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751388" y="1030314"/>
            <a:ext cx="4070126" cy="215444"/>
          </a:xfrm>
        </p:spPr>
        <p:txBody>
          <a:bodyPr wrap="square" rIns="0" bIns="0" anchor="ctr">
            <a:spAutoFit/>
          </a:bodyPr>
          <a:lstStyle>
            <a:lvl1pPr marL="0" marR="0" indent="0" algn="l" defTabSz="914286"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4751387" y="1333501"/>
            <a:ext cx="4070125" cy="3398837"/>
          </a:xfrm>
        </p:spPr>
        <p:txBody>
          <a:bodyPr tIns="0"/>
          <a:lstStyle>
            <a:lvl1pPr marL="285750" indent="-285750">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29" indent="-285714">
              <a:defRPr lang="en-US" sz="1200" kern="1200" dirty="0" smtClean="0">
                <a:solidFill>
                  <a:schemeClr val="bg1"/>
                </a:solidFill>
                <a:latin typeface="TheSansOffice" panose="020B0503040302060204" pitchFamily="34" charset="0"/>
                <a:ea typeface="+mn-ea"/>
                <a:cs typeface="+mn-cs"/>
              </a:defRPr>
            </a:lvl2pPr>
            <a:lvl3pPr marL="1142857" indent="-228571">
              <a:defRPr lang="en-US" sz="1400" kern="1200" dirty="0" smtClean="0">
                <a:solidFill>
                  <a:schemeClr val="bg1"/>
                </a:solidFill>
                <a:latin typeface="TheSansOffice" panose="020B0503040302060204" pitchFamily="34" charset="0"/>
                <a:ea typeface="+mn-ea"/>
                <a:cs typeface="+mn-cs"/>
              </a:defRPr>
            </a:lvl3pPr>
            <a:lvl4pPr marL="1600000" indent="-228571">
              <a:defRPr lang="en-US" sz="1200" kern="1200" dirty="0" smtClean="0">
                <a:solidFill>
                  <a:schemeClr val="bg1"/>
                </a:solidFill>
                <a:latin typeface="TheSansOffice" panose="020B0503040302060204" pitchFamily="34" charset="0"/>
                <a:ea typeface="+mn-ea"/>
                <a:cs typeface="+mn-cs"/>
              </a:defRPr>
            </a:lvl4pPr>
            <a:lvl5pPr marL="2057143" indent="-228571">
              <a:defRPr lang="en-US" sz="1200" kern="1200" dirty="0">
                <a:solidFill>
                  <a:schemeClr val="bg1"/>
                </a:solidFill>
                <a:latin typeface="TheSansOffice" panose="020B0503040302060204" pitchFamily="34" charset="0"/>
                <a:ea typeface="+mn-ea"/>
                <a:cs typeface="+mn-cs"/>
              </a:defRPr>
            </a:lvl5pPr>
            <a:lvl6pPr>
              <a:defRPr sz="1600"/>
            </a:lvl6pPr>
            <a:lvl7pPr>
              <a:defRPr sz="1600"/>
            </a:lvl7pPr>
            <a:lvl8pPr>
              <a:defRPr sz="1600"/>
            </a:lvl8pPr>
            <a:lvl9pPr>
              <a:defRPr sz="1600"/>
            </a:lvl9pPr>
          </a:lstStyle>
          <a:p>
            <a:pPr marL="226772" lvl="0" indent="-226772" algn="l" defTabSz="914286" rtl="0" eaLnBrk="1" latinLnBrk="0" hangingPunct="1">
              <a:lnSpc>
                <a:spcPct val="100000"/>
              </a:lnSpc>
              <a:spcBef>
                <a:spcPts val="400"/>
              </a:spcBef>
              <a:buFont typeface="Wingdings" panose="05000000000000000000" pitchFamily="2" charset="2"/>
              <a:buChar char="§"/>
            </a:pPr>
            <a:r>
              <a:rPr lang="en-US"/>
              <a:t>Click to edit Master text styles</a:t>
            </a:r>
          </a:p>
          <a:p>
            <a:pPr marL="568729" lvl="1" indent="-285714" algn="l" defTabSz="914286" rtl="0" eaLnBrk="1" latinLnBrk="0" hangingPunct="1">
              <a:lnSpc>
                <a:spcPct val="100000"/>
              </a:lnSpc>
              <a:spcBef>
                <a:spcPts val="400"/>
              </a:spcBef>
              <a:buFont typeface="Arial" pitchFamily="34" charset="0"/>
              <a:buChar char="–"/>
            </a:pPr>
            <a:r>
              <a:rPr lang="en-US"/>
              <a:t>Second level</a:t>
            </a:r>
          </a:p>
          <a:p>
            <a:pPr marL="1142857" lvl="2" indent="-228571" algn="l" defTabSz="914286" rtl="0" eaLnBrk="1" latinLnBrk="0" hangingPunct="1">
              <a:lnSpc>
                <a:spcPct val="90000"/>
              </a:lnSpc>
              <a:spcBef>
                <a:spcPts val="600"/>
              </a:spcBef>
              <a:buFont typeface="Arial" pitchFamily="34" charset="0"/>
              <a:buChar char="•"/>
            </a:pPr>
            <a:r>
              <a:rPr lang="en-US"/>
              <a:t>Third level</a:t>
            </a:r>
          </a:p>
          <a:p>
            <a:pPr marL="1600000" lvl="3" indent="-228571" algn="l" defTabSz="914286" rtl="0" eaLnBrk="1" latinLnBrk="0" hangingPunct="1">
              <a:lnSpc>
                <a:spcPct val="90000"/>
              </a:lnSpc>
              <a:spcBef>
                <a:spcPts val="600"/>
              </a:spcBef>
              <a:buFont typeface="Arial" pitchFamily="34" charset="0"/>
              <a:buChar char="–"/>
            </a:pPr>
            <a:r>
              <a:rPr lang="en-US"/>
              <a:t>Fourth level</a:t>
            </a:r>
          </a:p>
          <a:p>
            <a:pPr marL="2057143" lvl="4" indent="-228571" algn="l" defTabSz="914286" rtl="0" eaLnBrk="1" latinLnBrk="0" hangingPunct="1">
              <a:lnSpc>
                <a:spcPct val="90000"/>
              </a:lnSpc>
              <a:spcBef>
                <a:spcPts val="6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11548935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64380" y="4887674"/>
            <a:ext cx="1223400" cy="261610"/>
            <a:chOff x="1066800" y="4063365"/>
            <a:chExt cx="1223400" cy="261610"/>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1443603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7876310" y="0"/>
            <a:ext cx="1066800" cy="7539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2068874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5" name="Title 4"/>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4380" y="4887674"/>
            <a:ext cx="1223400" cy="261610"/>
            <a:chOff x="1066800" y="4063365"/>
            <a:chExt cx="1223400" cy="261610"/>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3437993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
        <p:nvSpPr>
          <p:cNvPr id="5" name="Title 4"/>
          <p:cNvSpPr>
            <a:spLocks noGrp="1"/>
          </p:cNvSpPr>
          <p:nvPr>
            <p:ph type="title" hasCustomPrompt="1"/>
          </p:nvPr>
        </p:nvSpPr>
        <p:spPr>
          <a:xfrm>
            <a:off x="324000" y="211570"/>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457200" y="4887674"/>
            <a:ext cx="1223400" cy="261610"/>
            <a:chOff x="1066800" y="4063365"/>
            <a:chExt cx="1223400" cy="261610"/>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61610"/>
            </a:xfrm>
            <a:prstGeom prst="rect">
              <a:avLst/>
            </a:prstGeom>
            <a:noFill/>
          </p:spPr>
          <p:txBody>
            <a:bodyPr wrap="square" rtlCol="0">
              <a:spAutoFit/>
            </a:bodyPr>
            <a:lstStyle/>
            <a:p>
              <a:r>
                <a:rPr lang="en-US" sz="1050">
                  <a:solidFill>
                    <a:schemeClr val="bg1"/>
                  </a:solidFill>
                </a:rPr>
                <a:t>cloud@core</a:t>
              </a:r>
              <a:r>
                <a:rPr lang="en-US" sz="800" baseline="30000">
                  <a:solidFill>
                    <a:schemeClr val="bg1"/>
                  </a:solidFill>
                </a:rPr>
                <a:t>TM</a:t>
              </a:r>
              <a:endParaRPr lang="en-US" sz="1050" baseline="30000">
                <a:solidFill>
                  <a:schemeClr val="bg1"/>
                </a:solidFill>
              </a:endParaRPr>
            </a:p>
          </p:txBody>
        </p:sp>
      </p:grpSp>
    </p:spTree>
    <p:extLst>
      <p:ext uri="{BB962C8B-B14F-4D97-AF65-F5344CB8AC3E}">
        <p14:creationId xmlns:p14="http://schemas.microsoft.com/office/powerpoint/2010/main" val="3019539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23850" y="1026478"/>
            <a:ext cx="4103688" cy="3669347"/>
          </a:xfrm>
        </p:spPr>
        <p:txBody>
          <a:bodyPr>
            <a:normAutofit/>
          </a:bodyPr>
          <a:lstStyle>
            <a:lvl1pPr marL="226772" indent="-226772">
              <a:buFont typeface="Wingdings" panose="05000000000000000000" pitchFamily="2" charset="2"/>
              <a:buChar cha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735513" y="1026478"/>
            <a:ext cx="4084637" cy="3669347"/>
          </a:xfrm>
        </p:spPr>
        <p:txBody>
          <a:bodyPr>
            <a:normAutofit/>
          </a:bodyPr>
          <a:lstStyle>
            <a:lvl1pPr marL="226772" indent="-226772">
              <a:buFont typeface="Wingdings" panose="05000000000000000000" pitchFamily="2" charset="2"/>
              <a:buChar cha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323850" y="367201"/>
            <a:ext cx="7578150" cy="369332"/>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0" y="0"/>
            <a:ext cx="9144001" cy="51435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7" name="Rectangle 26">
            <a:extLst>
              <a:ext uri="{FF2B5EF4-FFF2-40B4-BE49-F238E27FC236}">
                <a16:creationId xmlns:a16="http://schemas.microsoft.com/office/drawing/2014/main" id="{77DEEFF8-DA08-4F45-9434-BB7AA3A1EA70}"/>
              </a:ext>
            </a:extLst>
          </p:cNvPr>
          <p:cNvSpPr/>
          <p:nvPr/>
        </p:nvSpPr>
        <p:spPr>
          <a:xfrm>
            <a:off x="-3251" y="3746785"/>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Rectangle 40">
            <a:extLst>
              <a:ext uri="{FF2B5EF4-FFF2-40B4-BE49-F238E27FC236}">
                <a16:creationId xmlns:a16="http://schemas.microsoft.com/office/drawing/2014/main" id="{8AE5952E-D6B0-4781-B308-23BA2AAD329D}"/>
              </a:ext>
            </a:extLst>
          </p:cNvPr>
          <p:cNvSpPr/>
          <p:nvPr/>
        </p:nvSpPr>
        <p:spPr>
          <a:xfrm>
            <a:off x="-3251" y="5108755"/>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6195272" y="2015775"/>
            <a:ext cx="394916" cy="39491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6240114" y="2444897"/>
            <a:ext cx="305232" cy="305232"/>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6505" y="3788081"/>
            <a:ext cx="9150505" cy="1320673"/>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64" rtl="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6" y="234500"/>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320596" y="3822825"/>
            <a:ext cx="8499553" cy="1251183"/>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5707592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914400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latin typeface="TheSansOffice" panose="020B0503040302060204" pitchFamily="34" charset="0"/>
            </a:endParaRPr>
          </a:p>
        </p:txBody>
      </p:sp>
    </p:spTree>
    <p:extLst>
      <p:ext uri="{BB962C8B-B14F-4D97-AF65-F5344CB8AC3E}">
        <p14:creationId xmlns:p14="http://schemas.microsoft.com/office/powerpoint/2010/main" val="298143331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323850" y="116214"/>
            <a:ext cx="905358" cy="759938"/>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0" y="2719567"/>
            <a:ext cx="4392611"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5979" y="2869973"/>
            <a:ext cx="4044502" cy="358107"/>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6" y="234500"/>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320597" y="2071255"/>
            <a:ext cx="4072016" cy="497908"/>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31351071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166272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67201"/>
            <a:ext cx="7538400" cy="369332"/>
          </a:xfrm>
          <a:prstGeom prst="rect">
            <a:avLst/>
          </a:prstGeom>
        </p:spPr>
        <p:txBody>
          <a:bodyPr anchor="b"/>
          <a:lstStyle>
            <a:lvl1pPr marL="0" marR="0" indent="0" algn="l" defTabSz="914286" rtl="0" eaLnBrk="1" fontAlgn="auto" latinLnBrk="0" hangingPunct="1">
              <a:lnSpc>
                <a:spcPct val="100000"/>
              </a:lnSpc>
              <a:spcBef>
                <a:spcPct val="0"/>
              </a:spcBef>
              <a:spcAft>
                <a:spcPts val="0"/>
              </a:spcAft>
              <a:buClrTx/>
              <a:buSzTx/>
              <a:buFontTx/>
              <a:buNone/>
              <a:tabLst/>
              <a:defRPr kumimoji="0" lang="en-US" sz="18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324000" y="1025124"/>
            <a:ext cx="4104000"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323999" y="1333501"/>
            <a:ext cx="4104000" cy="3351213"/>
          </a:xfrm>
        </p:spPr>
        <p:txBody>
          <a:bodyPr tIns="0">
            <a:normAutofit/>
          </a:bodyPr>
          <a:lstStyle>
            <a:lvl1pPr marL="226772" indent="-226772">
              <a:lnSpc>
                <a:spcPct val="100000"/>
              </a:lnSpc>
              <a:spcBef>
                <a:spcPts val="400"/>
              </a:spcBef>
              <a:buFont typeface="Wingdings" panose="05000000000000000000" pitchFamily="2" charset="2"/>
              <a:buChar char="§"/>
              <a:defRPr lang="en-US" sz="1400" kern="1200" dirty="0" smtClean="0">
                <a:solidFill>
                  <a:srgbClr val="595959"/>
                </a:solidFill>
                <a:latin typeface="Trebuchet MS" pitchFamily="34" charset="0"/>
                <a:ea typeface="+mn-ea"/>
                <a:cs typeface="+mn-cs"/>
              </a:defRPr>
            </a:lvl1pPr>
            <a:lvl2pPr marL="568729">
              <a:lnSpc>
                <a:spcPct val="100000"/>
              </a:lnSpc>
              <a:spcBef>
                <a:spcPts val="400"/>
              </a:spcBef>
              <a:defRPr sz="12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4735514" y="1025124"/>
            <a:ext cx="4086000" cy="215444"/>
          </a:xfrm>
        </p:spPr>
        <p:txBody>
          <a:bodyPr wrap="square" rIns="0" bIns="0" anchor="ctr">
            <a:spAutoFit/>
          </a:bodyPr>
          <a:lstStyle>
            <a:lvl1pPr marL="0" marR="0" indent="0" algn="l" defTabSz="914286"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457143" indent="0">
              <a:buNone/>
              <a:defRPr sz="2000" b="1"/>
            </a:lvl2pPr>
            <a:lvl3pPr marL="914286" indent="0">
              <a:buNone/>
              <a:defRPr sz="1800" b="1"/>
            </a:lvl3pPr>
            <a:lvl4pPr marL="1371429" indent="0">
              <a:buNone/>
              <a:defRPr sz="1600" b="1"/>
            </a:lvl4pPr>
            <a:lvl5pPr marL="1828572" indent="0">
              <a:buNone/>
              <a:defRPr sz="1600" b="1"/>
            </a:lvl5pPr>
            <a:lvl6pPr marL="2285715" indent="0">
              <a:buNone/>
              <a:defRPr sz="1600" b="1"/>
            </a:lvl6pPr>
            <a:lvl7pPr marL="2742857" indent="0">
              <a:buNone/>
              <a:defRPr sz="1600" b="1"/>
            </a:lvl7pPr>
            <a:lvl8pPr marL="3200001" indent="0">
              <a:buNone/>
              <a:defRPr sz="1600" b="1"/>
            </a:lvl8pPr>
            <a:lvl9pPr marL="3657143" indent="0">
              <a:buNone/>
              <a:defRPr sz="1600" b="1"/>
            </a:lvl9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4735513" y="1333501"/>
            <a:ext cx="4086000" cy="3351213"/>
          </a:xfrm>
        </p:spPr>
        <p:txBody>
          <a:bodyPr tIns="0"/>
          <a:lstStyle>
            <a:lvl1pPr marL="285750" indent="-285750">
              <a:buFont typeface="Wingdings" panose="05000000000000000000" pitchFamily="2" charset="2"/>
              <a:buChar char="§"/>
              <a:defRPr lang="en-US" sz="1400" kern="1200" dirty="0" smtClean="0">
                <a:solidFill>
                  <a:srgbClr val="595959"/>
                </a:solidFill>
                <a:latin typeface="Trebuchet MS" pitchFamily="34" charset="0"/>
                <a:ea typeface="+mn-ea"/>
                <a:cs typeface="+mn-cs"/>
              </a:defRPr>
            </a:lvl1pPr>
            <a:lvl2pPr marL="568729" indent="-285714">
              <a:defRPr lang="en-US" sz="1200" kern="1200" dirty="0" smtClean="0">
                <a:solidFill>
                  <a:srgbClr val="595959"/>
                </a:solidFill>
                <a:latin typeface="Trebuchet MS" pitchFamily="34" charset="0"/>
                <a:ea typeface="+mn-ea"/>
                <a:cs typeface="+mn-cs"/>
              </a:defRPr>
            </a:lvl2pPr>
            <a:lvl3pPr marL="1142857" indent="-228571">
              <a:defRPr lang="en-US" sz="1400" kern="1200" dirty="0" smtClean="0">
                <a:solidFill>
                  <a:srgbClr val="595959"/>
                </a:solidFill>
                <a:latin typeface="Trebuchet MS" pitchFamily="34" charset="0"/>
                <a:ea typeface="+mn-ea"/>
                <a:cs typeface="+mn-cs"/>
              </a:defRPr>
            </a:lvl3pPr>
            <a:lvl4pPr marL="1600000" indent="-228571">
              <a:defRPr lang="en-US" sz="1200" kern="1200" dirty="0" smtClean="0">
                <a:solidFill>
                  <a:srgbClr val="595959"/>
                </a:solidFill>
                <a:latin typeface="Trebuchet MS" pitchFamily="34" charset="0"/>
                <a:ea typeface="+mn-ea"/>
                <a:cs typeface="+mn-cs"/>
              </a:defRPr>
            </a:lvl4pPr>
            <a:lvl5pPr marL="2057143" indent="-228571">
              <a:defRPr lang="en-US" sz="1200" kern="1200" dirty="0">
                <a:solidFill>
                  <a:srgbClr val="595959"/>
                </a:solidFill>
                <a:latin typeface="Trebuchet MS" pitchFamily="34" charset="0"/>
                <a:ea typeface="+mn-ea"/>
                <a:cs typeface="+mn-cs"/>
              </a:defRPr>
            </a:lvl5pPr>
            <a:lvl6pPr>
              <a:defRPr sz="1600"/>
            </a:lvl6pPr>
            <a:lvl7pPr>
              <a:defRPr sz="1600"/>
            </a:lvl7pPr>
            <a:lvl8pPr>
              <a:defRPr sz="1600"/>
            </a:lvl8pPr>
            <a:lvl9pPr>
              <a:defRPr sz="1600"/>
            </a:lvl9pPr>
          </a:lstStyle>
          <a:p>
            <a:pPr marL="226772" lvl="0" indent="-226772" algn="l" defTabSz="914286" rtl="0" eaLnBrk="1" latinLnBrk="0" hangingPunct="1">
              <a:lnSpc>
                <a:spcPct val="100000"/>
              </a:lnSpc>
              <a:spcBef>
                <a:spcPts val="400"/>
              </a:spcBef>
              <a:buFont typeface="Wingdings" panose="05000000000000000000" pitchFamily="2" charset="2"/>
              <a:buChar char="§"/>
            </a:pPr>
            <a:r>
              <a:rPr lang="en-US" dirty="0"/>
              <a:t>Click to edit Master text styles</a:t>
            </a:r>
          </a:p>
          <a:p>
            <a:pPr marL="568729" lvl="1" indent="-285714" algn="l" defTabSz="914286" rtl="0" eaLnBrk="1" latinLnBrk="0" hangingPunct="1">
              <a:lnSpc>
                <a:spcPct val="100000"/>
              </a:lnSpc>
              <a:spcBef>
                <a:spcPts val="400"/>
              </a:spcBef>
              <a:buFont typeface="Arial" pitchFamily="34" charset="0"/>
              <a:buChar char="–"/>
            </a:pPr>
            <a:r>
              <a:rPr lang="en-US" dirty="0"/>
              <a:t>Second level</a:t>
            </a:r>
          </a:p>
          <a:p>
            <a:pPr marL="1142857" lvl="2" indent="-228571" algn="l" defTabSz="914286" rtl="0" eaLnBrk="1" latinLnBrk="0" hangingPunct="1">
              <a:lnSpc>
                <a:spcPct val="90000"/>
              </a:lnSpc>
              <a:spcBef>
                <a:spcPts val="600"/>
              </a:spcBef>
              <a:buFont typeface="Arial" pitchFamily="34" charset="0"/>
              <a:buChar char="•"/>
            </a:pPr>
            <a:r>
              <a:rPr lang="en-US" dirty="0"/>
              <a:t>Third level</a:t>
            </a:r>
          </a:p>
          <a:p>
            <a:pPr marL="1600000" lvl="3" indent="-228571" algn="l" defTabSz="914286" rtl="0" eaLnBrk="1" latinLnBrk="0" hangingPunct="1">
              <a:lnSpc>
                <a:spcPct val="90000"/>
              </a:lnSpc>
              <a:spcBef>
                <a:spcPts val="600"/>
              </a:spcBef>
              <a:buFont typeface="Arial" pitchFamily="34" charset="0"/>
              <a:buChar char="–"/>
            </a:pPr>
            <a:r>
              <a:rPr lang="en-US" dirty="0"/>
              <a:t>Fourth level</a:t>
            </a:r>
          </a:p>
          <a:p>
            <a:pPr marL="2057143" lvl="4" indent="-228571" algn="l" defTabSz="914286" rtl="0" eaLnBrk="1" latinLnBrk="0" hangingPunct="1">
              <a:lnSpc>
                <a:spcPct val="90000"/>
              </a:lnSpc>
              <a:spcBef>
                <a:spcPts val="6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67201"/>
            <a:ext cx="7538400" cy="369332"/>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dirty="0"/>
          </a:p>
        </p:txBody>
      </p:sp>
      <p:sp>
        <p:nvSpPr>
          <p:cNvPr id="4" name="Rectangle 3">
            <a:extLst>
              <a:ext uri="{FF2B5EF4-FFF2-40B4-BE49-F238E27FC236}">
                <a16:creationId xmlns:a16="http://schemas.microsoft.com/office/drawing/2014/main" id="{B7E4328B-D13C-42AE-AE8E-10B47BAE4610}"/>
              </a:ext>
            </a:extLst>
          </p:cNvPr>
          <p:cNvSpPr/>
          <p:nvPr userDrawn="1"/>
        </p:nvSpPr>
        <p:spPr>
          <a:xfrm>
            <a:off x="335270" y="1434527"/>
            <a:ext cx="1112882" cy="4426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Rectangle 5">
            <a:extLst>
              <a:ext uri="{FF2B5EF4-FFF2-40B4-BE49-F238E27FC236}">
                <a16:creationId xmlns:a16="http://schemas.microsoft.com/office/drawing/2014/main" id="{D5CFE044-BA97-42C4-9069-A63FF4388E19}"/>
              </a:ext>
            </a:extLst>
          </p:cNvPr>
          <p:cNvSpPr/>
          <p:nvPr userDrawn="1"/>
        </p:nvSpPr>
        <p:spPr>
          <a:xfrm>
            <a:off x="1810030" y="1434527"/>
            <a:ext cx="1112882" cy="442655"/>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a:extLst>
              <a:ext uri="{FF2B5EF4-FFF2-40B4-BE49-F238E27FC236}">
                <a16:creationId xmlns:a16="http://schemas.microsoft.com/office/drawing/2014/main" id="{FC51BB78-6515-40CB-83F1-5E6A75ACED06}"/>
              </a:ext>
            </a:extLst>
          </p:cNvPr>
          <p:cNvSpPr/>
          <p:nvPr userDrawn="1"/>
        </p:nvSpPr>
        <p:spPr>
          <a:xfrm>
            <a:off x="3284790" y="1434527"/>
            <a:ext cx="1112882" cy="442655"/>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Rectangle 7">
            <a:extLst>
              <a:ext uri="{FF2B5EF4-FFF2-40B4-BE49-F238E27FC236}">
                <a16:creationId xmlns:a16="http://schemas.microsoft.com/office/drawing/2014/main" id="{9B1B22CD-BDE0-4F9E-8DBD-474744ADF3E8}"/>
              </a:ext>
            </a:extLst>
          </p:cNvPr>
          <p:cNvSpPr/>
          <p:nvPr userDrawn="1"/>
        </p:nvSpPr>
        <p:spPr>
          <a:xfrm>
            <a:off x="4759550" y="1434527"/>
            <a:ext cx="1112882" cy="442655"/>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ectangle 8">
            <a:extLst>
              <a:ext uri="{FF2B5EF4-FFF2-40B4-BE49-F238E27FC236}">
                <a16:creationId xmlns:a16="http://schemas.microsoft.com/office/drawing/2014/main" id="{998742DC-982D-4662-9434-A248A25BD175}"/>
              </a:ext>
            </a:extLst>
          </p:cNvPr>
          <p:cNvSpPr/>
          <p:nvPr userDrawn="1"/>
        </p:nvSpPr>
        <p:spPr>
          <a:xfrm>
            <a:off x="6234310" y="1434527"/>
            <a:ext cx="1112882" cy="442655"/>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Rectangle 9">
            <a:extLst>
              <a:ext uri="{FF2B5EF4-FFF2-40B4-BE49-F238E27FC236}">
                <a16:creationId xmlns:a16="http://schemas.microsoft.com/office/drawing/2014/main" id="{4D898B4F-2DAB-49EA-AF24-A869636DFC83}"/>
              </a:ext>
            </a:extLst>
          </p:cNvPr>
          <p:cNvSpPr/>
          <p:nvPr userDrawn="1"/>
        </p:nvSpPr>
        <p:spPr>
          <a:xfrm>
            <a:off x="7709070" y="1434527"/>
            <a:ext cx="1112882" cy="442655"/>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335270" y="2002652"/>
            <a:ext cx="534249" cy="815608"/>
          </a:xfrm>
          <a:prstGeom prst="rect">
            <a:avLst/>
          </a:prstGeom>
          <a:noFill/>
        </p:spPr>
        <p:txBody>
          <a:bodyPr wrap="none" lIns="0" tIns="0" rIns="0" bIns="0" rtlCol="0">
            <a:spAutoFit/>
          </a:bodyPr>
          <a:lstStyle/>
          <a:p>
            <a:r>
              <a:rPr lang="en-IN" sz="1200" dirty="0">
                <a:solidFill>
                  <a:srgbClr val="595959"/>
                </a:solidFill>
              </a:rPr>
              <a:t>ASSET 1</a:t>
            </a:r>
          </a:p>
          <a:p>
            <a:pPr>
              <a:spcBef>
                <a:spcPts val="600"/>
              </a:spcBef>
            </a:pPr>
            <a:r>
              <a:rPr lang="en-IN" sz="1200" dirty="0">
                <a:solidFill>
                  <a:srgbClr val="595959"/>
                </a:solidFill>
              </a:rPr>
              <a:t>R: 142</a:t>
            </a:r>
          </a:p>
          <a:p>
            <a:r>
              <a:rPr lang="en-IN" sz="1200" dirty="0">
                <a:solidFill>
                  <a:srgbClr val="595959"/>
                </a:solidFill>
              </a:rPr>
              <a:t>G: 180</a:t>
            </a:r>
          </a:p>
          <a:p>
            <a:r>
              <a:rPr lang="en-IN" sz="1200" dirty="0">
                <a:solidFill>
                  <a:srgbClr val="595959"/>
                </a:solidFill>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325745" y="1027618"/>
            <a:ext cx="1434560" cy="215444"/>
          </a:xfrm>
          <a:prstGeom prst="rect">
            <a:avLst/>
          </a:prstGeom>
          <a:noFill/>
        </p:spPr>
        <p:txBody>
          <a:bodyPr wrap="none" lIns="0" tIns="0" rIns="0" bIns="0" rtlCol="0">
            <a:spAutoFit/>
          </a:bodyPr>
          <a:lstStyle/>
          <a:p>
            <a:r>
              <a:rPr lang="en-IN" sz="1400" b="1" dirty="0">
                <a:solidFill>
                  <a:srgbClr val="595959"/>
                </a:solidFill>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1810030" y="2002652"/>
            <a:ext cx="534249" cy="815608"/>
          </a:xfrm>
          <a:prstGeom prst="rect">
            <a:avLst/>
          </a:prstGeom>
          <a:noFill/>
        </p:spPr>
        <p:txBody>
          <a:bodyPr wrap="none" lIns="0" tIns="0" rIns="0" bIns="0" rtlCol="0">
            <a:spAutoFit/>
          </a:bodyPr>
          <a:lstStyle/>
          <a:p>
            <a:r>
              <a:rPr lang="en-IN" sz="1200" dirty="0">
                <a:solidFill>
                  <a:srgbClr val="595959"/>
                </a:solidFill>
              </a:rPr>
              <a:t>ASSET 2</a:t>
            </a:r>
          </a:p>
          <a:p>
            <a:pPr>
              <a:spcBef>
                <a:spcPts val="600"/>
              </a:spcBef>
            </a:pPr>
            <a:r>
              <a:rPr lang="en-IN" sz="1200" dirty="0">
                <a:solidFill>
                  <a:srgbClr val="595959"/>
                </a:solidFill>
              </a:rPr>
              <a:t>R: 230</a:t>
            </a:r>
          </a:p>
          <a:p>
            <a:r>
              <a:rPr lang="en-IN" sz="1200" dirty="0">
                <a:solidFill>
                  <a:srgbClr val="595959"/>
                </a:solidFill>
              </a:rPr>
              <a:t>G: 185</a:t>
            </a:r>
          </a:p>
          <a:p>
            <a:r>
              <a:rPr lang="en-IN" sz="1200" dirty="0">
                <a:solidFill>
                  <a:srgbClr val="595959"/>
                </a:solidFill>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3284790" y="2002652"/>
            <a:ext cx="534249" cy="815608"/>
          </a:xfrm>
          <a:prstGeom prst="rect">
            <a:avLst/>
          </a:prstGeom>
          <a:noFill/>
        </p:spPr>
        <p:txBody>
          <a:bodyPr wrap="none" lIns="0" tIns="0" rIns="0" bIns="0" rtlCol="0">
            <a:spAutoFit/>
          </a:bodyPr>
          <a:lstStyle/>
          <a:p>
            <a:r>
              <a:rPr lang="en-IN" sz="1200" dirty="0">
                <a:solidFill>
                  <a:srgbClr val="595959"/>
                </a:solidFill>
              </a:rPr>
              <a:t>ASSET 3</a:t>
            </a:r>
          </a:p>
          <a:p>
            <a:pPr>
              <a:spcBef>
                <a:spcPts val="600"/>
              </a:spcBef>
            </a:pPr>
            <a:r>
              <a:rPr lang="en-IN" sz="1200" dirty="0">
                <a:solidFill>
                  <a:srgbClr val="595959"/>
                </a:solidFill>
              </a:rPr>
              <a:t>R: 179</a:t>
            </a:r>
          </a:p>
          <a:p>
            <a:r>
              <a:rPr lang="en-IN" sz="1200" dirty="0">
                <a:solidFill>
                  <a:srgbClr val="595959"/>
                </a:solidFill>
              </a:rPr>
              <a:t>G: 162</a:t>
            </a:r>
          </a:p>
          <a:p>
            <a:r>
              <a:rPr lang="en-IN" sz="1200" dirty="0">
                <a:solidFill>
                  <a:srgbClr val="595959"/>
                </a:solidFill>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4759550" y="2002652"/>
            <a:ext cx="534249" cy="815608"/>
          </a:xfrm>
          <a:prstGeom prst="rect">
            <a:avLst/>
          </a:prstGeom>
          <a:noFill/>
        </p:spPr>
        <p:txBody>
          <a:bodyPr wrap="none" lIns="0" tIns="0" rIns="0" bIns="0" rtlCol="0">
            <a:spAutoFit/>
          </a:bodyPr>
          <a:lstStyle/>
          <a:p>
            <a:r>
              <a:rPr lang="en-IN" sz="1200" dirty="0">
                <a:solidFill>
                  <a:srgbClr val="595959"/>
                </a:solidFill>
              </a:rPr>
              <a:t>ASSET 4</a:t>
            </a:r>
          </a:p>
          <a:p>
            <a:pPr>
              <a:spcBef>
                <a:spcPts val="600"/>
              </a:spcBef>
            </a:pPr>
            <a:r>
              <a:rPr lang="en-IN" sz="1200" dirty="0">
                <a:solidFill>
                  <a:srgbClr val="595959"/>
                </a:solidFill>
              </a:rPr>
              <a:t>R: 252</a:t>
            </a:r>
          </a:p>
          <a:p>
            <a:r>
              <a:rPr lang="en-IN" sz="1200" dirty="0">
                <a:solidFill>
                  <a:srgbClr val="595959"/>
                </a:solidFill>
              </a:rPr>
              <a:t>G: 213</a:t>
            </a:r>
          </a:p>
          <a:p>
            <a:r>
              <a:rPr lang="en-IN" sz="1200" dirty="0">
                <a:solidFill>
                  <a:srgbClr val="595959"/>
                </a:solidFill>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6234310" y="2002652"/>
            <a:ext cx="534249" cy="815608"/>
          </a:xfrm>
          <a:prstGeom prst="rect">
            <a:avLst/>
          </a:prstGeom>
          <a:noFill/>
        </p:spPr>
        <p:txBody>
          <a:bodyPr wrap="none" lIns="0" tIns="0" rIns="0" bIns="0" rtlCol="0">
            <a:spAutoFit/>
          </a:bodyPr>
          <a:lstStyle/>
          <a:p>
            <a:r>
              <a:rPr lang="en-IN" sz="1200" dirty="0">
                <a:solidFill>
                  <a:srgbClr val="595959"/>
                </a:solidFill>
              </a:rPr>
              <a:t>ASSET 5</a:t>
            </a:r>
          </a:p>
          <a:p>
            <a:pPr>
              <a:spcBef>
                <a:spcPts val="600"/>
              </a:spcBef>
            </a:pPr>
            <a:r>
              <a:rPr lang="en-IN" sz="1200" dirty="0">
                <a:solidFill>
                  <a:srgbClr val="595959"/>
                </a:solidFill>
              </a:rPr>
              <a:t>R: 147</a:t>
            </a:r>
          </a:p>
          <a:p>
            <a:r>
              <a:rPr lang="en-IN" sz="1200" dirty="0">
                <a:solidFill>
                  <a:srgbClr val="595959"/>
                </a:solidFill>
              </a:rPr>
              <a:t>G: 205</a:t>
            </a:r>
          </a:p>
          <a:p>
            <a:r>
              <a:rPr lang="en-IN" sz="1200" dirty="0">
                <a:solidFill>
                  <a:srgbClr val="595959"/>
                </a:solidFill>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7709070" y="2002652"/>
            <a:ext cx="534249" cy="815608"/>
          </a:xfrm>
          <a:prstGeom prst="rect">
            <a:avLst/>
          </a:prstGeom>
          <a:noFill/>
        </p:spPr>
        <p:txBody>
          <a:bodyPr wrap="none" lIns="0" tIns="0" rIns="0" bIns="0" rtlCol="0">
            <a:spAutoFit/>
          </a:bodyPr>
          <a:lstStyle/>
          <a:p>
            <a:r>
              <a:rPr lang="en-IN" sz="1200" dirty="0">
                <a:solidFill>
                  <a:srgbClr val="595959"/>
                </a:solidFill>
              </a:rPr>
              <a:t>ASSET 6</a:t>
            </a:r>
          </a:p>
          <a:p>
            <a:pPr>
              <a:spcBef>
                <a:spcPts val="600"/>
              </a:spcBef>
            </a:pPr>
            <a:r>
              <a:rPr lang="en-IN" sz="1200" dirty="0">
                <a:solidFill>
                  <a:srgbClr val="595959"/>
                </a:solidFill>
              </a:rPr>
              <a:t>R: 195</a:t>
            </a:r>
          </a:p>
          <a:p>
            <a:r>
              <a:rPr lang="en-IN" sz="1200" dirty="0">
                <a:solidFill>
                  <a:srgbClr val="595959"/>
                </a:solidFill>
              </a:rPr>
              <a:t>G: 214</a:t>
            </a:r>
          </a:p>
          <a:p>
            <a:r>
              <a:rPr lang="en-IN" sz="1200" dirty="0">
                <a:solidFill>
                  <a:srgbClr val="595959"/>
                </a:solidFill>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325745" y="3003810"/>
            <a:ext cx="1085169" cy="215444"/>
          </a:xfrm>
          <a:prstGeom prst="rect">
            <a:avLst/>
          </a:prstGeom>
          <a:noFill/>
        </p:spPr>
        <p:txBody>
          <a:bodyPr wrap="none" lIns="0" tIns="0" rIns="0" bIns="0" rtlCol="0">
            <a:spAutoFit/>
          </a:bodyPr>
          <a:lstStyle/>
          <a:p>
            <a:r>
              <a:rPr lang="en-IN" sz="1400" b="1" dirty="0">
                <a:solidFill>
                  <a:srgbClr val="595959"/>
                </a:solidFill>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335270" y="3301792"/>
            <a:ext cx="1112882" cy="442655"/>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rgbClr val="595959"/>
              </a:solidFill>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335270" y="3869917"/>
            <a:ext cx="883703" cy="815608"/>
          </a:xfrm>
          <a:prstGeom prst="rect">
            <a:avLst/>
          </a:prstGeom>
          <a:noFill/>
        </p:spPr>
        <p:txBody>
          <a:bodyPr wrap="none" lIns="0" tIns="0" rIns="0" bIns="0" rtlCol="0">
            <a:spAutoFit/>
          </a:bodyPr>
          <a:lstStyle/>
          <a:p>
            <a:r>
              <a:rPr lang="en-IN" sz="1200" dirty="0">
                <a:solidFill>
                  <a:srgbClr val="595959"/>
                </a:solidFill>
              </a:rPr>
              <a:t>FONT COLOR</a:t>
            </a:r>
          </a:p>
          <a:p>
            <a:pPr>
              <a:spcBef>
                <a:spcPts val="600"/>
              </a:spcBef>
            </a:pPr>
            <a:r>
              <a:rPr lang="en-IN" sz="1200" dirty="0">
                <a:solidFill>
                  <a:srgbClr val="595959"/>
                </a:solidFill>
              </a:rPr>
              <a:t>R: 89</a:t>
            </a:r>
          </a:p>
          <a:p>
            <a:r>
              <a:rPr lang="en-IN" sz="1200" dirty="0">
                <a:solidFill>
                  <a:srgbClr val="595959"/>
                </a:solidFill>
              </a:rPr>
              <a:t>G: 89</a:t>
            </a:r>
          </a:p>
          <a:p>
            <a:r>
              <a:rPr lang="en-IN" sz="1200" dirty="0">
                <a:solidFill>
                  <a:srgbClr val="595959"/>
                </a:solidFill>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3276454" y="3261031"/>
            <a:ext cx="1662765" cy="379193"/>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459117" cy="276999"/>
            </a:xfrm>
            <a:prstGeom prst="rect">
              <a:avLst/>
            </a:prstGeom>
            <a:noFill/>
          </p:spPr>
          <p:txBody>
            <a:bodyPr wrap="none" lIns="0" tIns="0" rIns="0" bIns="0" rtlCol="0">
              <a:spAutoFit/>
            </a:bodyPr>
            <a:lstStyle/>
            <a:p>
              <a:r>
                <a:rPr lang="en-IN" b="1" dirty="0">
                  <a:solidFill>
                    <a:schemeClr val="bg1"/>
                  </a:solidFill>
                </a:rPr>
                <a:t>Trebuchet MS</a:t>
              </a:r>
              <a:endParaRPr lang="en-IN" sz="1200" b="1" dirty="0">
                <a:solidFill>
                  <a:schemeClr val="bg1"/>
                </a:solidFill>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3276454" y="3003810"/>
            <a:ext cx="939231" cy="215444"/>
          </a:xfrm>
          <a:prstGeom prst="rect">
            <a:avLst/>
          </a:prstGeom>
          <a:noFill/>
        </p:spPr>
        <p:txBody>
          <a:bodyPr wrap="none" lIns="0" tIns="0" rIns="0" bIns="0" rtlCol="0">
            <a:spAutoFit/>
          </a:bodyPr>
          <a:lstStyle/>
          <a:p>
            <a:r>
              <a:rPr lang="en-IN" sz="1400" b="1" dirty="0">
                <a:solidFill>
                  <a:srgbClr val="595959"/>
                </a:solidFill>
              </a:rPr>
              <a:t>FONT TYPE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3869478" y="1710689"/>
            <a:ext cx="1405044" cy="180843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6864"/>
              <a:endParaRPr lang="en-IN" sz="1400" dirty="0">
                <a:solidFill>
                  <a:prstClr val="white">
                    <a:lumMod val="65000"/>
                  </a:prstClr>
                </a:solidFill>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6864"/>
              <a:endParaRPr lang="en-IN" sz="1400" dirty="0">
                <a:solidFill>
                  <a:prstClr val="white"/>
                </a:solidFill>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2650666" y="2022223"/>
            <a:ext cx="3842669" cy="118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686" tIns="34843" rIns="69686" bIns="34843" numCol="1" anchor="t" anchorCtr="0" compatLnSpc="1">
            <a:prstTxWarp prst="textNoShape">
              <a:avLst/>
            </a:prstTxWarp>
          </a:bodyPr>
          <a:lstStyle/>
          <a:p>
            <a:pPr algn="ctr" defTabSz="696864"/>
            <a:r>
              <a:rPr lang="en-IN" sz="6100" dirty="0">
                <a:solidFill>
                  <a:srgbClr val="595959"/>
                </a:solidFill>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291314" y="3741821"/>
            <a:ext cx="8515330" cy="758096"/>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759219" y="354614"/>
            <a:ext cx="1707598" cy="1433321"/>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755831" y="354614"/>
            <a:ext cx="1707598" cy="1433321"/>
          </a:xfrm>
          <a:prstGeom prst="rect">
            <a:avLst/>
          </a:prstGeom>
        </p:spPr>
      </p:pic>
    </p:spTree>
    <p:extLst>
      <p:ext uri="{BB962C8B-B14F-4D97-AF65-F5344CB8AC3E}">
        <p14:creationId xmlns:p14="http://schemas.microsoft.com/office/powerpoint/2010/main" val="317636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4000" y="367201"/>
            <a:ext cx="7538400" cy="369332"/>
          </a:xfrm>
          <a:prstGeom prst="rect">
            <a:avLst/>
          </a:prstGeom>
        </p:spPr>
        <p:txBody>
          <a:bodyPr>
            <a:spAutoFit/>
          </a:bodyPr>
          <a:lstStyle>
            <a:lvl1pPr marL="0" marR="0" indent="0" algn="l" defTabSz="914286" rtl="0" eaLnBrk="1" fontAlgn="auto" latinLnBrk="0" hangingPunct="1">
              <a:lnSpc>
                <a:spcPct val="100000"/>
              </a:lnSpc>
              <a:spcBef>
                <a:spcPct val="0"/>
              </a:spcBef>
              <a:spcAft>
                <a:spcPts val="0"/>
              </a:spcAft>
              <a:buClrTx/>
              <a:buSzTx/>
              <a:buFontTx/>
              <a:buNone/>
              <a:tabLst/>
              <a:defRPr kumimoji="0" lang="en-US" sz="18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dirty="0"/>
          </a:p>
        </p:txBody>
      </p:sp>
    </p:spTree>
    <p:extLst>
      <p:ext uri="{BB962C8B-B14F-4D97-AF65-F5344CB8AC3E}">
        <p14:creationId xmlns:p14="http://schemas.microsoft.com/office/powerpoint/2010/main" val="2886057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0" y="1026161"/>
            <a:ext cx="8412163" cy="3658553"/>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8286433" y="4767264"/>
            <a:ext cx="487680" cy="274637"/>
          </a:xfrm>
          <a:prstGeom prst="rect">
            <a:avLst/>
          </a:prstGeom>
        </p:spPr>
        <p:txBody>
          <a:bodyPr vert="horz" lIns="91428" tIns="45715" rIns="0" bIns="45715" rtlCol="0" anchor="ctr"/>
          <a:lstStyle>
            <a:lvl1pPr algn="r">
              <a:defRPr sz="1000">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7760303" y="-97289"/>
            <a:ext cx="1194705" cy="1194704"/>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324000" y="367268"/>
            <a:ext cx="7537450" cy="369332"/>
          </a:xfrm>
          <a:prstGeom prst="rect">
            <a:avLst/>
          </a:prstGeom>
        </p:spPr>
        <p:txBody>
          <a:bodyPr vert="horz" wrap="square" lIns="0" tIns="45715" rIns="91428" bIns="45715" rtlCol="0" anchor="ctr">
            <a:spAutoFit/>
          </a:body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cSld>
  <p:clrMap bg1="lt1" tx1="dk1" bg2="lt2" tx2="dk2" accent1="accent1" accent2="accent2" accent3="accent3" accent4="accent4" accent5="accent5" accent6="accent6" hlink="hlink" folHlink="folHlink"/>
  <p:sldLayoutIdLst>
    <p:sldLayoutId id="2147483663" r:id="rId1"/>
    <p:sldLayoutId id="2147483702" r:id="rId2"/>
    <p:sldLayoutId id="2147483664" r:id="rId3"/>
    <p:sldLayoutId id="2147483666" r:id="rId4"/>
    <p:sldLayoutId id="2147483667" r:id="rId5"/>
    <p:sldLayoutId id="2147483668" r:id="rId6"/>
    <p:sldLayoutId id="2147483669" r:id="rId7"/>
    <p:sldLayoutId id="2147483700" r:id="rId8"/>
    <p:sldLayoutId id="2147483701" r:id="rId9"/>
    <p:sldLayoutId id="2147483703" r:id="rId10"/>
    <p:sldLayoutId id="2147483706" r:id="rId11"/>
    <p:sldLayoutId id="2147483707" r:id="rId12"/>
    <p:sldLayoutId id="2147483715" r:id="rId13"/>
  </p:sldLayoutIdLst>
  <p:txStyles>
    <p:titleStyle>
      <a:lvl1pPr algn="l" defTabSz="914286" rtl="0" eaLnBrk="1" latinLnBrk="0" hangingPunct="1">
        <a:spcBef>
          <a:spcPct val="0"/>
        </a:spcBef>
        <a:buNone/>
        <a:defRPr kumimoji="0" lang="en-US" sz="18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499"/>
                </a:lnTo>
                <a:lnTo>
                  <a:pt x="9144000" y="5143499"/>
                </a:lnTo>
                <a:lnTo>
                  <a:pt x="9144000" y="0"/>
                </a:lnTo>
                <a:close/>
              </a:path>
            </a:pathLst>
          </a:custGeom>
          <a:solidFill>
            <a:srgbClr val="0E2836"/>
          </a:solidFill>
        </p:spPr>
        <p:txBody>
          <a:bodyPr wrap="square" lIns="0" tIns="0" rIns="0" bIns="0" rtlCol="0"/>
          <a:lstStyle/>
          <a:p>
            <a:endParaRPr/>
          </a:p>
        </p:txBody>
      </p:sp>
      <p:sp>
        <p:nvSpPr>
          <p:cNvPr id="2" name="Holder 2"/>
          <p:cNvSpPr>
            <a:spLocks noGrp="1"/>
          </p:cNvSpPr>
          <p:nvPr>
            <p:ph type="title"/>
          </p:nvPr>
        </p:nvSpPr>
        <p:spPr>
          <a:xfrm>
            <a:off x="3653378" y="1290320"/>
            <a:ext cx="1837243" cy="162559"/>
          </a:xfrm>
          <a:prstGeom prst="rect">
            <a:avLst/>
          </a:prstGeom>
        </p:spPr>
        <p:txBody>
          <a:bodyPr wrap="square" lIns="0" tIns="0" rIns="0" bIns="0">
            <a:spAutoFit/>
          </a:bodyPr>
          <a:lstStyle>
            <a:lvl1pPr>
              <a:defRPr sz="900" b="0" i="0">
                <a:solidFill>
                  <a:schemeClr val="bg1"/>
                </a:solidFill>
                <a:latin typeface="Trebuchet MS"/>
                <a:cs typeface="Trebuchet MS"/>
              </a:defRPr>
            </a:lvl1pPr>
          </a:lstStyle>
          <a:p>
            <a:endParaRPr/>
          </a:p>
        </p:txBody>
      </p:sp>
      <p:sp>
        <p:nvSpPr>
          <p:cNvPr id="3" name="Holder 3"/>
          <p:cNvSpPr>
            <a:spLocks noGrp="1"/>
          </p:cNvSpPr>
          <p:nvPr>
            <p:ph type="body" idx="1"/>
          </p:nvPr>
        </p:nvSpPr>
        <p:spPr>
          <a:xfrm>
            <a:off x="408040" y="786592"/>
            <a:ext cx="8529955" cy="2700654"/>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74564" y="4835512"/>
            <a:ext cx="3728720" cy="132079"/>
          </a:xfrm>
          <a:prstGeom prst="rect">
            <a:avLst/>
          </a:prstGeom>
        </p:spPr>
        <p:txBody>
          <a:bodyPr wrap="square" lIns="0" tIns="0" rIns="0" bIns="0">
            <a:spAutoFit/>
          </a:bodyPr>
          <a:lstStyle>
            <a:lvl1pPr>
              <a:defRPr sz="700" b="0" i="0">
                <a:solidFill>
                  <a:schemeClr val="bg1"/>
                </a:solidFill>
                <a:latin typeface="Trebuchet MS"/>
                <a:cs typeface="Trebuchet MS"/>
              </a:defRPr>
            </a:lvl1pPr>
          </a:lstStyle>
          <a:p>
            <a:pPr marL="12700">
              <a:lnSpc>
                <a:spcPct val="100000"/>
              </a:lnSpc>
              <a:spcBef>
                <a:spcPts val="80"/>
              </a:spcBef>
            </a:pPr>
            <a:r>
              <a:rPr spc="40" dirty="0"/>
              <a:t>©</a:t>
            </a:r>
            <a:r>
              <a:rPr spc="-30" dirty="0"/>
              <a:t> </a:t>
            </a:r>
            <a:r>
              <a:rPr spc="15" dirty="0"/>
              <a:t>2020,</a:t>
            </a:r>
            <a:r>
              <a:rPr spc="-20" dirty="0"/>
              <a:t> </a:t>
            </a:r>
            <a:r>
              <a:rPr spc="20" dirty="0"/>
              <a:t>Amazon</a:t>
            </a:r>
            <a:r>
              <a:rPr spc="-20" dirty="0"/>
              <a:t> </a:t>
            </a:r>
            <a:r>
              <a:rPr spc="20" dirty="0"/>
              <a:t>Web</a:t>
            </a:r>
            <a:r>
              <a:rPr spc="-25" dirty="0"/>
              <a:t> </a:t>
            </a:r>
            <a:r>
              <a:rPr spc="-10" dirty="0"/>
              <a:t>Services,</a:t>
            </a:r>
            <a:r>
              <a:rPr spc="-20" dirty="0"/>
              <a:t> Inc. </a:t>
            </a:r>
            <a:r>
              <a:rPr dirty="0"/>
              <a:t>or</a:t>
            </a:r>
            <a:r>
              <a:rPr spc="-20" dirty="0"/>
              <a:t> </a:t>
            </a:r>
            <a:r>
              <a:rPr spc="-10" dirty="0"/>
              <a:t>its</a:t>
            </a:r>
            <a:r>
              <a:rPr spc="-25" dirty="0"/>
              <a:t> </a:t>
            </a:r>
            <a:r>
              <a:rPr spc="-15" dirty="0"/>
              <a:t>Affiliates.</a:t>
            </a:r>
            <a:r>
              <a:rPr spc="-20" dirty="0"/>
              <a:t> </a:t>
            </a:r>
            <a:r>
              <a:rPr spc="5" dirty="0"/>
              <a:t>All</a:t>
            </a:r>
            <a:r>
              <a:rPr spc="-20" dirty="0"/>
              <a:t> </a:t>
            </a:r>
            <a:r>
              <a:rPr spc="5" dirty="0"/>
              <a:t>rights</a:t>
            </a:r>
            <a:r>
              <a:rPr spc="-25" dirty="0"/>
              <a:t> </a:t>
            </a:r>
            <a:r>
              <a:rPr spc="-10" dirty="0"/>
              <a:t>reserved.</a:t>
            </a:r>
            <a:r>
              <a:rPr spc="-25" dirty="0"/>
              <a:t> </a:t>
            </a:r>
            <a:r>
              <a:rPr spc="20" dirty="0"/>
              <a:t>Amazon</a:t>
            </a:r>
            <a:r>
              <a:rPr spc="-20" dirty="0"/>
              <a:t> </a:t>
            </a:r>
            <a:r>
              <a:rPr dirty="0"/>
              <a:t>Confidential</a:t>
            </a:r>
          </a:p>
        </p:txBody>
      </p:sp>
      <p:sp>
        <p:nvSpPr>
          <p:cNvPr id="5" name="Holder 5"/>
          <p:cNvSpPr>
            <a:spLocks noGrp="1"/>
          </p:cNvSpPr>
          <p:nvPr>
            <p:ph type="dt" sz="half" idx="6"/>
          </p:nvPr>
        </p:nvSpPr>
        <p:spPr>
          <a:xfrm>
            <a:off x="457200" y="4783455"/>
            <a:ext cx="2103120" cy="25717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11/10/2022</a:t>
            </a:fld>
            <a:endParaRPr lang="en-US"/>
          </a:p>
        </p:txBody>
      </p:sp>
      <p:sp>
        <p:nvSpPr>
          <p:cNvPr id="6" name="Holder 6"/>
          <p:cNvSpPr>
            <a:spLocks noGrp="1"/>
          </p:cNvSpPr>
          <p:nvPr>
            <p:ph type="sldNum" sz="quarter" idx="7"/>
          </p:nvPr>
        </p:nvSpPr>
        <p:spPr>
          <a:xfrm>
            <a:off x="6583680" y="4783455"/>
            <a:ext cx="2103120" cy="25717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7792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0" y="987425"/>
            <a:ext cx="8496150" cy="374491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8286433" y="4767264"/>
            <a:ext cx="487680" cy="274637"/>
          </a:xfrm>
          <a:prstGeom prst="rect">
            <a:avLst/>
          </a:prstGeom>
        </p:spPr>
        <p:txBody>
          <a:bodyPr vert="horz" lIns="91428" tIns="45715" rIns="0" bIns="45715" rtlCol="0" anchor="ctr"/>
          <a:lstStyle>
            <a:lvl1pPr algn="r">
              <a:defRPr sz="1000">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a:p>
        </p:txBody>
      </p:sp>
      <p:sp>
        <p:nvSpPr>
          <p:cNvPr id="13" name="Title Placeholder 11"/>
          <p:cNvSpPr>
            <a:spLocks noGrp="1"/>
          </p:cNvSpPr>
          <p:nvPr>
            <p:ph type="title"/>
          </p:nvPr>
        </p:nvSpPr>
        <p:spPr>
          <a:xfrm>
            <a:off x="324000" y="257731"/>
            <a:ext cx="8496150" cy="369332"/>
          </a:xfrm>
          <a:prstGeom prst="rect">
            <a:avLst/>
          </a:prstGeom>
        </p:spPr>
        <p:txBody>
          <a:bodyPr vert="horz" wrap="square" lIns="0" tIns="45715" rIns="91428" bIns="45715" rtlCol="0" anchor="ctr">
            <a:spAutoFit/>
          </a:body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670595764"/>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8" r:id="rId11"/>
    <p:sldLayoutId id="2147483729" r:id="rId12"/>
  </p:sldLayoutIdLst>
  <p:txStyles>
    <p:title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heSansOffice" panose="020B0503040302060204"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heSansOffice" panose="020B0503040302060204"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0" y="987425"/>
            <a:ext cx="8496150" cy="374491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8286433" y="4767264"/>
            <a:ext cx="487680" cy="274637"/>
          </a:xfrm>
          <a:prstGeom prst="rect">
            <a:avLst/>
          </a:prstGeom>
        </p:spPr>
        <p:txBody>
          <a:bodyPr vert="horz" lIns="91428" tIns="45715" rIns="0" bIns="45715" rtlCol="0" anchor="ctr"/>
          <a:lstStyle>
            <a:lvl1pPr algn="r">
              <a:defRPr sz="1000">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a:p>
        </p:txBody>
      </p:sp>
      <p:sp>
        <p:nvSpPr>
          <p:cNvPr id="13" name="Title Placeholder 11"/>
          <p:cNvSpPr>
            <a:spLocks noGrp="1"/>
          </p:cNvSpPr>
          <p:nvPr>
            <p:ph type="title"/>
          </p:nvPr>
        </p:nvSpPr>
        <p:spPr>
          <a:xfrm>
            <a:off x="324000" y="257731"/>
            <a:ext cx="8496150" cy="369332"/>
          </a:xfrm>
          <a:prstGeom prst="rect">
            <a:avLst/>
          </a:prstGeom>
        </p:spPr>
        <p:txBody>
          <a:bodyPr vert="horz" wrap="square" lIns="0" tIns="45715" rIns="91428" bIns="45715" rtlCol="0" anchor="ctr">
            <a:spAutoFit/>
          </a:bodyPr>
          <a:lstStyle/>
          <a:p>
            <a:pPr marL="0" marR="0" lvl="0" indent="0" algn="l" defTabSz="914286"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103761624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Lst>
  <p:txStyles>
    <p:title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heSansOffice" panose="020B0503040302060204"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heSansOffice" panose="020B0503040302060204"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5" Type="http://schemas.openxmlformats.org/officeDocument/2006/relationships/image" Target="../media/image44.jp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jpg"/><Relationship Id="rId18" Type="http://schemas.openxmlformats.org/officeDocument/2006/relationships/image" Target="../media/image65.jpeg"/><Relationship Id="rId3" Type="http://schemas.openxmlformats.org/officeDocument/2006/relationships/image" Target="../media/image50.jpeg"/><Relationship Id="rId21" Type="http://schemas.openxmlformats.org/officeDocument/2006/relationships/image" Target="../media/image68.jpeg"/><Relationship Id="rId7" Type="http://schemas.openxmlformats.org/officeDocument/2006/relationships/image" Target="../media/image54.wmf"/><Relationship Id="rId12" Type="http://schemas.openxmlformats.org/officeDocument/2006/relationships/image" Target="../media/image59.png"/><Relationship Id="rId17" Type="http://schemas.openxmlformats.org/officeDocument/2006/relationships/image" Target="../media/image64.jpeg"/><Relationship Id="rId2" Type="http://schemas.openxmlformats.org/officeDocument/2006/relationships/notesSlide" Target="../notesSlides/notesSlide9.xml"/><Relationship Id="rId16" Type="http://schemas.openxmlformats.org/officeDocument/2006/relationships/image" Target="../media/image63.jpeg"/><Relationship Id="rId20" Type="http://schemas.openxmlformats.org/officeDocument/2006/relationships/image" Target="../media/image67.jpeg"/><Relationship Id="rId1" Type="http://schemas.openxmlformats.org/officeDocument/2006/relationships/slideLayout" Target="../slideLayouts/slideLayout9.xml"/><Relationship Id="rId6" Type="http://schemas.openxmlformats.org/officeDocument/2006/relationships/image" Target="../media/image53.wmf"/><Relationship Id="rId11" Type="http://schemas.openxmlformats.org/officeDocument/2006/relationships/image" Target="../media/image58.wmf"/><Relationship Id="rId5" Type="http://schemas.openxmlformats.org/officeDocument/2006/relationships/image" Target="../media/image52.jpg"/><Relationship Id="rId15" Type="http://schemas.openxmlformats.org/officeDocument/2006/relationships/image" Target="../media/image62.jpeg"/><Relationship Id="rId10" Type="http://schemas.openxmlformats.org/officeDocument/2006/relationships/image" Target="../media/image57.jpeg"/><Relationship Id="rId19" Type="http://schemas.openxmlformats.org/officeDocument/2006/relationships/image" Target="../media/image66.jpeg"/><Relationship Id="rId4" Type="http://schemas.openxmlformats.org/officeDocument/2006/relationships/image" Target="../media/image51.wmf"/><Relationship Id="rId9" Type="http://schemas.openxmlformats.org/officeDocument/2006/relationships/image" Target="../media/image56.jpeg"/><Relationship Id="rId14" Type="http://schemas.openxmlformats.org/officeDocument/2006/relationships/image" Target="../media/image61.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19.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png"/><Relationship Id="rId12" Type="http://schemas.openxmlformats.org/officeDocument/2006/relationships/image" Target="../media/image85.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jpe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1.xml"/><Relationship Id="rId6" Type="http://schemas.openxmlformats.org/officeDocument/2006/relationships/image" Target="../media/image9.emf"/><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3.xml"/><Relationship Id="rId5" Type="http://schemas.openxmlformats.org/officeDocument/2006/relationships/image" Target="../media/image89.png"/><Relationship Id="rId4" Type="http://schemas.openxmlformats.org/officeDocument/2006/relationships/image" Target="../media/image88.jpeg"/></Relationships>
</file>

<file path=ppt/slides/_rels/slide2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 Id="rId9" Type="http://schemas.openxmlformats.org/officeDocument/2006/relationships/image" Target="../media/image9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jpeg"/><Relationship Id="rId7"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41.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 Id="rId9"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9.emf"/><Relationship Id="rId2" Type="http://schemas.openxmlformats.org/officeDocument/2006/relationships/image" Target="../media/image18.png"/><Relationship Id="rId1" Type="http://schemas.openxmlformats.org/officeDocument/2006/relationships/slideLayout" Target="../slideLayouts/slideLayout4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8.wdp"/><Relationship Id="rId3" Type="http://schemas.openxmlformats.org/officeDocument/2006/relationships/image" Target="../media/image23.jpeg"/><Relationship Id="rId7" Type="http://schemas.microsoft.com/office/2007/relationships/hdphoto" Target="../media/hdphoto5.wdp"/><Relationship Id="rId12" Type="http://schemas.openxmlformats.org/officeDocument/2006/relationships/image" Target="../media/image28.png"/><Relationship Id="rId2" Type="http://schemas.openxmlformats.org/officeDocument/2006/relationships/notesSlide" Target="../notesSlides/notesSlide2.xml"/><Relationship Id="rId16" Type="http://schemas.openxmlformats.org/officeDocument/2006/relationships/image" Target="../media/image9.emf"/><Relationship Id="rId1" Type="http://schemas.openxmlformats.org/officeDocument/2006/relationships/slideLayout" Target="../slideLayouts/slideLayout41.xml"/><Relationship Id="rId6" Type="http://schemas.openxmlformats.org/officeDocument/2006/relationships/image" Target="../media/image25.png"/><Relationship Id="rId11" Type="http://schemas.microsoft.com/office/2007/relationships/hdphoto" Target="../media/hdphoto7.wdp"/><Relationship Id="rId5" Type="http://schemas.microsoft.com/office/2007/relationships/hdphoto" Target="../media/hdphoto4.wdp"/><Relationship Id="rId15" Type="http://schemas.microsoft.com/office/2007/relationships/hdphoto" Target="../media/hdphoto9.wdp"/><Relationship Id="rId10" Type="http://schemas.openxmlformats.org/officeDocument/2006/relationships/image" Target="../media/image27.png"/><Relationship Id="rId4" Type="http://schemas.openxmlformats.org/officeDocument/2006/relationships/image" Target="../media/image24.png"/><Relationship Id="rId9" Type="http://schemas.microsoft.com/office/2007/relationships/hdphoto" Target="../media/hdphoto6.wdp"/><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41.xml"/><Relationship Id="rId5" Type="http://schemas.openxmlformats.org/officeDocument/2006/relationships/image" Target="../media/image9.emf"/><Relationship Id="rId4" Type="http://schemas.openxmlformats.org/officeDocument/2006/relationships/image" Target="../media/image32.sv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jpeg"/><Relationship Id="rId7" Type="http://schemas.microsoft.com/office/2007/relationships/hdphoto" Target="../media/hdphoto11.wdp"/><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35.png"/><Relationship Id="rId5" Type="http://schemas.microsoft.com/office/2007/relationships/hdphoto" Target="../media/hdphoto10.wdp"/><Relationship Id="rId10" Type="http://schemas.openxmlformats.org/officeDocument/2006/relationships/image" Target="../media/image9.emf"/><Relationship Id="rId4" Type="http://schemas.openxmlformats.org/officeDocument/2006/relationships/image" Target="../media/image34.png"/><Relationship Id="rId9" Type="http://schemas.microsoft.com/office/2007/relationships/hdphoto" Target="../media/hdphoto12.wdp"/></Relationships>
</file>

<file path=ppt/slides/_rels/slide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33.jpeg"/><Relationship Id="rId7" Type="http://schemas.microsoft.com/office/2007/relationships/hdphoto" Target="../media/hdphoto14.wdp"/><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38.png"/><Relationship Id="rId5" Type="http://schemas.microsoft.com/office/2007/relationships/hdphoto" Target="../media/hdphoto13.wdp"/><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089E219-0E52-BEC2-F3C6-9D1BFC4FDC93}"/>
              </a:ext>
            </a:extLst>
          </p:cNvPr>
          <p:cNvSpPr>
            <a:spLocks noGrp="1"/>
          </p:cNvSpPr>
          <p:nvPr>
            <p:ph type="body" sz="quarter" idx="13"/>
          </p:nvPr>
        </p:nvSpPr>
        <p:spPr/>
        <p:txBody>
          <a:bodyPr/>
          <a:lstStyle/>
          <a:p>
            <a:r>
              <a:rPr lang="en-IN" dirty="0"/>
              <a:t>About Sify </a:t>
            </a:r>
          </a:p>
        </p:txBody>
      </p:sp>
      <p:sp>
        <p:nvSpPr>
          <p:cNvPr id="10" name="Text Placeholder 9">
            <a:extLst>
              <a:ext uri="{FF2B5EF4-FFF2-40B4-BE49-F238E27FC236}">
                <a16:creationId xmlns:a16="http://schemas.microsoft.com/office/drawing/2014/main" id="{99E0C1D6-AD5F-43EB-7E4D-9F3C913840DD}"/>
              </a:ext>
            </a:extLst>
          </p:cNvPr>
          <p:cNvSpPr>
            <a:spLocks noGrp="1"/>
          </p:cNvSpPr>
          <p:nvPr>
            <p:ph type="body" sz="quarter" idx="14"/>
          </p:nvPr>
        </p:nvSpPr>
        <p:spPr/>
        <p:txBody>
          <a:bodyPr/>
          <a:lstStyle/>
          <a:p>
            <a:endParaRPr lang="en-IN"/>
          </a:p>
        </p:txBody>
      </p:sp>
      <p:sp>
        <p:nvSpPr>
          <p:cNvPr id="11" name="Text Placeholder 10">
            <a:extLst>
              <a:ext uri="{FF2B5EF4-FFF2-40B4-BE49-F238E27FC236}">
                <a16:creationId xmlns:a16="http://schemas.microsoft.com/office/drawing/2014/main" id="{188D9308-AC93-6520-A6AF-48AFEFB943C2}"/>
              </a:ext>
            </a:extLst>
          </p:cNvPr>
          <p:cNvSpPr>
            <a:spLocks noGrp="1"/>
          </p:cNvSpPr>
          <p:nvPr>
            <p:ph type="body" sz="quarter" idx="15"/>
          </p:nvPr>
        </p:nvSpPr>
        <p:spPr/>
        <p:txBody>
          <a:bodyPr/>
          <a:lstStyle/>
          <a:p>
            <a:endParaRPr lang="en-IN"/>
          </a:p>
        </p:txBody>
      </p:sp>
    </p:spTree>
    <p:extLst>
      <p:ext uri="{BB962C8B-B14F-4D97-AF65-F5344CB8AC3E}">
        <p14:creationId xmlns:p14="http://schemas.microsoft.com/office/powerpoint/2010/main" val="833511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24000" y="351885"/>
            <a:ext cx="7537450" cy="400099"/>
          </a:xfrm>
        </p:spPr>
        <p:txBody>
          <a:bodyPr/>
          <a:lstStyle/>
          <a:p>
            <a:r>
              <a:rPr lang="en-US" altLang="en-US" sz="2000" dirty="0" err="1"/>
              <a:t>Sify’s</a:t>
            </a:r>
            <a:r>
              <a:rPr lang="en-US" altLang="en-US" sz="2000" dirty="0"/>
              <a:t> </a:t>
            </a:r>
            <a:r>
              <a:rPr lang="en-US" altLang="en-US" sz="2000" dirty="0" err="1"/>
              <a:t>aws</a:t>
            </a:r>
            <a:r>
              <a:rPr lang="en-US" altLang="en-US" sz="2000" dirty="0"/>
              <a:t> offerings</a:t>
            </a:r>
            <a:endParaRPr lang="en-IN" sz="2000" dirty="0">
              <a:sym typeface="Arial"/>
            </a:endParaRPr>
          </a:p>
        </p:txBody>
      </p:sp>
      <p:sp>
        <p:nvSpPr>
          <p:cNvPr id="11" name="Rectangle 28">
            <a:extLst>
              <a:ext uri="{FF2B5EF4-FFF2-40B4-BE49-F238E27FC236}">
                <a16:creationId xmlns:a16="http://schemas.microsoft.com/office/drawing/2014/main" id="{432FA6A8-C22D-4123-9D3F-23C01A9176B0}"/>
              </a:ext>
            </a:extLst>
          </p:cNvPr>
          <p:cNvSpPr>
            <a:spLocks noChangeArrowheads="1"/>
          </p:cNvSpPr>
          <p:nvPr/>
        </p:nvSpPr>
        <p:spPr bwMode="auto">
          <a:xfrm>
            <a:off x="324000" y="1173018"/>
            <a:ext cx="842446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171450" indent="-171450" algn="just">
              <a:buFont typeface="Arial" panose="020B0604020202020204" pitchFamily="34" charset="0"/>
              <a:buChar char="•"/>
            </a:pPr>
            <a:r>
              <a:rPr lang="en-IN" altLang="en-US" sz="1500" dirty="0">
                <a:solidFill>
                  <a:schemeClr val="tx1">
                    <a:lumMod val="65000"/>
                    <a:lumOff val="35000"/>
                  </a:schemeClr>
                </a:solidFill>
                <a:latin typeface="+mj-lt"/>
              </a:rPr>
              <a:t>Sify </a:t>
            </a:r>
            <a:r>
              <a:rPr lang="en-US" altLang="en-US" sz="1500" dirty="0">
                <a:solidFill>
                  <a:schemeClr val="tx1">
                    <a:lumMod val="65000"/>
                    <a:lumOff val="35000"/>
                  </a:schemeClr>
                </a:solidFill>
                <a:latin typeface="+mj-lt"/>
              </a:rPr>
              <a:t>with </a:t>
            </a:r>
            <a:r>
              <a:rPr lang="en-US" sz="1500" dirty="0">
                <a:solidFill>
                  <a:schemeClr val="tx1">
                    <a:lumMod val="65000"/>
                    <a:lumOff val="35000"/>
                  </a:schemeClr>
                </a:solidFill>
                <a:latin typeface="+mj-lt"/>
              </a:rPr>
              <a:t>AWS </a:t>
            </a:r>
            <a:r>
              <a:rPr lang="en-IN" sz="1500" dirty="0">
                <a:solidFill>
                  <a:schemeClr val="tx1">
                    <a:lumMod val="65000"/>
                    <a:lumOff val="35000"/>
                  </a:schemeClr>
                </a:solidFill>
                <a:latin typeface="+mj-lt"/>
              </a:rPr>
              <a:t>provides a</a:t>
            </a:r>
            <a:r>
              <a:rPr lang="en-IN" altLang="en-US" sz="1500" dirty="0">
                <a:solidFill>
                  <a:schemeClr val="tx1">
                    <a:lumMod val="65000"/>
                    <a:lumOff val="35000"/>
                  </a:schemeClr>
                </a:solidFill>
                <a:latin typeface="+mj-lt"/>
              </a:rPr>
              <a:t> unique advantage of Single Window Solution for all AWS IaaS requirements, from Connectivity (</a:t>
            </a:r>
            <a:r>
              <a:rPr lang="en-IN" altLang="en-US" sz="1500" dirty="0" err="1">
                <a:solidFill>
                  <a:schemeClr val="tx1">
                    <a:lumMod val="65000"/>
                    <a:lumOff val="35000"/>
                  </a:schemeClr>
                </a:solidFill>
                <a:latin typeface="+mj-lt"/>
              </a:rPr>
              <a:t>DirectConnect</a:t>
            </a:r>
            <a:r>
              <a:rPr lang="en-IN" altLang="en-US" sz="1500" dirty="0">
                <a:solidFill>
                  <a:schemeClr val="tx1">
                    <a:lumMod val="65000"/>
                    <a:lumOff val="35000"/>
                  </a:schemeClr>
                </a:solidFill>
                <a:latin typeface="+mj-lt"/>
              </a:rPr>
              <a:t>) to run critical workloads on AWS platform.</a:t>
            </a:r>
          </a:p>
          <a:p>
            <a:pPr marL="171450" indent="-171450" algn="just">
              <a:buFont typeface="Arial" panose="020B0604020202020204" pitchFamily="34" charset="0"/>
              <a:buChar char="•"/>
            </a:pPr>
            <a:r>
              <a:rPr lang="en-IN" altLang="en-US" sz="1500" dirty="0" err="1">
                <a:solidFill>
                  <a:schemeClr val="tx1">
                    <a:lumMod val="65000"/>
                    <a:lumOff val="35000"/>
                  </a:schemeClr>
                </a:solidFill>
                <a:latin typeface="+mj-lt"/>
              </a:rPr>
              <a:t>Sify’s</a:t>
            </a:r>
            <a:r>
              <a:rPr lang="en-IN" altLang="en-US" sz="1500" dirty="0">
                <a:solidFill>
                  <a:schemeClr val="tx1">
                    <a:lumMod val="65000"/>
                    <a:lumOff val="35000"/>
                  </a:schemeClr>
                </a:solidFill>
                <a:latin typeface="+mj-lt"/>
              </a:rPr>
              <a:t> capability to discover and do assessment for seamless migration with MCR and MCP capabilities.</a:t>
            </a:r>
          </a:p>
          <a:p>
            <a:pPr marL="171450" indent="-171450" algn="just">
              <a:buFont typeface="Arial" panose="020B0604020202020204" pitchFamily="34" charset="0"/>
              <a:buChar char="•"/>
            </a:pPr>
            <a:r>
              <a:rPr lang="en-IN" altLang="en-US" sz="1500" dirty="0">
                <a:solidFill>
                  <a:schemeClr val="tx1">
                    <a:lumMod val="65000"/>
                    <a:lumOff val="35000"/>
                  </a:schemeClr>
                </a:solidFill>
                <a:latin typeface="+mj-lt"/>
              </a:rPr>
              <a:t>Sify Digital Services will help Customers Cloud Transformation providing Application Modernization, DevOps, </a:t>
            </a:r>
            <a:r>
              <a:rPr lang="en-US" sz="1500" dirty="0">
                <a:solidFill>
                  <a:schemeClr val="tx1">
                    <a:lumMod val="65000"/>
                    <a:lumOff val="35000"/>
                  </a:schemeClr>
                </a:solidFill>
                <a:latin typeface="+mj-lt"/>
              </a:rPr>
              <a:t>Data Management &amp; Analytics and Bots adoption and transformation Services.</a:t>
            </a:r>
            <a:endParaRPr lang="en-IN" sz="1500" dirty="0">
              <a:solidFill>
                <a:schemeClr val="tx1">
                  <a:lumMod val="65000"/>
                  <a:lumOff val="35000"/>
                </a:schemeClr>
              </a:solidFill>
              <a:latin typeface="+mj-lt"/>
            </a:endParaRPr>
          </a:p>
          <a:p>
            <a:pPr marL="171450" indent="-171450" algn="just">
              <a:buFont typeface="Arial" panose="020B0604020202020204" pitchFamily="34" charset="0"/>
              <a:buChar char="•"/>
            </a:pPr>
            <a:r>
              <a:rPr lang="en-IN" altLang="en-US" sz="1500" dirty="0">
                <a:solidFill>
                  <a:schemeClr val="tx1">
                    <a:lumMod val="65000"/>
                    <a:lumOff val="35000"/>
                  </a:schemeClr>
                </a:solidFill>
                <a:latin typeface="+mj-lt"/>
              </a:rPr>
              <a:t>Sify is AWS </a:t>
            </a:r>
            <a:r>
              <a:rPr lang="en-IN" altLang="en-US" sz="1500" b="1" u="sng" dirty="0">
                <a:solidFill>
                  <a:schemeClr val="tx1">
                    <a:lumMod val="65000"/>
                    <a:lumOff val="35000"/>
                  </a:schemeClr>
                </a:solidFill>
                <a:latin typeface="+mj-lt"/>
              </a:rPr>
              <a:t>Advanced tier Consulting partner</a:t>
            </a:r>
            <a:r>
              <a:rPr lang="en-IN" altLang="en-US" sz="1500" dirty="0">
                <a:solidFill>
                  <a:schemeClr val="tx1">
                    <a:lumMod val="65000"/>
                    <a:lumOff val="35000"/>
                  </a:schemeClr>
                </a:solidFill>
                <a:latin typeface="+mj-lt"/>
              </a:rPr>
              <a:t>, bringing together the strength of Cloud Ready Operations, Automation and deep expertise across Discovery, Assessment, Architecture, Migration as well as Management along side with Security and Governance for AWS environment with industry leading SLA.</a:t>
            </a:r>
          </a:p>
          <a:p>
            <a:pPr marL="171450" indent="-171450" algn="just">
              <a:buFont typeface="Arial" panose="020B0604020202020204" pitchFamily="34" charset="0"/>
              <a:buChar char="•"/>
            </a:pPr>
            <a:r>
              <a:rPr lang="en-IN" altLang="en-US" sz="1500" dirty="0">
                <a:solidFill>
                  <a:schemeClr val="tx1">
                    <a:lumMod val="65000"/>
                    <a:lumOff val="35000"/>
                  </a:schemeClr>
                </a:solidFill>
                <a:latin typeface="+mj-lt"/>
              </a:rPr>
              <a:t>Sify also bring capabilities to provide you unified, integrated, single pane of glass of management across your private IT and AWS IT, thus enabling your </a:t>
            </a:r>
            <a:r>
              <a:rPr lang="en-IN" altLang="en-US" sz="1500" u="sng" dirty="0">
                <a:solidFill>
                  <a:schemeClr val="tx1">
                    <a:lumMod val="65000"/>
                    <a:lumOff val="35000"/>
                  </a:schemeClr>
                </a:solidFill>
                <a:latin typeface="+mj-lt"/>
              </a:rPr>
              <a:t>enterprise control</a:t>
            </a:r>
            <a:r>
              <a:rPr lang="en-IN" altLang="en-US" sz="1500" dirty="0">
                <a:solidFill>
                  <a:schemeClr val="tx1">
                    <a:lumMod val="65000"/>
                    <a:lumOff val="35000"/>
                  </a:schemeClr>
                </a:solidFill>
                <a:latin typeface="+mj-lt"/>
              </a:rPr>
              <a:t>, </a:t>
            </a:r>
            <a:r>
              <a:rPr lang="en-IN" altLang="en-US" sz="1500" u="sng" dirty="0">
                <a:solidFill>
                  <a:schemeClr val="tx1">
                    <a:lumMod val="65000"/>
                    <a:lumOff val="35000"/>
                  </a:schemeClr>
                </a:solidFill>
                <a:latin typeface="+mj-lt"/>
              </a:rPr>
              <a:t>security</a:t>
            </a:r>
            <a:r>
              <a:rPr lang="en-IN" altLang="en-US" sz="1500" dirty="0">
                <a:solidFill>
                  <a:schemeClr val="tx1">
                    <a:lumMod val="65000"/>
                    <a:lumOff val="35000"/>
                  </a:schemeClr>
                </a:solidFill>
                <a:latin typeface="+mj-lt"/>
              </a:rPr>
              <a:t> and </a:t>
            </a:r>
            <a:r>
              <a:rPr lang="en-IN" altLang="en-US" sz="1500" u="sng" dirty="0">
                <a:solidFill>
                  <a:schemeClr val="tx1">
                    <a:lumMod val="65000"/>
                    <a:lumOff val="35000"/>
                  </a:schemeClr>
                </a:solidFill>
                <a:latin typeface="+mj-lt"/>
              </a:rPr>
              <a:t>governance</a:t>
            </a:r>
            <a:r>
              <a:rPr lang="en-IN" altLang="en-US" sz="1500" dirty="0">
                <a:solidFill>
                  <a:schemeClr val="tx1">
                    <a:lumMod val="65000"/>
                    <a:lumOff val="35000"/>
                  </a:schemeClr>
                </a:solidFill>
                <a:latin typeface="+mj-lt"/>
              </a:rPr>
              <a:t> on an </a:t>
            </a:r>
            <a:r>
              <a:rPr lang="en-IN" altLang="en-US" sz="1500" u="sng" dirty="0">
                <a:solidFill>
                  <a:schemeClr val="tx1">
                    <a:lumMod val="65000"/>
                    <a:lumOff val="35000"/>
                  </a:schemeClr>
                </a:solidFill>
                <a:latin typeface="+mj-lt"/>
              </a:rPr>
              <a:t>Internet scale </a:t>
            </a:r>
            <a:r>
              <a:rPr lang="en-IN" altLang="en-US" sz="1500" dirty="0">
                <a:solidFill>
                  <a:schemeClr val="tx1">
                    <a:lumMod val="65000"/>
                    <a:lumOff val="35000"/>
                  </a:schemeClr>
                </a:solidFill>
                <a:latin typeface="+mj-lt"/>
              </a:rPr>
              <a:t>and </a:t>
            </a:r>
            <a:r>
              <a:rPr lang="en-IN" altLang="en-US" sz="1500" u="sng" dirty="0">
                <a:solidFill>
                  <a:schemeClr val="tx1">
                    <a:lumMod val="65000"/>
                    <a:lumOff val="35000"/>
                  </a:schemeClr>
                </a:solidFill>
                <a:latin typeface="+mj-lt"/>
              </a:rPr>
              <a:t>agile AWS cloud</a:t>
            </a:r>
            <a:r>
              <a:rPr lang="en-IN" altLang="en-US" sz="1500" dirty="0">
                <a:solidFill>
                  <a:schemeClr val="tx1">
                    <a:lumMod val="65000"/>
                    <a:lumOff val="35000"/>
                  </a:schemeClr>
                </a:solidFill>
                <a:latin typeface="+mj-lt"/>
              </a:rPr>
              <a:t>.</a:t>
            </a:r>
          </a:p>
        </p:txBody>
      </p:sp>
      <p:pic>
        <p:nvPicPr>
          <p:cNvPr id="12" name="Picture 11">
            <a:extLst>
              <a:ext uri="{FF2B5EF4-FFF2-40B4-BE49-F238E27FC236}">
                <a16:creationId xmlns:a16="http://schemas.microsoft.com/office/drawing/2014/main" id="{418F62A3-4F48-4327-A189-6FD2328E165F}"/>
              </a:ext>
            </a:extLst>
          </p:cNvPr>
          <p:cNvPicPr>
            <a:picLocks noChangeAspect="1"/>
          </p:cNvPicPr>
          <p:nvPr/>
        </p:nvPicPr>
        <p:blipFill>
          <a:blip r:embed="rId3"/>
          <a:stretch>
            <a:fillRect/>
          </a:stretch>
        </p:blipFill>
        <p:spPr>
          <a:xfrm>
            <a:off x="5992663" y="137731"/>
            <a:ext cx="1868787" cy="828405"/>
          </a:xfrm>
          <a:prstGeom prst="rect">
            <a:avLst/>
          </a:prstGeom>
        </p:spPr>
      </p:pic>
      <p:sp>
        <p:nvSpPr>
          <p:cNvPr id="23" name="Slide Number Placeholder 1">
            <a:extLst>
              <a:ext uri="{FF2B5EF4-FFF2-40B4-BE49-F238E27FC236}">
                <a16:creationId xmlns:a16="http://schemas.microsoft.com/office/drawing/2014/main" id="{197340A9-705B-4888-9272-BFB704F37E20}"/>
              </a:ext>
            </a:extLst>
          </p:cNvPr>
          <p:cNvSpPr txBox="1">
            <a:spLocks/>
          </p:cNvSpPr>
          <p:nvPr/>
        </p:nvSpPr>
        <p:spPr>
          <a:xfrm>
            <a:off x="3609948" y="4869657"/>
            <a:ext cx="2057400" cy="273844"/>
          </a:xfrm>
          <a:prstGeom prst="rect">
            <a:avLst/>
          </a:prstGeom>
        </p:spPr>
        <p:txBody>
          <a:bodyPr anchor="ctr"/>
          <a:lstStyle>
            <a:defPPr>
              <a:defRPr lang="en-US"/>
            </a:defPPr>
            <a:lvl1pPr algn="ctr">
              <a:defRPr sz="1200">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6C75B1-CE05-4E9D-8092-F8F869AB3679}" type="slidenum">
              <a:rPr lang="en-IN" sz="900"/>
              <a:pPr/>
              <a:t>10</a:t>
            </a:fld>
            <a:endParaRPr lang="en-IN" sz="900" dirty="0"/>
          </a:p>
        </p:txBody>
      </p:sp>
      <p:sp>
        <p:nvSpPr>
          <p:cNvPr id="4" name="TextBox 3">
            <a:extLst>
              <a:ext uri="{FF2B5EF4-FFF2-40B4-BE49-F238E27FC236}">
                <a16:creationId xmlns:a16="http://schemas.microsoft.com/office/drawing/2014/main" id="{DF8A1120-925F-46E5-B926-348954666C2F}"/>
              </a:ext>
            </a:extLst>
          </p:cNvPr>
          <p:cNvSpPr txBox="1"/>
          <p:nvPr/>
        </p:nvSpPr>
        <p:spPr>
          <a:xfrm>
            <a:off x="6516216" y="611517"/>
            <a:ext cx="1512168" cy="200055"/>
          </a:xfrm>
          <a:prstGeom prst="rect">
            <a:avLst/>
          </a:prstGeom>
          <a:noFill/>
        </p:spPr>
        <p:txBody>
          <a:bodyPr wrap="square" rtlCol="0">
            <a:spAutoFit/>
          </a:bodyPr>
          <a:lstStyle/>
          <a:p>
            <a:r>
              <a:rPr lang="en-US" sz="700" dirty="0">
                <a:solidFill>
                  <a:schemeClr val="bg1">
                    <a:lumMod val="65000"/>
                  </a:schemeClr>
                </a:solidFill>
                <a:latin typeface="Arial" panose="020B0604020202020204" pitchFamily="34" charset="0"/>
                <a:cs typeface="Arial" panose="020B0604020202020204" pitchFamily="34" charset="0"/>
              </a:rPr>
              <a:t>ADVANCED TIER</a:t>
            </a:r>
          </a:p>
        </p:txBody>
      </p:sp>
    </p:spTree>
    <p:extLst>
      <p:ext uri="{BB962C8B-B14F-4D97-AF65-F5344CB8AC3E}">
        <p14:creationId xmlns:p14="http://schemas.microsoft.com/office/powerpoint/2010/main" val="528394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24000" y="351885"/>
            <a:ext cx="7537450" cy="400099"/>
          </a:xfrm>
        </p:spPr>
        <p:txBody>
          <a:bodyPr/>
          <a:lstStyle/>
          <a:p>
            <a:r>
              <a:rPr lang="en-US" altLang="en-US" sz="2000" dirty="0"/>
              <a:t>Why </a:t>
            </a:r>
            <a:r>
              <a:rPr lang="en-US" altLang="en-US" sz="2000" dirty="0" err="1"/>
              <a:t>sify</a:t>
            </a:r>
            <a:r>
              <a:rPr lang="en-US" altLang="en-US" sz="2000" dirty="0"/>
              <a:t> for </a:t>
            </a:r>
            <a:r>
              <a:rPr lang="en-US" altLang="en-US" sz="2000" dirty="0" err="1"/>
              <a:t>aws</a:t>
            </a:r>
            <a:r>
              <a:rPr lang="en-US" altLang="en-US" sz="2000" dirty="0"/>
              <a:t> services</a:t>
            </a:r>
            <a:endParaRPr lang="en-IN" sz="2000" dirty="0">
              <a:sym typeface="Arial"/>
            </a:endParaRPr>
          </a:p>
        </p:txBody>
      </p:sp>
      <p:sp>
        <p:nvSpPr>
          <p:cNvPr id="11" name="Rectangle 28">
            <a:extLst>
              <a:ext uri="{FF2B5EF4-FFF2-40B4-BE49-F238E27FC236}">
                <a16:creationId xmlns:a16="http://schemas.microsoft.com/office/drawing/2014/main" id="{432FA6A8-C22D-4123-9D3F-23C01A9176B0}"/>
              </a:ext>
            </a:extLst>
          </p:cNvPr>
          <p:cNvSpPr>
            <a:spLocks noChangeArrowheads="1"/>
          </p:cNvSpPr>
          <p:nvPr/>
        </p:nvSpPr>
        <p:spPr bwMode="auto">
          <a:xfrm>
            <a:off x="467544" y="1203598"/>
            <a:ext cx="78484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171450" indent="-171450" algn="just">
              <a:buFont typeface="Arial" panose="020B0604020202020204" pitchFamily="34" charset="0"/>
              <a:buChar char="•"/>
            </a:pPr>
            <a:r>
              <a:rPr lang="en-IN" altLang="en-US" sz="1600" dirty="0">
                <a:solidFill>
                  <a:schemeClr val="tx1">
                    <a:lumMod val="65000"/>
                    <a:lumOff val="35000"/>
                  </a:schemeClr>
                </a:solidFill>
                <a:latin typeface="+mj-lt"/>
              </a:rPr>
              <a:t>Single partner who can offer cloud adjacent data </a:t>
            </a:r>
            <a:r>
              <a:rPr lang="en-IN" altLang="en-US" sz="1600" dirty="0" err="1">
                <a:solidFill>
                  <a:schemeClr val="tx1">
                    <a:lumMod val="65000"/>
                    <a:lumOff val="35000"/>
                  </a:schemeClr>
                </a:solidFill>
                <a:latin typeface="+mj-lt"/>
              </a:rPr>
              <a:t>center</a:t>
            </a:r>
            <a:r>
              <a:rPr lang="en-IN" altLang="en-US" sz="1600" dirty="0">
                <a:solidFill>
                  <a:schemeClr val="tx1">
                    <a:lumMod val="65000"/>
                    <a:lumOff val="35000"/>
                  </a:schemeClr>
                </a:solidFill>
                <a:latin typeface="+mj-lt"/>
              </a:rPr>
              <a:t>, cloud connectivity and AWS professional services​</a:t>
            </a:r>
          </a:p>
          <a:p>
            <a:pPr marL="171450" indent="-171450" algn="just">
              <a:buFont typeface="Arial" panose="020B0604020202020204" pitchFamily="34" charset="0"/>
              <a:buChar char="•"/>
            </a:pPr>
            <a:endParaRPr lang="en-IN" altLang="en-US" sz="1600" dirty="0">
              <a:solidFill>
                <a:schemeClr val="tx1">
                  <a:lumMod val="65000"/>
                  <a:lumOff val="35000"/>
                </a:schemeClr>
              </a:solidFill>
              <a:latin typeface="+mj-lt"/>
            </a:endParaRPr>
          </a:p>
          <a:p>
            <a:pPr marL="171450" indent="-171450" algn="just">
              <a:buFont typeface="Arial" panose="020B0604020202020204" pitchFamily="34" charset="0"/>
              <a:buChar char="•"/>
            </a:pPr>
            <a:r>
              <a:rPr lang="en-IN" altLang="en-US" sz="1600" dirty="0">
                <a:solidFill>
                  <a:schemeClr val="tx1">
                    <a:lumMod val="65000"/>
                    <a:lumOff val="35000"/>
                  </a:schemeClr>
                </a:solidFill>
                <a:latin typeface="+mj-lt"/>
              </a:rPr>
              <a:t>Offer hybrid cloud management platform helping customers with Centralized Management of AWS and hybrid cloud Deployments, Cost, Compliance &amp; Governance​</a:t>
            </a:r>
          </a:p>
          <a:p>
            <a:pPr marL="171450" indent="-171450" algn="just">
              <a:buFont typeface="Arial" panose="020B0604020202020204" pitchFamily="34" charset="0"/>
              <a:buChar char="•"/>
            </a:pPr>
            <a:endParaRPr lang="en-IN" altLang="en-US" sz="1600" dirty="0">
              <a:solidFill>
                <a:schemeClr val="tx1">
                  <a:lumMod val="65000"/>
                  <a:lumOff val="35000"/>
                </a:schemeClr>
              </a:solidFill>
              <a:latin typeface="+mj-lt"/>
            </a:endParaRPr>
          </a:p>
          <a:p>
            <a:pPr marL="171450" indent="-171450" algn="just">
              <a:buFont typeface="Arial" panose="020B0604020202020204" pitchFamily="34" charset="0"/>
              <a:buChar char="•"/>
            </a:pPr>
            <a:r>
              <a:rPr lang="en-IN" altLang="en-US" sz="1600" dirty="0">
                <a:solidFill>
                  <a:schemeClr val="tx1">
                    <a:lumMod val="65000"/>
                    <a:lumOff val="35000"/>
                  </a:schemeClr>
                </a:solidFill>
                <a:latin typeface="+mj-lt"/>
              </a:rPr>
              <a:t>Offer Sify Enterprise Cloud for private cloud deployment complimenting AWS cloud  ​</a:t>
            </a:r>
          </a:p>
        </p:txBody>
      </p:sp>
      <p:sp>
        <p:nvSpPr>
          <p:cNvPr id="23" name="Slide Number Placeholder 1">
            <a:extLst>
              <a:ext uri="{FF2B5EF4-FFF2-40B4-BE49-F238E27FC236}">
                <a16:creationId xmlns:a16="http://schemas.microsoft.com/office/drawing/2014/main" id="{197340A9-705B-4888-9272-BFB704F37E20}"/>
              </a:ext>
            </a:extLst>
          </p:cNvPr>
          <p:cNvSpPr txBox="1">
            <a:spLocks/>
          </p:cNvSpPr>
          <p:nvPr/>
        </p:nvSpPr>
        <p:spPr>
          <a:xfrm>
            <a:off x="3609948" y="4869657"/>
            <a:ext cx="2057400" cy="273844"/>
          </a:xfrm>
          <a:prstGeom prst="rect">
            <a:avLst/>
          </a:prstGeom>
        </p:spPr>
        <p:txBody>
          <a:bodyPr anchor="ctr"/>
          <a:lstStyle>
            <a:defPPr>
              <a:defRPr lang="en-US"/>
            </a:defPPr>
            <a:lvl1pPr algn="ctr">
              <a:defRPr sz="1200">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6C75B1-CE05-4E9D-8092-F8F869AB3679}" type="slidenum">
              <a:rPr lang="en-IN" sz="900"/>
              <a:pPr/>
              <a:t>11</a:t>
            </a:fld>
            <a:endParaRPr lang="en-IN" sz="900" dirty="0"/>
          </a:p>
        </p:txBody>
      </p:sp>
    </p:spTree>
    <p:extLst>
      <p:ext uri="{BB962C8B-B14F-4D97-AF65-F5344CB8AC3E}">
        <p14:creationId xmlns:p14="http://schemas.microsoft.com/office/powerpoint/2010/main" val="3406883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581B08F-3945-45B1-901E-9617C9D272F5}"/>
              </a:ext>
            </a:extLst>
          </p:cNvPr>
          <p:cNvSpPr>
            <a:spLocks noGrp="1"/>
          </p:cNvSpPr>
          <p:nvPr>
            <p:ph type="title"/>
          </p:nvPr>
        </p:nvSpPr>
        <p:spPr>
          <a:xfrm>
            <a:off x="325835" y="193827"/>
            <a:ext cx="8362853" cy="415488"/>
          </a:xfrm>
        </p:spPr>
        <p:txBody>
          <a:bodyPr/>
          <a:lstStyle/>
          <a:p>
            <a:r>
              <a:rPr lang="en-US" sz="2000" dirty="0"/>
              <a:t>AWS MARKET SHARE</a:t>
            </a:r>
          </a:p>
        </p:txBody>
      </p:sp>
      <p:pic>
        <p:nvPicPr>
          <p:cNvPr id="5" name="Picture 4">
            <a:extLst>
              <a:ext uri="{FF2B5EF4-FFF2-40B4-BE49-F238E27FC236}">
                <a16:creationId xmlns:a16="http://schemas.microsoft.com/office/drawing/2014/main" id="{D69F2ECB-84AE-4C7C-96E5-1CB712397EAA}"/>
              </a:ext>
            </a:extLst>
          </p:cNvPr>
          <p:cNvPicPr>
            <a:picLocks noChangeAspect="1"/>
          </p:cNvPicPr>
          <p:nvPr/>
        </p:nvPicPr>
        <p:blipFill>
          <a:blip r:embed="rId2"/>
          <a:stretch>
            <a:fillRect/>
          </a:stretch>
        </p:blipFill>
        <p:spPr>
          <a:xfrm>
            <a:off x="1172326" y="670906"/>
            <a:ext cx="6799349" cy="4251068"/>
          </a:xfrm>
          <a:prstGeom prst="rect">
            <a:avLst/>
          </a:prstGeom>
        </p:spPr>
      </p:pic>
    </p:spTree>
    <p:extLst>
      <p:ext uri="{BB962C8B-B14F-4D97-AF65-F5344CB8AC3E}">
        <p14:creationId xmlns:p14="http://schemas.microsoft.com/office/powerpoint/2010/main" val="567440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9144000" cy="5143500"/>
          </a:xfrm>
          <a:custGeom>
            <a:avLst/>
            <a:gdLst/>
            <a:ahLst/>
            <a:cxnLst/>
            <a:rect l="l" t="t" r="r" b="b"/>
            <a:pathLst>
              <a:path w="9144000" h="5143500">
                <a:moveTo>
                  <a:pt x="9144000" y="0"/>
                </a:moveTo>
                <a:lnTo>
                  <a:pt x="0" y="0"/>
                </a:lnTo>
                <a:lnTo>
                  <a:pt x="0" y="5143499"/>
                </a:lnTo>
                <a:lnTo>
                  <a:pt x="9144000" y="5143499"/>
                </a:lnTo>
                <a:lnTo>
                  <a:pt x="9144000" y="0"/>
                </a:lnTo>
                <a:close/>
              </a:path>
            </a:pathLst>
          </a:custGeom>
          <a:solidFill>
            <a:srgbClr val="0E2836"/>
          </a:solidFill>
        </p:spPr>
        <p:txBody>
          <a:bodyPr wrap="square" lIns="0" tIns="0" rIns="0" bIns="0" rtlCol="0"/>
          <a:lstStyle/>
          <a:p>
            <a:endParaRPr/>
          </a:p>
        </p:txBody>
      </p:sp>
      <p:sp>
        <p:nvSpPr>
          <p:cNvPr id="3" name="object 3"/>
          <p:cNvSpPr txBox="1"/>
          <p:nvPr/>
        </p:nvSpPr>
        <p:spPr>
          <a:xfrm>
            <a:off x="489150" y="4805540"/>
            <a:ext cx="3703320" cy="106680"/>
          </a:xfrm>
          <a:prstGeom prst="rect">
            <a:avLst/>
          </a:prstGeom>
        </p:spPr>
        <p:txBody>
          <a:bodyPr vert="horz" wrap="square" lIns="0" tIns="0" rIns="0" bIns="0" rtlCol="0">
            <a:spAutoFit/>
          </a:bodyPr>
          <a:lstStyle/>
          <a:p>
            <a:pPr>
              <a:lnSpc>
                <a:spcPts val="819"/>
              </a:lnSpc>
            </a:pPr>
            <a:r>
              <a:rPr sz="700" spc="40" dirty="0">
                <a:solidFill>
                  <a:srgbClr val="FFFFFF"/>
                </a:solidFill>
                <a:latin typeface="Trebuchet MS"/>
                <a:cs typeface="Trebuchet MS"/>
              </a:rPr>
              <a:t>©</a:t>
            </a:r>
            <a:r>
              <a:rPr sz="700" spc="-30" dirty="0">
                <a:solidFill>
                  <a:srgbClr val="FFFFFF"/>
                </a:solidFill>
                <a:latin typeface="Trebuchet MS"/>
                <a:cs typeface="Trebuchet MS"/>
              </a:rPr>
              <a:t> </a:t>
            </a:r>
            <a:r>
              <a:rPr sz="700" spc="15" dirty="0">
                <a:solidFill>
                  <a:srgbClr val="FFFFFF"/>
                </a:solidFill>
                <a:latin typeface="Trebuchet MS"/>
                <a:cs typeface="Trebuchet MS"/>
              </a:rPr>
              <a:t>2019,</a:t>
            </a:r>
            <a:r>
              <a:rPr sz="700" spc="-20" dirty="0">
                <a:solidFill>
                  <a:srgbClr val="FFFFFF"/>
                </a:solidFill>
                <a:latin typeface="Trebuchet MS"/>
                <a:cs typeface="Trebuchet MS"/>
              </a:rPr>
              <a:t> </a:t>
            </a:r>
            <a:r>
              <a:rPr sz="700" spc="20" dirty="0">
                <a:solidFill>
                  <a:srgbClr val="FFFFFF"/>
                </a:solidFill>
                <a:latin typeface="Trebuchet MS"/>
                <a:cs typeface="Trebuchet MS"/>
              </a:rPr>
              <a:t>Amazon</a:t>
            </a:r>
            <a:r>
              <a:rPr sz="700" spc="-20" dirty="0">
                <a:solidFill>
                  <a:srgbClr val="FFFFFF"/>
                </a:solidFill>
                <a:latin typeface="Trebuchet MS"/>
                <a:cs typeface="Trebuchet MS"/>
              </a:rPr>
              <a:t> </a:t>
            </a:r>
            <a:r>
              <a:rPr sz="700" spc="20" dirty="0">
                <a:solidFill>
                  <a:srgbClr val="FFFFFF"/>
                </a:solidFill>
                <a:latin typeface="Trebuchet MS"/>
                <a:cs typeface="Trebuchet MS"/>
              </a:rPr>
              <a:t>Web</a:t>
            </a:r>
            <a:r>
              <a:rPr sz="700" spc="-25" dirty="0">
                <a:solidFill>
                  <a:srgbClr val="FFFFFF"/>
                </a:solidFill>
                <a:latin typeface="Trebuchet MS"/>
                <a:cs typeface="Trebuchet MS"/>
              </a:rPr>
              <a:t> </a:t>
            </a:r>
            <a:r>
              <a:rPr sz="700" spc="-10" dirty="0">
                <a:solidFill>
                  <a:srgbClr val="FFFFFF"/>
                </a:solidFill>
                <a:latin typeface="Trebuchet MS"/>
                <a:cs typeface="Trebuchet MS"/>
              </a:rPr>
              <a:t>Services,</a:t>
            </a:r>
            <a:r>
              <a:rPr sz="700" spc="-20" dirty="0">
                <a:solidFill>
                  <a:srgbClr val="FFFFFF"/>
                </a:solidFill>
                <a:latin typeface="Trebuchet MS"/>
                <a:cs typeface="Trebuchet MS"/>
              </a:rPr>
              <a:t> Inc. </a:t>
            </a:r>
            <a:r>
              <a:rPr sz="700" dirty="0">
                <a:solidFill>
                  <a:srgbClr val="FFFFFF"/>
                </a:solidFill>
                <a:latin typeface="Trebuchet MS"/>
                <a:cs typeface="Trebuchet MS"/>
              </a:rPr>
              <a:t>or</a:t>
            </a:r>
            <a:r>
              <a:rPr sz="700" spc="-20" dirty="0">
                <a:solidFill>
                  <a:srgbClr val="FFFFFF"/>
                </a:solidFill>
                <a:latin typeface="Trebuchet MS"/>
                <a:cs typeface="Trebuchet MS"/>
              </a:rPr>
              <a:t> </a:t>
            </a:r>
            <a:r>
              <a:rPr sz="700" spc="-10" dirty="0">
                <a:solidFill>
                  <a:srgbClr val="FFFFFF"/>
                </a:solidFill>
                <a:latin typeface="Trebuchet MS"/>
                <a:cs typeface="Trebuchet MS"/>
              </a:rPr>
              <a:t>its</a:t>
            </a:r>
            <a:r>
              <a:rPr sz="700" spc="-25" dirty="0">
                <a:solidFill>
                  <a:srgbClr val="FFFFFF"/>
                </a:solidFill>
                <a:latin typeface="Trebuchet MS"/>
                <a:cs typeface="Trebuchet MS"/>
              </a:rPr>
              <a:t> </a:t>
            </a:r>
            <a:r>
              <a:rPr sz="700" spc="-15" dirty="0">
                <a:solidFill>
                  <a:srgbClr val="FFFFFF"/>
                </a:solidFill>
                <a:latin typeface="Trebuchet MS"/>
                <a:cs typeface="Trebuchet MS"/>
              </a:rPr>
              <a:t>Affiliates.</a:t>
            </a:r>
            <a:r>
              <a:rPr sz="700" spc="-20" dirty="0">
                <a:solidFill>
                  <a:srgbClr val="FFFFFF"/>
                </a:solidFill>
                <a:latin typeface="Trebuchet MS"/>
                <a:cs typeface="Trebuchet MS"/>
              </a:rPr>
              <a:t> </a:t>
            </a:r>
            <a:r>
              <a:rPr sz="700" spc="5" dirty="0">
                <a:solidFill>
                  <a:srgbClr val="FFFFFF"/>
                </a:solidFill>
                <a:latin typeface="Trebuchet MS"/>
                <a:cs typeface="Trebuchet MS"/>
              </a:rPr>
              <a:t>All</a:t>
            </a:r>
            <a:r>
              <a:rPr sz="700" spc="-20" dirty="0">
                <a:solidFill>
                  <a:srgbClr val="FFFFFF"/>
                </a:solidFill>
                <a:latin typeface="Trebuchet MS"/>
                <a:cs typeface="Trebuchet MS"/>
              </a:rPr>
              <a:t> </a:t>
            </a:r>
            <a:r>
              <a:rPr sz="700" spc="5" dirty="0">
                <a:solidFill>
                  <a:srgbClr val="FFFFFF"/>
                </a:solidFill>
                <a:latin typeface="Trebuchet MS"/>
                <a:cs typeface="Trebuchet MS"/>
              </a:rPr>
              <a:t>rights</a:t>
            </a:r>
            <a:r>
              <a:rPr sz="700" spc="-25" dirty="0">
                <a:solidFill>
                  <a:srgbClr val="FFFFFF"/>
                </a:solidFill>
                <a:latin typeface="Trebuchet MS"/>
                <a:cs typeface="Trebuchet MS"/>
              </a:rPr>
              <a:t> </a:t>
            </a:r>
            <a:r>
              <a:rPr sz="700" spc="-10" dirty="0">
                <a:solidFill>
                  <a:srgbClr val="FFFFFF"/>
                </a:solidFill>
                <a:latin typeface="Trebuchet MS"/>
                <a:cs typeface="Trebuchet MS"/>
              </a:rPr>
              <a:t>reserved.</a:t>
            </a:r>
            <a:r>
              <a:rPr sz="700" spc="-20" dirty="0">
                <a:solidFill>
                  <a:srgbClr val="FFFFFF"/>
                </a:solidFill>
                <a:latin typeface="Trebuchet MS"/>
                <a:cs typeface="Trebuchet MS"/>
              </a:rPr>
              <a:t> </a:t>
            </a:r>
            <a:r>
              <a:rPr sz="700" spc="20" dirty="0">
                <a:solidFill>
                  <a:srgbClr val="FFFFFF"/>
                </a:solidFill>
                <a:latin typeface="Trebuchet MS"/>
                <a:cs typeface="Trebuchet MS"/>
              </a:rPr>
              <a:t>Amazon</a:t>
            </a:r>
            <a:r>
              <a:rPr sz="700" spc="-25" dirty="0">
                <a:solidFill>
                  <a:srgbClr val="FFFFFF"/>
                </a:solidFill>
                <a:latin typeface="Trebuchet MS"/>
                <a:cs typeface="Trebuchet MS"/>
              </a:rPr>
              <a:t> </a:t>
            </a:r>
            <a:r>
              <a:rPr sz="700" dirty="0">
                <a:solidFill>
                  <a:srgbClr val="FFFFFF"/>
                </a:solidFill>
                <a:latin typeface="Trebuchet MS"/>
                <a:cs typeface="Trebuchet MS"/>
              </a:rPr>
              <a:t>Confidential</a:t>
            </a:r>
            <a:endParaRPr sz="700">
              <a:latin typeface="Trebuchet MS"/>
              <a:cs typeface="Trebuchet MS"/>
            </a:endParaRPr>
          </a:p>
        </p:txBody>
      </p:sp>
      <p:pic>
        <p:nvPicPr>
          <p:cNvPr id="4" name="object 4"/>
          <p:cNvPicPr/>
          <p:nvPr/>
        </p:nvPicPr>
        <p:blipFill>
          <a:blip r:embed="rId3" cstate="print"/>
          <a:stretch>
            <a:fillRect/>
          </a:stretch>
        </p:blipFill>
        <p:spPr>
          <a:xfrm>
            <a:off x="8101438" y="4706910"/>
            <a:ext cx="443362" cy="265063"/>
          </a:xfrm>
          <a:prstGeom prst="rect">
            <a:avLst/>
          </a:prstGeom>
        </p:spPr>
      </p:pic>
      <p:graphicFrame>
        <p:nvGraphicFramePr>
          <p:cNvPr id="5" name="object 5"/>
          <p:cNvGraphicFramePr>
            <a:graphicFrameLocks noGrp="1"/>
          </p:cNvGraphicFramePr>
          <p:nvPr/>
        </p:nvGraphicFramePr>
        <p:xfrm>
          <a:off x="408040" y="786592"/>
          <a:ext cx="8518525" cy="2697381"/>
        </p:xfrm>
        <a:graphic>
          <a:graphicData uri="http://schemas.openxmlformats.org/drawingml/2006/table">
            <a:tbl>
              <a:tblPr firstRow="1" bandRow="1">
                <a:tableStyleId>{2D5ABB26-0587-4C30-8999-92F81FD0307C}</a:tableStyleId>
              </a:tblPr>
              <a:tblGrid>
                <a:gridCol w="2614295">
                  <a:extLst>
                    <a:ext uri="{9D8B030D-6E8A-4147-A177-3AD203B41FA5}">
                      <a16:colId xmlns:a16="http://schemas.microsoft.com/office/drawing/2014/main" val="20000"/>
                    </a:ext>
                  </a:extLst>
                </a:gridCol>
                <a:gridCol w="3227705">
                  <a:extLst>
                    <a:ext uri="{9D8B030D-6E8A-4147-A177-3AD203B41FA5}">
                      <a16:colId xmlns:a16="http://schemas.microsoft.com/office/drawing/2014/main" val="20001"/>
                    </a:ext>
                  </a:extLst>
                </a:gridCol>
                <a:gridCol w="2676525">
                  <a:extLst>
                    <a:ext uri="{9D8B030D-6E8A-4147-A177-3AD203B41FA5}">
                      <a16:colId xmlns:a16="http://schemas.microsoft.com/office/drawing/2014/main" val="20002"/>
                    </a:ext>
                  </a:extLst>
                </a:gridCol>
              </a:tblGrid>
              <a:tr h="1302432">
                <a:tc>
                  <a:txBody>
                    <a:bodyPr/>
                    <a:lstStyle/>
                    <a:p>
                      <a:pPr marR="45720" algn="ctr">
                        <a:lnSpc>
                          <a:spcPts val="1664"/>
                        </a:lnSpc>
                        <a:spcBef>
                          <a:spcPts val="35"/>
                        </a:spcBef>
                      </a:pPr>
                      <a:r>
                        <a:rPr sz="1500" b="1" spc="55" dirty="0">
                          <a:solidFill>
                            <a:srgbClr val="FFFFFF"/>
                          </a:solidFill>
                          <a:latin typeface="Trebuchet MS"/>
                          <a:cs typeface="Trebuchet MS"/>
                        </a:rPr>
                        <a:t>Most</a:t>
                      </a:r>
                      <a:r>
                        <a:rPr sz="1500" b="1" spc="-110" dirty="0">
                          <a:solidFill>
                            <a:srgbClr val="FFFFFF"/>
                          </a:solidFill>
                          <a:latin typeface="Trebuchet MS"/>
                          <a:cs typeface="Trebuchet MS"/>
                        </a:rPr>
                        <a:t> </a:t>
                      </a:r>
                      <a:r>
                        <a:rPr sz="1500" b="1" spc="-30" dirty="0">
                          <a:solidFill>
                            <a:srgbClr val="FFFFFF"/>
                          </a:solidFill>
                          <a:latin typeface="Trebuchet MS"/>
                          <a:cs typeface="Trebuchet MS"/>
                        </a:rPr>
                        <a:t>experience</a:t>
                      </a:r>
                      <a:endParaRPr sz="1500">
                        <a:latin typeface="Trebuchet MS"/>
                        <a:cs typeface="Trebuchet MS"/>
                      </a:endParaRPr>
                    </a:p>
                    <a:p>
                      <a:pPr marR="24765" algn="ctr">
                        <a:lnSpc>
                          <a:spcPts val="4665"/>
                        </a:lnSpc>
                      </a:pPr>
                      <a:r>
                        <a:rPr sz="4000" b="1" spc="5" dirty="0">
                          <a:solidFill>
                            <a:srgbClr val="FF9900"/>
                          </a:solidFill>
                          <a:latin typeface="Trebuchet MS"/>
                          <a:cs typeface="Trebuchet MS"/>
                        </a:rPr>
                        <a:t>14</a:t>
                      </a:r>
                      <a:endParaRPr sz="4000">
                        <a:latin typeface="Trebuchet MS"/>
                        <a:cs typeface="Trebuchet MS"/>
                      </a:endParaRPr>
                    </a:p>
                    <a:p>
                      <a:pPr marL="976630" marR="430530" indent="-488950">
                        <a:lnSpc>
                          <a:spcPct val="105000"/>
                        </a:lnSpc>
                        <a:spcBef>
                          <a:spcPts val="135"/>
                        </a:spcBef>
                      </a:pPr>
                      <a:r>
                        <a:rPr sz="1200" dirty="0">
                          <a:solidFill>
                            <a:srgbClr val="FFFFFF"/>
                          </a:solidFill>
                          <a:latin typeface="Trebuchet MS"/>
                          <a:cs typeface="Trebuchet MS"/>
                        </a:rPr>
                        <a:t>years</a:t>
                      </a:r>
                      <a:r>
                        <a:rPr sz="1200" spc="-60" dirty="0">
                          <a:solidFill>
                            <a:srgbClr val="FFFFFF"/>
                          </a:solidFill>
                          <a:latin typeface="Trebuchet MS"/>
                          <a:cs typeface="Trebuchet MS"/>
                        </a:rPr>
                        <a:t> </a:t>
                      </a:r>
                      <a:r>
                        <a:rPr sz="1200" spc="15" dirty="0">
                          <a:solidFill>
                            <a:srgbClr val="FFFFFF"/>
                          </a:solidFill>
                          <a:latin typeface="Trebuchet MS"/>
                          <a:cs typeface="Trebuchet MS"/>
                        </a:rPr>
                        <a:t>helping</a:t>
                      </a:r>
                      <a:r>
                        <a:rPr sz="1200" spc="-50" dirty="0">
                          <a:solidFill>
                            <a:srgbClr val="FFFFFF"/>
                          </a:solidFill>
                          <a:latin typeface="Trebuchet MS"/>
                          <a:cs typeface="Trebuchet MS"/>
                        </a:rPr>
                        <a:t> </a:t>
                      </a:r>
                      <a:r>
                        <a:rPr sz="1200" spc="5" dirty="0">
                          <a:solidFill>
                            <a:srgbClr val="FFFFFF"/>
                          </a:solidFill>
                          <a:latin typeface="Trebuchet MS"/>
                          <a:cs typeface="Trebuchet MS"/>
                        </a:rPr>
                        <a:t>millions</a:t>
                      </a:r>
                      <a:r>
                        <a:rPr sz="1200" spc="-60" dirty="0">
                          <a:solidFill>
                            <a:srgbClr val="FFFFFF"/>
                          </a:solidFill>
                          <a:latin typeface="Trebuchet MS"/>
                          <a:cs typeface="Trebuchet MS"/>
                        </a:rPr>
                        <a:t> </a:t>
                      </a:r>
                      <a:r>
                        <a:rPr sz="1200" spc="25" dirty="0">
                          <a:solidFill>
                            <a:srgbClr val="FFFFFF"/>
                          </a:solidFill>
                          <a:latin typeface="Trebuchet MS"/>
                          <a:cs typeface="Trebuchet MS"/>
                        </a:rPr>
                        <a:t>of </a:t>
                      </a:r>
                      <a:r>
                        <a:rPr sz="1200" spc="-345" dirty="0">
                          <a:solidFill>
                            <a:srgbClr val="FFFFFF"/>
                          </a:solidFill>
                          <a:latin typeface="Trebuchet MS"/>
                          <a:cs typeface="Trebuchet MS"/>
                        </a:rPr>
                        <a:t> </a:t>
                      </a:r>
                      <a:r>
                        <a:rPr sz="1200" spc="10" dirty="0">
                          <a:solidFill>
                            <a:srgbClr val="FFFFFF"/>
                          </a:solidFill>
                          <a:latin typeface="Trebuchet MS"/>
                          <a:cs typeface="Trebuchet MS"/>
                        </a:rPr>
                        <a:t>customers</a:t>
                      </a:r>
                      <a:endParaRPr sz="1200">
                        <a:latin typeface="Trebuchet MS"/>
                        <a:cs typeface="Trebuchet MS"/>
                      </a:endParaRPr>
                    </a:p>
                  </a:txBody>
                  <a:tcPr marL="0" marR="0" marT="4445" marB="0">
                    <a:lnR w="9525">
                      <a:solidFill>
                        <a:srgbClr val="D9D9D9"/>
                      </a:solidFill>
                      <a:prstDash val="solid"/>
                    </a:lnR>
                    <a:lnB w="9525">
                      <a:solidFill>
                        <a:srgbClr val="D9D9D9"/>
                      </a:solidFill>
                      <a:prstDash val="solid"/>
                    </a:lnB>
                    <a:solidFill>
                      <a:srgbClr val="0E2836"/>
                    </a:solidFill>
                  </a:tcPr>
                </a:tc>
                <a:tc>
                  <a:txBody>
                    <a:bodyPr/>
                    <a:lstStyle/>
                    <a:p>
                      <a:pPr marR="132080" algn="ctr">
                        <a:lnSpc>
                          <a:spcPts val="1655"/>
                        </a:lnSpc>
                        <a:spcBef>
                          <a:spcPts val="55"/>
                        </a:spcBef>
                      </a:pPr>
                      <a:r>
                        <a:rPr sz="1500" b="1" spc="40" dirty="0">
                          <a:solidFill>
                            <a:srgbClr val="FFFFFF"/>
                          </a:solidFill>
                          <a:latin typeface="Trebuchet MS"/>
                          <a:cs typeface="Trebuchet MS"/>
                        </a:rPr>
                        <a:t>Global</a:t>
                      </a:r>
                      <a:r>
                        <a:rPr sz="1500" b="1" spc="-80" dirty="0">
                          <a:solidFill>
                            <a:srgbClr val="FFFFFF"/>
                          </a:solidFill>
                          <a:latin typeface="Trebuchet MS"/>
                          <a:cs typeface="Trebuchet MS"/>
                        </a:rPr>
                        <a:t> </a:t>
                      </a:r>
                      <a:r>
                        <a:rPr sz="1500" b="1" spc="-20" dirty="0">
                          <a:solidFill>
                            <a:srgbClr val="FFFFFF"/>
                          </a:solidFill>
                          <a:latin typeface="Trebuchet MS"/>
                          <a:cs typeface="Trebuchet MS"/>
                        </a:rPr>
                        <a:t>reach</a:t>
                      </a:r>
                      <a:r>
                        <a:rPr sz="1500" b="1" spc="-85" dirty="0">
                          <a:solidFill>
                            <a:srgbClr val="FFFFFF"/>
                          </a:solidFill>
                          <a:latin typeface="Trebuchet MS"/>
                          <a:cs typeface="Trebuchet MS"/>
                        </a:rPr>
                        <a:t> </a:t>
                      </a:r>
                      <a:r>
                        <a:rPr sz="1500" b="1" spc="55" dirty="0">
                          <a:solidFill>
                            <a:srgbClr val="FFFFFF"/>
                          </a:solidFill>
                          <a:latin typeface="Trebuchet MS"/>
                          <a:cs typeface="Trebuchet MS"/>
                        </a:rPr>
                        <a:t>&amp;</a:t>
                      </a:r>
                      <a:r>
                        <a:rPr sz="1500" b="1" spc="-80" dirty="0">
                          <a:solidFill>
                            <a:srgbClr val="FFFFFF"/>
                          </a:solidFill>
                          <a:latin typeface="Trebuchet MS"/>
                          <a:cs typeface="Trebuchet MS"/>
                        </a:rPr>
                        <a:t> </a:t>
                      </a:r>
                      <a:r>
                        <a:rPr sz="1500" b="1" spc="45" dirty="0">
                          <a:solidFill>
                            <a:srgbClr val="FFFFFF"/>
                          </a:solidFill>
                          <a:latin typeface="Trebuchet MS"/>
                          <a:cs typeface="Trebuchet MS"/>
                        </a:rPr>
                        <a:t>high</a:t>
                      </a:r>
                      <a:r>
                        <a:rPr sz="1500" b="1" spc="-85" dirty="0">
                          <a:solidFill>
                            <a:srgbClr val="FFFFFF"/>
                          </a:solidFill>
                          <a:latin typeface="Trebuchet MS"/>
                          <a:cs typeface="Trebuchet MS"/>
                        </a:rPr>
                        <a:t> </a:t>
                      </a:r>
                      <a:r>
                        <a:rPr sz="1500" b="1" spc="15" dirty="0">
                          <a:solidFill>
                            <a:srgbClr val="FFFFFF"/>
                          </a:solidFill>
                          <a:latin typeface="Trebuchet MS"/>
                          <a:cs typeface="Trebuchet MS"/>
                        </a:rPr>
                        <a:t>availability</a:t>
                      </a:r>
                      <a:endParaRPr sz="1500">
                        <a:latin typeface="Trebuchet MS"/>
                        <a:cs typeface="Trebuchet MS"/>
                      </a:endParaRPr>
                    </a:p>
                    <a:p>
                      <a:pPr marR="161290" algn="ctr">
                        <a:lnSpc>
                          <a:spcPts val="4655"/>
                        </a:lnSpc>
                      </a:pPr>
                      <a:r>
                        <a:rPr sz="4000" b="1" spc="5" dirty="0">
                          <a:solidFill>
                            <a:srgbClr val="FF9900"/>
                          </a:solidFill>
                          <a:latin typeface="Trebuchet MS"/>
                          <a:cs typeface="Trebuchet MS"/>
                        </a:rPr>
                        <a:t>81</a:t>
                      </a:r>
                      <a:endParaRPr sz="4000">
                        <a:latin typeface="Trebuchet MS"/>
                        <a:cs typeface="Trebuchet MS"/>
                      </a:endParaRPr>
                    </a:p>
                    <a:p>
                      <a:pPr marL="814705" marR="708660" indent="-375920">
                        <a:lnSpc>
                          <a:spcPct val="105000"/>
                        </a:lnSpc>
                        <a:spcBef>
                          <a:spcPts val="305"/>
                        </a:spcBef>
                      </a:pPr>
                      <a:r>
                        <a:rPr sz="1200" spc="-10" dirty="0">
                          <a:solidFill>
                            <a:srgbClr val="FFFFFF"/>
                          </a:solidFill>
                          <a:latin typeface="Trebuchet MS"/>
                          <a:cs typeface="Trebuchet MS"/>
                        </a:rPr>
                        <a:t>availability</a:t>
                      </a:r>
                      <a:r>
                        <a:rPr sz="1200" spc="-55" dirty="0">
                          <a:solidFill>
                            <a:srgbClr val="FFFFFF"/>
                          </a:solidFill>
                          <a:latin typeface="Trebuchet MS"/>
                          <a:cs typeface="Trebuchet MS"/>
                        </a:rPr>
                        <a:t> </a:t>
                      </a:r>
                      <a:r>
                        <a:rPr sz="1200" spc="20" dirty="0">
                          <a:solidFill>
                            <a:srgbClr val="FFFFFF"/>
                          </a:solidFill>
                          <a:latin typeface="Trebuchet MS"/>
                          <a:cs typeface="Trebuchet MS"/>
                        </a:rPr>
                        <a:t>zones</a:t>
                      </a:r>
                      <a:r>
                        <a:rPr sz="1200" spc="-60" dirty="0">
                          <a:solidFill>
                            <a:srgbClr val="FFFFFF"/>
                          </a:solidFill>
                          <a:latin typeface="Trebuchet MS"/>
                          <a:cs typeface="Trebuchet MS"/>
                        </a:rPr>
                        <a:t> </a:t>
                      </a:r>
                      <a:r>
                        <a:rPr sz="1200" spc="25" dirty="0">
                          <a:solidFill>
                            <a:srgbClr val="FFFFFF"/>
                          </a:solidFill>
                          <a:latin typeface="Trebuchet MS"/>
                          <a:cs typeface="Trebuchet MS"/>
                        </a:rPr>
                        <a:t>spanning</a:t>
                      </a:r>
                      <a:r>
                        <a:rPr sz="1200" spc="-55" dirty="0">
                          <a:solidFill>
                            <a:srgbClr val="FFFFFF"/>
                          </a:solidFill>
                          <a:latin typeface="Trebuchet MS"/>
                          <a:cs typeface="Trebuchet MS"/>
                        </a:rPr>
                        <a:t> </a:t>
                      </a:r>
                      <a:r>
                        <a:rPr sz="1200" spc="70" dirty="0">
                          <a:solidFill>
                            <a:srgbClr val="FFFFFF"/>
                          </a:solidFill>
                          <a:latin typeface="Trebuchet MS"/>
                          <a:cs typeface="Trebuchet MS"/>
                        </a:rPr>
                        <a:t>24 </a:t>
                      </a:r>
                      <a:r>
                        <a:rPr sz="1200" spc="-345" dirty="0">
                          <a:solidFill>
                            <a:srgbClr val="FFFFFF"/>
                          </a:solidFill>
                          <a:latin typeface="Trebuchet MS"/>
                          <a:cs typeface="Trebuchet MS"/>
                        </a:rPr>
                        <a:t> </a:t>
                      </a:r>
                      <a:r>
                        <a:rPr sz="1200" spc="20" dirty="0">
                          <a:solidFill>
                            <a:srgbClr val="FFFFFF"/>
                          </a:solidFill>
                          <a:latin typeface="Trebuchet MS"/>
                          <a:cs typeface="Trebuchet MS"/>
                        </a:rPr>
                        <a:t>geographic</a:t>
                      </a:r>
                      <a:r>
                        <a:rPr sz="1200" spc="-65" dirty="0">
                          <a:solidFill>
                            <a:srgbClr val="FFFFFF"/>
                          </a:solidFill>
                          <a:latin typeface="Trebuchet MS"/>
                          <a:cs typeface="Trebuchet MS"/>
                        </a:rPr>
                        <a:t> </a:t>
                      </a:r>
                      <a:r>
                        <a:rPr sz="1200" spc="15" dirty="0">
                          <a:solidFill>
                            <a:srgbClr val="FFFFFF"/>
                          </a:solidFill>
                          <a:latin typeface="Trebuchet MS"/>
                          <a:cs typeface="Trebuchet MS"/>
                        </a:rPr>
                        <a:t>regions</a:t>
                      </a:r>
                      <a:endParaRPr sz="1200">
                        <a:latin typeface="Trebuchet MS"/>
                        <a:cs typeface="Trebuchet MS"/>
                      </a:endParaRPr>
                    </a:p>
                  </a:txBody>
                  <a:tcPr marL="0" marR="0" marT="6985" marB="0">
                    <a:lnL w="9525">
                      <a:solidFill>
                        <a:srgbClr val="D9D9D9"/>
                      </a:solidFill>
                      <a:prstDash val="solid"/>
                    </a:lnL>
                    <a:lnR w="9525">
                      <a:solidFill>
                        <a:srgbClr val="D9D9D9"/>
                      </a:solidFill>
                      <a:prstDash val="solid"/>
                    </a:lnR>
                    <a:lnB w="9525">
                      <a:solidFill>
                        <a:srgbClr val="D9D9D9"/>
                      </a:solidFill>
                      <a:prstDash val="solid"/>
                    </a:lnB>
                    <a:solidFill>
                      <a:srgbClr val="0E2836"/>
                    </a:solidFill>
                  </a:tcPr>
                </a:tc>
                <a:tc>
                  <a:txBody>
                    <a:bodyPr/>
                    <a:lstStyle/>
                    <a:p>
                      <a:pPr marL="313055">
                        <a:lnSpc>
                          <a:spcPts val="1580"/>
                        </a:lnSpc>
                      </a:pPr>
                      <a:r>
                        <a:rPr sz="1500" b="1" spc="-5" dirty="0">
                          <a:solidFill>
                            <a:srgbClr val="FFFFFF"/>
                          </a:solidFill>
                          <a:latin typeface="Trebuchet MS"/>
                          <a:cs typeface="Trebuchet MS"/>
                        </a:rPr>
                        <a:t>Security</a:t>
                      </a:r>
                      <a:r>
                        <a:rPr sz="1500" b="1" spc="-90" dirty="0">
                          <a:solidFill>
                            <a:srgbClr val="FFFFFF"/>
                          </a:solidFill>
                          <a:latin typeface="Trebuchet MS"/>
                          <a:cs typeface="Trebuchet MS"/>
                        </a:rPr>
                        <a:t> </a:t>
                      </a:r>
                      <a:r>
                        <a:rPr sz="1500" b="1" spc="55" dirty="0">
                          <a:solidFill>
                            <a:srgbClr val="FFFFFF"/>
                          </a:solidFill>
                          <a:latin typeface="Trebuchet MS"/>
                          <a:cs typeface="Trebuchet MS"/>
                        </a:rPr>
                        <a:t>&amp;</a:t>
                      </a:r>
                      <a:r>
                        <a:rPr sz="1500" b="1" spc="-90" dirty="0">
                          <a:solidFill>
                            <a:srgbClr val="FFFFFF"/>
                          </a:solidFill>
                          <a:latin typeface="Trebuchet MS"/>
                          <a:cs typeface="Trebuchet MS"/>
                        </a:rPr>
                        <a:t> </a:t>
                      </a:r>
                      <a:r>
                        <a:rPr sz="1500" b="1" spc="5" dirty="0">
                          <a:solidFill>
                            <a:srgbClr val="FFFFFF"/>
                          </a:solidFill>
                          <a:latin typeface="Trebuchet MS"/>
                          <a:cs typeface="Trebuchet MS"/>
                        </a:rPr>
                        <a:t>compliance</a:t>
                      </a:r>
                      <a:endParaRPr sz="1500">
                        <a:latin typeface="Trebuchet MS"/>
                        <a:cs typeface="Trebuchet MS"/>
                      </a:endParaRPr>
                    </a:p>
                    <a:p>
                      <a:pPr marL="643255">
                        <a:lnSpc>
                          <a:spcPts val="4740"/>
                        </a:lnSpc>
                      </a:pPr>
                      <a:r>
                        <a:rPr sz="4000" b="1" spc="5" dirty="0">
                          <a:solidFill>
                            <a:srgbClr val="FF9900"/>
                          </a:solidFill>
                          <a:latin typeface="Trebuchet MS"/>
                          <a:cs typeface="Trebuchet MS"/>
                        </a:rPr>
                        <a:t>230+</a:t>
                      </a:r>
                      <a:endParaRPr sz="4000">
                        <a:latin typeface="Trebuchet MS"/>
                        <a:cs typeface="Trebuchet MS"/>
                      </a:endParaRPr>
                    </a:p>
                    <a:p>
                      <a:pPr marL="654685">
                        <a:lnSpc>
                          <a:spcPct val="100000"/>
                        </a:lnSpc>
                        <a:spcBef>
                          <a:spcPts val="280"/>
                        </a:spcBef>
                      </a:pPr>
                      <a:r>
                        <a:rPr sz="1200" spc="-10" dirty="0">
                          <a:solidFill>
                            <a:srgbClr val="FFFFFF"/>
                          </a:solidFill>
                          <a:latin typeface="Trebuchet MS"/>
                          <a:cs typeface="Trebuchet MS"/>
                        </a:rPr>
                        <a:t>s</a:t>
                      </a:r>
                      <a:r>
                        <a:rPr sz="1200" dirty="0">
                          <a:solidFill>
                            <a:srgbClr val="FFFFFF"/>
                          </a:solidFill>
                          <a:latin typeface="Trebuchet MS"/>
                          <a:cs typeface="Trebuchet MS"/>
                        </a:rPr>
                        <a:t>e</a:t>
                      </a:r>
                      <a:r>
                        <a:rPr sz="1200" spc="-5" dirty="0">
                          <a:solidFill>
                            <a:srgbClr val="FFFFFF"/>
                          </a:solidFill>
                          <a:latin typeface="Trebuchet MS"/>
                          <a:cs typeface="Trebuchet MS"/>
                        </a:rPr>
                        <a:t>cu</a:t>
                      </a:r>
                      <a:r>
                        <a:rPr sz="1200" dirty="0">
                          <a:solidFill>
                            <a:srgbClr val="FFFFFF"/>
                          </a:solidFill>
                          <a:latin typeface="Trebuchet MS"/>
                          <a:cs typeface="Trebuchet MS"/>
                        </a:rPr>
                        <a:t>r</a:t>
                      </a:r>
                      <a:r>
                        <a:rPr sz="1200" spc="-10" dirty="0">
                          <a:solidFill>
                            <a:srgbClr val="FFFFFF"/>
                          </a:solidFill>
                          <a:latin typeface="Trebuchet MS"/>
                          <a:cs typeface="Trebuchet MS"/>
                        </a:rPr>
                        <a:t>i</a:t>
                      </a:r>
                      <a:r>
                        <a:rPr sz="1200" dirty="0">
                          <a:solidFill>
                            <a:srgbClr val="FFFFFF"/>
                          </a:solidFill>
                          <a:latin typeface="Trebuchet MS"/>
                          <a:cs typeface="Trebuchet MS"/>
                        </a:rPr>
                        <a:t>ty</a:t>
                      </a:r>
                      <a:r>
                        <a:rPr sz="1200" spc="-50" dirty="0">
                          <a:solidFill>
                            <a:srgbClr val="FFFFFF"/>
                          </a:solidFill>
                          <a:latin typeface="Trebuchet MS"/>
                          <a:cs typeface="Trebuchet MS"/>
                        </a:rPr>
                        <a:t> </a:t>
                      </a:r>
                      <a:r>
                        <a:rPr sz="1200" dirty="0">
                          <a:solidFill>
                            <a:srgbClr val="FFFFFF"/>
                          </a:solidFill>
                          <a:latin typeface="Trebuchet MS"/>
                          <a:cs typeface="Trebuchet MS"/>
                        </a:rPr>
                        <a:t>feat</a:t>
                      </a:r>
                      <a:r>
                        <a:rPr sz="1200" spc="-5" dirty="0">
                          <a:solidFill>
                            <a:srgbClr val="FFFFFF"/>
                          </a:solidFill>
                          <a:latin typeface="Trebuchet MS"/>
                          <a:cs typeface="Trebuchet MS"/>
                        </a:rPr>
                        <a:t>u</a:t>
                      </a:r>
                      <a:r>
                        <a:rPr sz="1200" dirty="0">
                          <a:solidFill>
                            <a:srgbClr val="FFFFFF"/>
                          </a:solidFill>
                          <a:latin typeface="Trebuchet MS"/>
                          <a:cs typeface="Trebuchet MS"/>
                        </a:rPr>
                        <a:t>res</a:t>
                      </a:r>
                      <a:endParaRPr sz="1200">
                        <a:latin typeface="Trebuchet MS"/>
                        <a:cs typeface="Trebuchet MS"/>
                      </a:endParaRPr>
                    </a:p>
                  </a:txBody>
                  <a:tcPr marL="0" marR="0" marT="0" marB="0">
                    <a:lnL w="9525">
                      <a:solidFill>
                        <a:srgbClr val="D9D9D9"/>
                      </a:solidFill>
                      <a:prstDash val="solid"/>
                    </a:lnL>
                    <a:lnB w="9525">
                      <a:solidFill>
                        <a:srgbClr val="D9D9D9"/>
                      </a:solidFill>
                      <a:prstDash val="solid"/>
                    </a:lnB>
                    <a:solidFill>
                      <a:srgbClr val="0E2836"/>
                    </a:solidFill>
                  </a:tcPr>
                </a:tc>
                <a:extLst>
                  <a:ext uri="{0D108BD9-81ED-4DB2-BD59-A6C34878D82A}">
                    <a16:rowId xmlns:a16="http://schemas.microsoft.com/office/drawing/2014/main" val="10000"/>
                  </a:ext>
                </a:extLst>
              </a:tr>
              <a:tr h="297852">
                <a:tc>
                  <a:txBody>
                    <a:bodyPr/>
                    <a:lstStyle/>
                    <a:p>
                      <a:pPr marR="29209" algn="ctr">
                        <a:lnSpc>
                          <a:spcPct val="100000"/>
                        </a:lnSpc>
                        <a:spcBef>
                          <a:spcPts val="555"/>
                        </a:spcBef>
                      </a:pPr>
                      <a:r>
                        <a:rPr sz="1400" b="1" spc="25" dirty="0">
                          <a:solidFill>
                            <a:srgbClr val="FFFFFF"/>
                          </a:solidFill>
                          <a:latin typeface="Arial"/>
                          <a:cs typeface="Arial"/>
                        </a:rPr>
                        <a:t>Customer</a:t>
                      </a:r>
                      <a:r>
                        <a:rPr sz="1400" b="1" dirty="0">
                          <a:solidFill>
                            <a:srgbClr val="FFFFFF"/>
                          </a:solidFill>
                          <a:latin typeface="Arial"/>
                          <a:cs typeface="Arial"/>
                        </a:rPr>
                        <a:t> </a:t>
                      </a:r>
                      <a:r>
                        <a:rPr sz="1400" b="1" spc="20" dirty="0">
                          <a:solidFill>
                            <a:srgbClr val="FFFFFF"/>
                          </a:solidFill>
                          <a:latin typeface="Arial"/>
                          <a:cs typeface="Arial"/>
                        </a:rPr>
                        <a:t>obsession</a:t>
                      </a:r>
                      <a:endParaRPr sz="1400">
                        <a:latin typeface="Arial"/>
                        <a:cs typeface="Arial"/>
                      </a:endParaRPr>
                    </a:p>
                  </a:txBody>
                  <a:tcPr marL="0" marR="0" marT="70485" marB="0">
                    <a:lnR w="9525">
                      <a:solidFill>
                        <a:srgbClr val="D9D9D9"/>
                      </a:solidFill>
                      <a:prstDash val="solid"/>
                    </a:lnR>
                    <a:lnT w="9525">
                      <a:solidFill>
                        <a:srgbClr val="D9D9D9"/>
                      </a:solidFill>
                      <a:prstDash val="solid"/>
                    </a:lnT>
                    <a:solidFill>
                      <a:srgbClr val="0E2836"/>
                    </a:solidFill>
                  </a:tcPr>
                </a:tc>
                <a:tc rowSpan="3">
                  <a:txBody>
                    <a:bodyPr/>
                    <a:lstStyle/>
                    <a:p>
                      <a:pPr marL="405765">
                        <a:lnSpc>
                          <a:spcPct val="100000"/>
                        </a:lnSpc>
                        <a:spcBef>
                          <a:spcPts val="555"/>
                        </a:spcBef>
                      </a:pPr>
                      <a:r>
                        <a:rPr sz="1400" b="1" spc="15" dirty="0">
                          <a:solidFill>
                            <a:srgbClr val="FFFFFF"/>
                          </a:solidFill>
                          <a:latin typeface="Trebuchet MS"/>
                          <a:cs typeface="Trebuchet MS"/>
                        </a:rPr>
                        <a:t>Capable</a:t>
                      </a:r>
                      <a:r>
                        <a:rPr sz="1400" b="1" spc="-70" dirty="0">
                          <a:solidFill>
                            <a:srgbClr val="FFFFFF"/>
                          </a:solidFill>
                          <a:latin typeface="Trebuchet MS"/>
                          <a:cs typeface="Trebuchet MS"/>
                        </a:rPr>
                        <a:t> </a:t>
                      </a:r>
                      <a:r>
                        <a:rPr sz="1400" b="1" spc="35" dirty="0">
                          <a:solidFill>
                            <a:srgbClr val="FFFFFF"/>
                          </a:solidFill>
                          <a:latin typeface="Trebuchet MS"/>
                          <a:cs typeface="Trebuchet MS"/>
                        </a:rPr>
                        <a:t>of</a:t>
                      </a:r>
                      <a:r>
                        <a:rPr sz="1400" b="1" spc="-80" dirty="0">
                          <a:solidFill>
                            <a:srgbClr val="FFFFFF"/>
                          </a:solidFill>
                          <a:latin typeface="Trebuchet MS"/>
                          <a:cs typeface="Trebuchet MS"/>
                        </a:rPr>
                        <a:t> </a:t>
                      </a:r>
                      <a:r>
                        <a:rPr sz="1400" b="1" spc="10" dirty="0">
                          <a:solidFill>
                            <a:srgbClr val="FFFFFF"/>
                          </a:solidFill>
                          <a:latin typeface="Trebuchet MS"/>
                          <a:cs typeface="Trebuchet MS"/>
                        </a:rPr>
                        <a:t>delivering</a:t>
                      </a:r>
                      <a:r>
                        <a:rPr sz="1400" b="1" spc="-70" dirty="0">
                          <a:solidFill>
                            <a:srgbClr val="FFFFFF"/>
                          </a:solidFill>
                          <a:latin typeface="Trebuchet MS"/>
                          <a:cs typeface="Trebuchet MS"/>
                        </a:rPr>
                        <a:t> </a:t>
                      </a:r>
                      <a:r>
                        <a:rPr sz="1400" b="1" spc="25" dirty="0">
                          <a:solidFill>
                            <a:srgbClr val="FFFFFF"/>
                          </a:solidFill>
                          <a:latin typeface="Trebuchet MS"/>
                          <a:cs typeface="Trebuchet MS"/>
                        </a:rPr>
                        <a:t>up</a:t>
                      </a:r>
                      <a:r>
                        <a:rPr sz="1400" b="1" spc="-75" dirty="0">
                          <a:solidFill>
                            <a:srgbClr val="FFFFFF"/>
                          </a:solidFill>
                          <a:latin typeface="Trebuchet MS"/>
                          <a:cs typeface="Trebuchet MS"/>
                        </a:rPr>
                        <a:t> </a:t>
                      </a:r>
                      <a:r>
                        <a:rPr sz="1400" b="1" spc="15" dirty="0">
                          <a:solidFill>
                            <a:srgbClr val="FFFFFF"/>
                          </a:solidFill>
                          <a:latin typeface="Trebuchet MS"/>
                          <a:cs typeface="Trebuchet MS"/>
                        </a:rPr>
                        <a:t>to</a:t>
                      </a:r>
                      <a:endParaRPr sz="1400">
                        <a:latin typeface="Trebuchet MS"/>
                        <a:cs typeface="Trebuchet MS"/>
                      </a:endParaRPr>
                    </a:p>
                    <a:p>
                      <a:pPr marL="608965">
                        <a:lnSpc>
                          <a:spcPts val="3215"/>
                        </a:lnSpc>
                        <a:spcBef>
                          <a:spcPts val="980"/>
                        </a:spcBef>
                      </a:pPr>
                      <a:r>
                        <a:rPr sz="4000" b="1" spc="5" dirty="0">
                          <a:solidFill>
                            <a:srgbClr val="FF9900"/>
                          </a:solidFill>
                          <a:latin typeface="Trebuchet MS"/>
                          <a:cs typeface="Trebuchet MS"/>
                        </a:rPr>
                        <a:t>80</a:t>
                      </a:r>
                      <a:r>
                        <a:rPr sz="4000" b="1" dirty="0">
                          <a:solidFill>
                            <a:srgbClr val="FF9900"/>
                          </a:solidFill>
                          <a:latin typeface="Trebuchet MS"/>
                          <a:cs typeface="Trebuchet MS"/>
                        </a:rPr>
                        <a:t>,</a:t>
                      </a:r>
                      <a:r>
                        <a:rPr sz="4000" b="1" spc="5" dirty="0">
                          <a:solidFill>
                            <a:srgbClr val="FF9900"/>
                          </a:solidFill>
                          <a:latin typeface="Trebuchet MS"/>
                          <a:cs typeface="Trebuchet MS"/>
                        </a:rPr>
                        <a:t>00</a:t>
                      </a:r>
                      <a:r>
                        <a:rPr sz="4000" b="1" dirty="0">
                          <a:solidFill>
                            <a:srgbClr val="FF9900"/>
                          </a:solidFill>
                          <a:latin typeface="Trebuchet MS"/>
                          <a:cs typeface="Trebuchet MS"/>
                        </a:rPr>
                        <a:t>0</a:t>
                      </a:r>
                      <a:r>
                        <a:rPr sz="4000" b="1" spc="-555" dirty="0">
                          <a:solidFill>
                            <a:srgbClr val="FF9900"/>
                          </a:solidFill>
                          <a:latin typeface="Trebuchet MS"/>
                          <a:cs typeface="Trebuchet MS"/>
                        </a:rPr>
                        <a:t> </a:t>
                      </a:r>
                      <a:r>
                        <a:rPr sz="1650" b="1" spc="-22" baseline="78282" dirty="0">
                          <a:solidFill>
                            <a:srgbClr val="FFFFFF"/>
                          </a:solidFill>
                          <a:latin typeface="Trebuchet MS"/>
                          <a:cs typeface="Trebuchet MS"/>
                        </a:rPr>
                        <a:t>I</a:t>
                      </a:r>
                      <a:r>
                        <a:rPr sz="1650" b="1" spc="-60" baseline="78282" dirty="0">
                          <a:solidFill>
                            <a:srgbClr val="FFFFFF"/>
                          </a:solidFill>
                          <a:latin typeface="Trebuchet MS"/>
                          <a:cs typeface="Trebuchet MS"/>
                        </a:rPr>
                        <a:t>O</a:t>
                      </a:r>
                      <a:r>
                        <a:rPr sz="1650" b="1" spc="-52" baseline="78282" dirty="0">
                          <a:solidFill>
                            <a:srgbClr val="FFFFFF"/>
                          </a:solidFill>
                          <a:latin typeface="Trebuchet MS"/>
                          <a:cs typeface="Trebuchet MS"/>
                        </a:rPr>
                        <a:t>PS</a:t>
                      </a:r>
                      <a:r>
                        <a:rPr sz="1650" b="1" baseline="78282" dirty="0">
                          <a:solidFill>
                            <a:srgbClr val="FFFFFF"/>
                          </a:solidFill>
                          <a:latin typeface="Trebuchet MS"/>
                          <a:cs typeface="Trebuchet MS"/>
                        </a:rPr>
                        <a:t>/</a:t>
                      </a:r>
                      <a:endParaRPr sz="1650" baseline="78282">
                        <a:latin typeface="Trebuchet MS"/>
                        <a:cs typeface="Trebuchet MS"/>
                      </a:endParaRPr>
                    </a:p>
                    <a:p>
                      <a:pPr marR="367030" algn="r">
                        <a:lnSpc>
                          <a:spcPts val="645"/>
                        </a:lnSpc>
                      </a:pPr>
                      <a:r>
                        <a:rPr sz="1100" b="1" spc="-30" dirty="0">
                          <a:solidFill>
                            <a:srgbClr val="FFFFFF"/>
                          </a:solidFill>
                          <a:latin typeface="Trebuchet MS"/>
                          <a:cs typeface="Trebuchet MS"/>
                        </a:rPr>
                        <a:t>instance</a:t>
                      </a:r>
                      <a:endParaRPr sz="1100">
                        <a:latin typeface="Trebuchet MS"/>
                        <a:cs typeface="Trebuchet MS"/>
                      </a:endParaRPr>
                    </a:p>
                    <a:p>
                      <a:pPr>
                        <a:lnSpc>
                          <a:spcPct val="100000"/>
                        </a:lnSpc>
                        <a:spcBef>
                          <a:spcPts val="35"/>
                        </a:spcBef>
                      </a:pPr>
                      <a:endParaRPr sz="1300">
                        <a:latin typeface="Times New Roman"/>
                        <a:cs typeface="Times New Roman"/>
                      </a:endParaRPr>
                    </a:p>
                    <a:p>
                      <a:pPr marL="907415">
                        <a:lnSpc>
                          <a:spcPct val="100000"/>
                        </a:lnSpc>
                      </a:pPr>
                      <a:r>
                        <a:rPr sz="1200" dirty="0">
                          <a:solidFill>
                            <a:srgbClr val="FFFFFF"/>
                          </a:solidFill>
                          <a:latin typeface="Trebuchet MS"/>
                          <a:cs typeface="Trebuchet MS"/>
                        </a:rPr>
                        <a:t>with</a:t>
                      </a:r>
                      <a:r>
                        <a:rPr sz="1200" spc="-85" dirty="0">
                          <a:solidFill>
                            <a:srgbClr val="FFFFFF"/>
                          </a:solidFill>
                          <a:latin typeface="Trebuchet MS"/>
                          <a:cs typeface="Trebuchet MS"/>
                        </a:rPr>
                        <a:t> </a:t>
                      </a:r>
                      <a:r>
                        <a:rPr sz="1200" dirty="0">
                          <a:solidFill>
                            <a:srgbClr val="FFFFFF"/>
                          </a:solidFill>
                          <a:latin typeface="Trebuchet MS"/>
                          <a:cs typeface="Trebuchet MS"/>
                        </a:rPr>
                        <a:t>consistency</a:t>
                      </a:r>
                      <a:endParaRPr sz="1200">
                        <a:latin typeface="Trebuchet MS"/>
                        <a:cs typeface="Trebuchet MS"/>
                      </a:endParaRPr>
                    </a:p>
                  </a:txBody>
                  <a:tcPr marL="0" marR="0" marT="70485" marB="0">
                    <a:lnL w="9525">
                      <a:solidFill>
                        <a:srgbClr val="D9D9D9"/>
                      </a:solidFill>
                      <a:prstDash val="solid"/>
                    </a:lnL>
                    <a:lnR w="9525">
                      <a:solidFill>
                        <a:srgbClr val="D9D9D9"/>
                      </a:solidFill>
                      <a:prstDash val="solid"/>
                    </a:lnR>
                    <a:lnT w="9525">
                      <a:solidFill>
                        <a:srgbClr val="D9D9D9"/>
                      </a:solidFill>
                      <a:prstDash val="solid"/>
                    </a:lnT>
                    <a:lnB w="9525">
                      <a:solidFill>
                        <a:srgbClr val="D9D9D9"/>
                      </a:solidFill>
                      <a:prstDash val="solid"/>
                    </a:lnB>
                    <a:solidFill>
                      <a:srgbClr val="0E2836"/>
                    </a:solidFill>
                  </a:tcPr>
                </a:tc>
                <a:tc>
                  <a:txBody>
                    <a:bodyPr/>
                    <a:lstStyle/>
                    <a:p>
                      <a:pPr marL="659130">
                        <a:lnSpc>
                          <a:spcPts val="1785"/>
                        </a:lnSpc>
                        <a:spcBef>
                          <a:spcPts val="455"/>
                        </a:spcBef>
                      </a:pPr>
                      <a:r>
                        <a:rPr sz="1500" b="1" spc="20" dirty="0">
                          <a:solidFill>
                            <a:srgbClr val="FFFFFF"/>
                          </a:solidFill>
                          <a:latin typeface="Trebuchet MS"/>
                          <a:cs typeface="Trebuchet MS"/>
                        </a:rPr>
                        <a:t>Improve</a:t>
                      </a:r>
                      <a:r>
                        <a:rPr sz="1500" b="1" spc="-105" dirty="0">
                          <a:solidFill>
                            <a:srgbClr val="FFFFFF"/>
                          </a:solidFill>
                          <a:latin typeface="Trebuchet MS"/>
                          <a:cs typeface="Trebuchet MS"/>
                        </a:rPr>
                        <a:t> </a:t>
                      </a:r>
                      <a:r>
                        <a:rPr sz="1500" b="1" spc="40" dirty="0">
                          <a:solidFill>
                            <a:srgbClr val="FFFFFF"/>
                          </a:solidFill>
                          <a:latin typeface="Trebuchet MS"/>
                          <a:cs typeface="Trebuchet MS"/>
                        </a:rPr>
                        <a:t>TCO</a:t>
                      </a:r>
                      <a:endParaRPr sz="1500">
                        <a:latin typeface="Trebuchet MS"/>
                        <a:cs typeface="Trebuchet MS"/>
                      </a:endParaRPr>
                    </a:p>
                  </a:txBody>
                  <a:tcPr marL="0" marR="0" marT="57785" marB="0">
                    <a:lnL w="9525">
                      <a:solidFill>
                        <a:srgbClr val="D9D9D9"/>
                      </a:solidFill>
                      <a:prstDash val="solid"/>
                    </a:lnL>
                    <a:lnT w="9525">
                      <a:solidFill>
                        <a:srgbClr val="D9D9D9"/>
                      </a:solidFill>
                      <a:prstDash val="solid"/>
                    </a:lnT>
                    <a:solidFill>
                      <a:srgbClr val="0E2836"/>
                    </a:solidFill>
                  </a:tcPr>
                </a:tc>
                <a:extLst>
                  <a:ext uri="{0D108BD9-81ED-4DB2-BD59-A6C34878D82A}">
                    <a16:rowId xmlns:a16="http://schemas.microsoft.com/office/drawing/2014/main" val="10001"/>
                  </a:ext>
                </a:extLst>
              </a:tr>
              <a:tr h="784084">
                <a:tc>
                  <a:txBody>
                    <a:bodyPr/>
                    <a:lstStyle/>
                    <a:p>
                      <a:pPr marL="731520">
                        <a:lnSpc>
                          <a:spcPts val="1425"/>
                        </a:lnSpc>
                      </a:pPr>
                      <a:r>
                        <a:rPr sz="1400" b="1" dirty="0">
                          <a:solidFill>
                            <a:srgbClr val="FFFFFF"/>
                          </a:solidFill>
                          <a:latin typeface="Arial"/>
                          <a:cs typeface="Arial"/>
                        </a:rPr>
                        <a:t>&amp;</a:t>
                      </a:r>
                      <a:r>
                        <a:rPr sz="1400" b="1" spc="10" dirty="0">
                          <a:solidFill>
                            <a:srgbClr val="FFFFFF"/>
                          </a:solidFill>
                          <a:latin typeface="Arial"/>
                          <a:cs typeface="Arial"/>
                        </a:rPr>
                        <a:t> </a:t>
                      </a:r>
                      <a:r>
                        <a:rPr sz="1400" b="1" spc="20" dirty="0">
                          <a:solidFill>
                            <a:srgbClr val="FFFFFF"/>
                          </a:solidFill>
                          <a:latin typeface="Arial"/>
                          <a:cs typeface="Arial"/>
                        </a:rPr>
                        <a:t>innovation</a:t>
                      </a:r>
                      <a:endParaRPr sz="1400">
                        <a:latin typeface="Arial"/>
                        <a:cs typeface="Arial"/>
                      </a:endParaRPr>
                    </a:p>
                    <a:p>
                      <a:pPr marL="722630">
                        <a:lnSpc>
                          <a:spcPts val="4630"/>
                        </a:lnSpc>
                      </a:pPr>
                      <a:r>
                        <a:rPr sz="4000" b="1" spc="5" dirty="0">
                          <a:solidFill>
                            <a:srgbClr val="FF9900"/>
                          </a:solidFill>
                          <a:latin typeface="Trebuchet MS"/>
                          <a:cs typeface="Trebuchet MS"/>
                        </a:rPr>
                        <a:t>175+</a:t>
                      </a:r>
                      <a:endParaRPr sz="4000">
                        <a:latin typeface="Trebuchet MS"/>
                        <a:cs typeface="Trebuchet MS"/>
                      </a:endParaRPr>
                    </a:p>
                  </a:txBody>
                  <a:tcPr marL="0" marR="0" marT="0" marB="0">
                    <a:lnR w="9525">
                      <a:solidFill>
                        <a:srgbClr val="D9D9D9"/>
                      </a:solidFill>
                      <a:prstDash val="solid"/>
                    </a:lnR>
                    <a:solidFill>
                      <a:srgbClr val="0E2836"/>
                    </a:solidFill>
                  </a:tcPr>
                </a:tc>
                <a:tc vMerge="1">
                  <a:txBody>
                    <a:bodyPr/>
                    <a:lstStyle/>
                    <a:p>
                      <a:endParaRPr/>
                    </a:p>
                  </a:txBody>
                  <a:tcPr marL="0" marR="0" marT="70485" marB="0">
                    <a:lnL w="9525">
                      <a:solidFill>
                        <a:srgbClr val="D9D9D9"/>
                      </a:solidFill>
                      <a:prstDash val="solid"/>
                    </a:lnL>
                    <a:lnR w="9525">
                      <a:solidFill>
                        <a:srgbClr val="D9D9D9"/>
                      </a:solidFill>
                      <a:prstDash val="solid"/>
                    </a:lnR>
                    <a:lnT w="9525">
                      <a:solidFill>
                        <a:srgbClr val="D9D9D9"/>
                      </a:solidFill>
                      <a:prstDash val="solid"/>
                    </a:lnT>
                    <a:lnB w="9525">
                      <a:solidFill>
                        <a:srgbClr val="D9D9D9"/>
                      </a:solidFill>
                      <a:prstDash val="solid"/>
                    </a:lnB>
                    <a:solidFill>
                      <a:srgbClr val="0E2836"/>
                    </a:solidFill>
                  </a:tcPr>
                </a:tc>
                <a:tc>
                  <a:txBody>
                    <a:bodyPr/>
                    <a:lstStyle/>
                    <a:p>
                      <a:pPr marR="93980" algn="ctr">
                        <a:lnSpc>
                          <a:spcPct val="100000"/>
                        </a:lnSpc>
                        <a:spcBef>
                          <a:spcPts val="220"/>
                        </a:spcBef>
                      </a:pPr>
                      <a:r>
                        <a:rPr sz="4000" b="1" spc="5" dirty="0">
                          <a:solidFill>
                            <a:srgbClr val="FF9900"/>
                          </a:solidFill>
                          <a:latin typeface="Trebuchet MS"/>
                          <a:cs typeface="Trebuchet MS"/>
                        </a:rPr>
                        <a:t>77</a:t>
                      </a:r>
                      <a:endParaRPr sz="4000">
                        <a:latin typeface="Trebuchet MS"/>
                        <a:cs typeface="Trebuchet MS"/>
                      </a:endParaRPr>
                    </a:p>
                  </a:txBody>
                  <a:tcPr marL="0" marR="0" marT="27940" marB="0">
                    <a:lnL w="9525">
                      <a:solidFill>
                        <a:srgbClr val="D9D9D9"/>
                      </a:solidFill>
                      <a:prstDash val="solid"/>
                    </a:lnL>
                    <a:solidFill>
                      <a:srgbClr val="0E2836"/>
                    </a:solidFill>
                  </a:tcPr>
                </a:tc>
                <a:extLst>
                  <a:ext uri="{0D108BD9-81ED-4DB2-BD59-A6C34878D82A}">
                    <a16:rowId xmlns:a16="http://schemas.microsoft.com/office/drawing/2014/main" val="10002"/>
                  </a:ext>
                </a:extLst>
              </a:tr>
              <a:tr h="313013">
                <a:tc>
                  <a:txBody>
                    <a:bodyPr/>
                    <a:lstStyle/>
                    <a:p>
                      <a:pPr marR="6985" algn="ctr">
                        <a:lnSpc>
                          <a:spcPts val="1430"/>
                        </a:lnSpc>
                      </a:pPr>
                      <a:r>
                        <a:rPr sz="1200" spc="-10" dirty="0">
                          <a:solidFill>
                            <a:srgbClr val="FFFFFF"/>
                          </a:solidFill>
                          <a:latin typeface="Trebuchet MS"/>
                          <a:cs typeface="Trebuchet MS"/>
                        </a:rPr>
                        <a:t>s</a:t>
                      </a:r>
                      <a:r>
                        <a:rPr sz="1200" dirty="0">
                          <a:solidFill>
                            <a:srgbClr val="FFFFFF"/>
                          </a:solidFill>
                          <a:latin typeface="Trebuchet MS"/>
                          <a:cs typeface="Trebuchet MS"/>
                        </a:rPr>
                        <a:t>erv</a:t>
                      </a:r>
                      <a:r>
                        <a:rPr sz="1200" spc="-10" dirty="0">
                          <a:solidFill>
                            <a:srgbClr val="FFFFFF"/>
                          </a:solidFill>
                          <a:latin typeface="Trebuchet MS"/>
                          <a:cs typeface="Trebuchet MS"/>
                        </a:rPr>
                        <a:t>i</a:t>
                      </a:r>
                      <a:r>
                        <a:rPr sz="1200" spc="-5" dirty="0">
                          <a:solidFill>
                            <a:srgbClr val="FFFFFF"/>
                          </a:solidFill>
                          <a:latin typeface="Trebuchet MS"/>
                          <a:cs typeface="Trebuchet MS"/>
                        </a:rPr>
                        <a:t>c</a:t>
                      </a:r>
                      <a:r>
                        <a:rPr sz="1200" dirty="0">
                          <a:solidFill>
                            <a:srgbClr val="FFFFFF"/>
                          </a:solidFill>
                          <a:latin typeface="Trebuchet MS"/>
                          <a:cs typeface="Trebuchet MS"/>
                        </a:rPr>
                        <a:t>e</a:t>
                      </a:r>
                      <a:r>
                        <a:rPr sz="1200" spc="-50" dirty="0">
                          <a:solidFill>
                            <a:srgbClr val="FFFFFF"/>
                          </a:solidFill>
                          <a:latin typeface="Trebuchet MS"/>
                          <a:cs typeface="Trebuchet MS"/>
                        </a:rPr>
                        <a:t> </a:t>
                      </a:r>
                      <a:r>
                        <a:rPr sz="1200" dirty="0">
                          <a:solidFill>
                            <a:srgbClr val="FFFFFF"/>
                          </a:solidFill>
                          <a:latin typeface="Trebuchet MS"/>
                          <a:cs typeface="Trebuchet MS"/>
                        </a:rPr>
                        <a:t>offer</a:t>
                      </a:r>
                      <a:r>
                        <a:rPr sz="1200" spc="-10" dirty="0">
                          <a:solidFill>
                            <a:srgbClr val="FFFFFF"/>
                          </a:solidFill>
                          <a:latin typeface="Trebuchet MS"/>
                          <a:cs typeface="Trebuchet MS"/>
                        </a:rPr>
                        <a:t>in</a:t>
                      </a:r>
                      <a:r>
                        <a:rPr sz="1200" dirty="0">
                          <a:solidFill>
                            <a:srgbClr val="FFFFFF"/>
                          </a:solidFill>
                          <a:latin typeface="Trebuchet MS"/>
                          <a:cs typeface="Trebuchet MS"/>
                        </a:rPr>
                        <a:t>gs</a:t>
                      </a:r>
                      <a:endParaRPr sz="1200">
                        <a:latin typeface="Trebuchet MS"/>
                        <a:cs typeface="Trebuchet MS"/>
                      </a:endParaRPr>
                    </a:p>
                  </a:txBody>
                  <a:tcPr marL="0" marR="0" marT="0" marB="0">
                    <a:lnR w="9525">
                      <a:solidFill>
                        <a:srgbClr val="D9D9D9"/>
                      </a:solidFill>
                      <a:prstDash val="solid"/>
                    </a:lnR>
                    <a:lnB w="9525">
                      <a:solidFill>
                        <a:srgbClr val="D9D9D9"/>
                      </a:solidFill>
                      <a:prstDash val="solid"/>
                    </a:lnB>
                    <a:solidFill>
                      <a:srgbClr val="0E2836"/>
                    </a:solidFill>
                  </a:tcPr>
                </a:tc>
                <a:tc vMerge="1">
                  <a:txBody>
                    <a:bodyPr/>
                    <a:lstStyle/>
                    <a:p>
                      <a:endParaRPr/>
                    </a:p>
                  </a:txBody>
                  <a:tcPr marL="0" marR="0" marT="70485" marB="0">
                    <a:lnL w="9525">
                      <a:solidFill>
                        <a:srgbClr val="D9D9D9"/>
                      </a:solidFill>
                      <a:prstDash val="solid"/>
                    </a:lnL>
                    <a:lnR w="9525">
                      <a:solidFill>
                        <a:srgbClr val="D9D9D9"/>
                      </a:solidFill>
                      <a:prstDash val="solid"/>
                    </a:lnR>
                    <a:lnT w="9525">
                      <a:solidFill>
                        <a:srgbClr val="D9D9D9"/>
                      </a:solidFill>
                      <a:prstDash val="solid"/>
                    </a:lnT>
                    <a:lnB w="9525">
                      <a:solidFill>
                        <a:srgbClr val="D9D9D9"/>
                      </a:solidFill>
                      <a:prstDash val="solid"/>
                    </a:lnB>
                    <a:solidFill>
                      <a:srgbClr val="0E2836"/>
                    </a:solidFill>
                  </a:tcPr>
                </a:tc>
                <a:tc>
                  <a:txBody>
                    <a:bodyPr/>
                    <a:lstStyle/>
                    <a:p>
                      <a:pPr marL="260985">
                        <a:lnSpc>
                          <a:spcPct val="100000"/>
                        </a:lnSpc>
                        <a:spcBef>
                          <a:spcPts val="110"/>
                        </a:spcBef>
                      </a:pPr>
                      <a:r>
                        <a:rPr sz="1200" b="1" spc="-20" dirty="0">
                          <a:solidFill>
                            <a:srgbClr val="FFFFFF"/>
                          </a:solidFill>
                          <a:latin typeface="Trebuchet MS"/>
                          <a:cs typeface="Trebuchet MS"/>
                        </a:rPr>
                        <a:t>price</a:t>
                      </a:r>
                      <a:r>
                        <a:rPr sz="1200" b="1" spc="-65" dirty="0">
                          <a:solidFill>
                            <a:srgbClr val="FFFFFF"/>
                          </a:solidFill>
                          <a:latin typeface="Trebuchet MS"/>
                          <a:cs typeface="Trebuchet MS"/>
                        </a:rPr>
                        <a:t> </a:t>
                      </a:r>
                      <a:r>
                        <a:rPr sz="1200" b="1" spc="-5" dirty="0">
                          <a:solidFill>
                            <a:srgbClr val="FFFFFF"/>
                          </a:solidFill>
                          <a:latin typeface="Trebuchet MS"/>
                          <a:cs typeface="Trebuchet MS"/>
                        </a:rPr>
                        <a:t>reductions</a:t>
                      </a:r>
                      <a:r>
                        <a:rPr sz="1200" b="1" spc="-65" dirty="0">
                          <a:solidFill>
                            <a:srgbClr val="FFFFFF"/>
                          </a:solidFill>
                          <a:latin typeface="Trebuchet MS"/>
                          <a:cs typeface="Trebuchet MS"/>
                        </a:rPr>
                        <a:t> </a:t>
                      </a:r>
                      <a:r>
                        <a:rPr sz="1200" spc="-10" dirty="0">
                          <a:solidFill>
                            <a:srgbClr val="FFFFFF"/>
                          </a:solidFill>
                          <a:latin typeface="Trebuchet MS"/>
                          <a:cs typeface="Trebuchet MS"/>
                        </a:rPr>
                        <a:t>since</a:t>
                      </a:r>
                      <a:r>
                        <a:rPr sz="1200" spc="-65" dirty="0">
                          <a:solidFill>
                            <a:srgbClr val="FFFFFF"/>
                          </a:solidFill>
                          <a:latin typeface="Trebuchet MS"/>
                          <a:cs typeface="Trebuchet MS"/>
                        </a:rPr>
                        <a:t> </a:t>
                      </a:r>
                      <a:r>
                        <a:rPr sz="1200" spc="70" dirty="0">
                          <a:solidFill>
                            <a:srgbClr val="FFFFFF"/>
                          </a:solidFill>
                          <a:latin typeface="Trebuchet MS"/>
                          <a:cs typeface="Trebuchet MS"/>
                        </a:rPr>
                        <a:t>2006</a:t>
                      </a:r>
                      <a:endParaRPr sz="1200">
                        <a:latin typeface="Trebuchet MS"/>
                        <a:cs typeface="Trebuchet MS"/>
                      </a:endParaRPr>
                    </a:p>
                  </a:txBody>
                  <a:tcPr marL="0" marR="0" marT="13970" marB="0">
                    <a:lnL w="9525">
                      <a:solidFill>
                        <a:srgbClr val="D9D9D9"/>
                      </a:solidFill>
                      <a:prstDash val="solid"/>
                    </a:lnL>
                    <a:lnB w="9525">
                      <a:solidFill>
                        <a:srgbClr val="D9D9D9"/>
                      </a:solidFill>
                      <a:prstDash val="solid"/>
                    </a:lnB>
                    <a:solidFill>
                      <a:srgbClr val="0E2836"/>
                    </a:solidFill>
                  </a:tcPr>
                </a:tc>
                <a:extLst>
                  <a:ext uri="{0D108BD9-81ED-4DB2-BD59-A6C34878D82A}">
                    <a16:rowId xmlns:a16="http://schemas.microsoft.com/office/drawing/2014/main" val="10003"/>
                  </a:ext>
                </a:extLst>
              </a:tr>
            </a:tbl>
          </a:graphicData>
        </a:graphic>
      </p:graphicFrame>
      <p:sp>
        <p:nvSpPr>
          <p:cNvPr id="6" name="object 6"/>
          <p:cNvSpPr/>
          <p:nvPr/>
        </p:nvSpPr>
        <p:spPr>
          <a:xfrm>
            <a:off x="3533245" y="3443485"/>
            <a:ext cx="2414270" cy="0"/>
          </a:xfrm>
          <a:custGeom>
            <a:avLst/>
            <a:gdLst/>
            <a:ahLst/>
            <a:cxnLst/>
            <a:rect l="l" t="t" r="r" b="b"/>
            <a:pathLst>
              <a:path w="2414270">
                <a:moveTo>
                  <a:pt x="0" y="0"/>
                </a:moveTo>
                <a:lnTo>
                  <a:pt x="2413789" y="1"/>
                </a:lnTo>
              </a:path>
            </a:pathLst>
          </a:custGeom>
          <a:ln w="6350">
            <a:solidFill>
              <a:srgbClr val="414042"/>
            </a:solidFill>
          </a:ln>
        </p:spPr>
        <p:txBody>
          <a:bodyPr wrap="square" lIns="0" tIns="0" rIns="0" bIns="0" rtlCol="0"/>
          <a:lstStyle/>
          <a:p>
            <a:endParaRPr/>
          </a:p>
        </p:txBody>
      </p:sp>
      <p:grpSp>
        <p:nvGrpSpPr>
          <p:cNvPr id="7" name="object 7"/>
          <p:cNvGrpSpPr/>
          <p:nvPr/>
        </p:nvGrpSpPr>
        <p:grpSpPr>
          <a:xfrm>
            <a:off x="395824" y="3489959"/>
            <a:ext cx="4264025" cy="1558925"/>
            <a:chOff x="395824" y="3489959"/>
            <a:chExt cx="4264025" cy="1558925"/>
          </a:xfrm>
        </p:grpSpPr>
        <p:sp>
          <p:nvSpPr>
            <p:cNvPr id="8" name="object 8"/>
            <p:cNvSpPr/>
            <p:nvPr/>
          </p:nvSpPr>
          <p:spPr>
            <a:xfrm>
              <a:off x="4654494" y="3493134"/>
              <a:ext cx="1905" cy="1552575"/>
            </a:xfrm>
            <a:custGeom>
              <a:avLst/>
              <a:gdLst/>
              <a:ahLst/>
              <a:cxnLst/>
              <a:rect l="l" t="t" r="r" b="b"/>
              <a:pathLst>
                <a:path w="1904" h="1552575">
                  <a:moveTo>
                    <a:pt x="1569" y="0"/>
                  </a:moveTo>
                  <a:lnTo>
                    <a:pt x="0" y="1552566"/>
                  </a:lnTo>
                </a:path>
              </a:pathLst>
            </a:custGeom>
            <a:ln w="6350">
              <a:solidFill>
                <a:srgbClr val="D9D9D9"/>
              </a:solidFill>
            </a:ln>
          </p:spPr>
          <p:txBody>
            <a:bodyPr wrap="square" lIns="0" tIns="0" rIns="0" bIns="0" rtlCol="0"/>
            <a:lstStyle/>
            <a:p>
              <a:endParaRPr/>
            </a:p>
          </p:txBody>
        </p:sp>
        <p:sp>
          <p:nvSpPr>
            <p:cNvPr id="9" name="object 9"/>
            <p:cNvSpPr/>
            <p:nvPr/>
          </p:nvSpPr>
          <p:spPr>
            <a:xfrm>
              <a:off x="395824" y="4730749"/>
              <a:ext cx="3975100" cy="200660"/>
            </a:xfrm>
            <a:custGeom>
              <a:avLst/>
              <a:gdLst/>
              <a:ahLst/>
              <a:cxnLst/>
              <a:rect l="l" t="t" r="r" b="b"/>
              <a:pathLst>
                <a:path w="3975100" h="200660">
                  <a:moveTo>
                    <a:pt x="3975008" y="0"/>
                  </a:moveTo>
                  <a:lnTo>
                    <a:pt x="0" y="0"/>
                  </a:lnTo>
                  <a:lnTo>
                    <a:pt x="0" y="200054"/>
                  </a:lnTo>
                  <a:lnTo>
                    <a:pt x="3975008" y="200054"/>
                  </a:lnTo>
                  <a:lnTo>
                    <a:pt x="3975008" y="0"/>
                  </a:lnTo>
                  <a:close/>
                </a:path>
              </a:pathLst>
            </a:custGeom>
            <a:solidFill>
              <a:srgbClr val="0E2836"/>
            </a:solidFill>
          </p:spPr>
          <p:txBody>
            <a:bodyPr wrap="square" lIns="0" tIns="0" rIns="0" bIns="0" rtlCol="0"/>
            <a:lstStyle/>
            <a:p>
              <a:endParaRPr/>
            </a:p>
          </p:txBody>
        </p:sp>
      </p:grpSp>
      <p:sp>
        <p:nvSpPr>
          <p:cNvPr id="10" name="object 10"/>
          <p:cNvSpPr txBox="1"/>
          <p:nvPr/>
        </p:nvSpPr>
        <p:spPr>
          <a:xfrm>
            <a:off x="5560387" y="3607308"/>
            <a:ext cx="2301875" cy="1010919"/>
          </a:xfrm>
          <a:prstGeom prst="rect">
            <a:avLst/>
          </a:prstGeom>
        </p:spPr>
        <p:txBody>
          <a:bodyPr vert="horz" wrap="square" lIns="0" tIns="12700" rIns="0" bIns="0" rtlCol="0">
            <a:spAutoFit/>
          </a:bodyPr>
          <a:lstStyle/>
          <a:p>
            <a:pPr algn="ctr">
              <a:lnSpc>
                <a:spcPts val="1495"/>
              </a:lnSpc>
              <a:spcBef>
                <a:spcPts val="100"/>
              </a:spcBef>
            </a:pPr>
            <a:r>
              <a:rPr sz="1400" b="1" spc="25" dirty="0">
                <a:solidFill>
                  <a:srgbClr val="FFFFFF"/>
                </a:solidFill>
                <a:latin typeface="Trebuchet MS"/>
                <a:cs typeface="Trebuchet MS"/>
              </a:rPr>
              <a:t>Ecosystem</a:t>
            </a:r>
            <a:endParaRPr sz="1400">
              <a:latin typeface="Trebuchet MS"/>
              <a:cs typeface="Trebuchet MS"/>
            </a:endParaRPr>
          </a:p>
          <a:p>
            <a:pPr marL="434340">
              <a:lnSpc>
                <a:spcPts val="4615"/>
              </a:lnSpc>
            </a:pPr>
            <a:r>
              <a:rPr sz="4000" b="1" spc="-65" dirty="0">
                <a:solidFill>
                  <a:srgbClr val="FF9900"/>
                </a:solidFill>
                <a:latin typeface="Trebuchet MS"/>
                <a:cs typeface="Trebuchet MS"/>
              </a:rPr>
              <a:t>4,500</a:t>
            </a:r>
            <a:endParaRPr sz="4000">
              <a:latin typeface="Trebuchet MS"/>
              <a:cs typeface="Trebuchet MS"/>
            </a:endParaRPr>
          </a:p>
          <a:p>
            <a:pPr algn="ctr">
              <a:lnSpc>
                <a:spcPct val="100000"/>
              </a:lnSpc>
              <a:spcBef>
                <a:spcPts val="204"/>
              </a:spcBef>
            </a:pPr>
            <a:r>
              <a:rPr sz="1200" spc="5" dirty="0">
                <a:solidFill>
                  <a:srgbClr val="FFFFFF"/>
                </a:solidFill>
                <a:latin typeface="Trebuchet MS"/>
                <a:cs typeface="Trebuchet MS"/>
              </a:rPr>
              <a:t>software</a:t>
            </a:r>
            <a:r>
              <a:rPr sz="1200" spc="-60" dirty="0">
                <a:solidFill>
                  <a:srgbClr val="FFFFFF"/>
                </a:solidFill>
                <a:latin typeface="Trebuchet MS"/>
                <a:cs typeface="Trebuchet MS"/>
              </a:rPr>
              <a:t> </a:t>
            </a:r>
            <a:r>
              <a:rPr sz="1200" spc="5" dirty="0">
                <a:solidFill>
                  <a:srgbClr val="FFFFFF"/>
                </a:solidFill>
                <a:latin typeface="Trebuchet MS"/>
                <a:cs typeface="Trebuchet MS"/>
              </a:rPr>
              <a:t>listings</a:t>
            </a:r>
            <a:r>
              <a:rPr sz="1200" spc="-65" dirty="0">
                <a:solidFill>
                  <a:srgbClr val="FFFFFF"/>
                </a:solidFill>
                <a:latin typeface="Trebuchet MS"/>
                <a:cs typeface="Trebuchet MS"/>
              </a:rPr>
              <a:t> </a:t>
            </a:r>
            <a:r>
              <a:rPr sz="1200" spc="25" dirty="0">
                <a:solidFill>
                  <a:srgbClr val="FFFFFF"/>
                </a:solidFill>
                <a:latin typeface="Trebuchet MS"/>
                <a:cs typeface="Trebuchet MS"/>
              </a:rPr>
              <a:t>from</a:t>
            </a:r>
            <a:r>
              <a:rPr sz="1200" spc="-55" dirty="0">
                <a:solidFill>
                  <a:srgbClr val="FFFFFF"/>
                </a:solidFill>
                <a:latin typeface="Trebuchet MS"/>
                <a:cs typeface="Trebuchet MS"/>
              </a:rPr>
              <a:t> </a:t>
            </a:r>
            <a:r>
              <a:rPr sz="1200" spc="25" dirty="0">
                <a:solidFill>
                  <a:srgbClr val="FFFFFF"/>
                </a:solidFill>
                <a:latin typeface="Trebuchet MS"/>
                <a:cs typeface="Trebuchet MS"/>
              </a:rPr>
              <a:t>1,400</a:t>
            </a:r>
            <a:r>
              <a:rPr sz="1200" spc="-65" dirty="0">
                <a:solidFill>
                  <a:srgbClr val="FFFFFF"/>
                </a:solidFill>
                <a:latin typeface="Trebuchet MS"/>
                <a:cs typeface="Trebuchet MS"/>
              </a:rPr>
              <a:t> </a:t>
            </a:r>
            <a:r>
              <a:rPr sz="1200" spc="45" dirty="0">
                <a:solidFill>
                  <a:srgbClr val="FFFFFF"/>
                </a:solidFill>
                <a:latin typeface="Trebuchet MS"/>
                <a:cs typeface="Trebuchet MS"/>
              </a:rPr>
              <a:t>ISVs</a:t>
            </a:r>
            <a:endParaRPr sz="1200">
              <a:latin typeface="Trebuchet MS"/>
              <a:cs typeface="Trebuchet MS"/>
            </a:endParaRPr>
          </a:p>
        </p:txBody>
      </p:sp>
      <p:sp>
        <p:nvSpPr>
          <p:cNvPr id="11" name="object 11"/>
          <p:cNvSpPr txBox="1"/>
          <p:nvPr/>
        </p:nvSpPr>
        <p:spPr>
          <a:xfrm>
            <a:off x="1069841" y="3546347"/>
            <a:ext cx="2782570" cy="1078230"/>
          </a:xfrm>
          <a:prstGeom prst="rect">
            <a:avLst/>
          </a:prstGeom>
        </p:spPr>
        <p:txBody>
          <a:bodyPr vert="horz" wrap="square" lIns="0" tIns="12700" rIns="0" bIns="0" rtlCol="0">
            <a:spAutoFit/>
          </a:bodyPr>
          <a:lstStyle/>
          <a:p>
            <a:pPr marL="577850">
              <a:lnSpc>
                <a:spcPct val="100000"/>
              </a:lnSpc>
              <a:spcBef>
                <a:spcPts val="100"/>
              </a:spcBef>
            </a:pPr>
            <a:r>
              <a:rPr sz="1400" b="1" spc="40" dirty="0">
                <a:solidFill>
                  <a:srgbClr val="FFFFFF"/>
                </a:solidFill>
                <a:latin typeface="Trebuchet MS"/>
                <a:cs typeface="Trebuchet MS"/>
              </a:rPr>
              <a:t>Machine</a:t>
            </a:r>
            <a:r>
              <a:rPr sz="1400" b="1" spc="-60" dirty="0">
                <a:solidFill>
                  <a:srgbClr val="FFFFFF"/>
                </a:solidFill>
                <a:latin typeface="Trebuchet MS"/>
                <a:cs typeface="Trebuchet MS"/>
              </a:rPr>
              <a:t> </a:t>
            </a:r>
            <a:r>
              <a:rPr sz="1400" b="1" spc="40" dirty="0">
                <a:solidFill>
                  <a:srgbClr val="FFFFFF"/>
                </a:solidFill>
                <a:latin typeface="Trebuchet MS"/>
                <a:cs typeface="Trebuchet MS"/>
              </a:rPr>
              <a:t>learning</a:t>
            </a:r>
            <a:endParaRPr sz="1400">
              <a:latin typeface="Trebuchet MS"/>
              <a:cs typeface="Trebuchet MS"/>
            </a:endParaRPr>
          </a:p>
          <a:p>
            <a:pPr marL="702310">
              <a:lnSpc>
                <a:spcPct val="100000"/>
              </a:lnSpc>
              <a:spcBef>
                <a:spcPts val="65"/>
              </a:spcBef>
            </a:pPr>
            <a:r>
              <a:rPr sz="4000" b="1" spc="345" dirty="0">
                <a:solidFill>
                  <a:srgbClr val="FF9900"/>
                </a:solidFill>
                <a:latin typeface="Trebuchet MS"/>
                <a:cs typeface="Trebuchet MS"/>
              </a:rPr>
              <a:t>81%</a:t>
            </a:r>
            <a:endParaRPr sz="4000">
              <a:latin typeface="Trebuchet MS"/>
              <a:cs typeface="Trebuchet MS"/>
            </a:endParaRPr>
          </a:p>
          <a:p>
            <a:pPr marL="38100">
              <a:lnSpc>
                <a:spcPct val="100000"/>
              </a:lnSpc>
              <a:spcBef>
                <a:spcPts val="300"/>
              </a:spcBef>
            </a:pPr>
            <a:r>
              <a:rPr sz="1200" spc="25" dirty="0">
                <a:solidFill>
                  <a:srgbClr val="FFFFFF"/>
                </a:solidFill>
                <a:latin typeface="Trebuchet MS"/>
                <a:cs typeface="Trebuchet MS"/>
              </a:rPr>
              <a:t>of</a:t>
            </a:r>
            <a:r>
              <a:rPr sz="1200" spc="-55" dirty="0">
                <a:solidFill>
                  <a:srgbClr val="FFFFFF"/>
                </a:solidFill>
                <a:latin typeface="Trebuchet MS"/>
                <a:cs typeface="Trebuchet MS"/>
              </a:rPr>
              <a:t> </a:t>
            </a:r>
            <a:r>
              <a:rPr sz="1200" spc="-10" dirty="0">
                <a:solidFill>
                  <a:srgbClr val="FFFFFF"/>
                </a:solidFill>
                <a:latin typeface="Trebuchet MS"/>
                <a:cs typeface="Trebuchet MS"/>
              </a:rPr>
              <a:t>all</a:t>
            </a:r>
            <a:r>
              <a:rPr sz="1200" spc="-60" dirty="0">
                <a:solidFill>
                  <a:srgbClr val="FFFFFF"/>
                </a:solidFill>
                <a:latin typeface="Trebuchet MS"/>
                <a:cs typeface="Trebuchet MS"/>
              </a:rPr>
              <a:t> </a:t>
            </a:r>
            <a:r>
              <a:rPr sz="1200" spc="10" dirty="0">
                <a:solidFill>
                  <a:srgbClr val="FFFFFF"/>
                </a:solidFill>
                <a:latin typeface="Trebuchet MS"/>
                <a:cs typeface="Trebuchet MS"/>
              </a:rPr>
              <a:t>deep</a:t>
            </a:r>
            <a:r>
              <a:rPr sz="1200" spc="-50" dirty="0">
                <a:solidFill>
                  <a:srgbClr val="FFFFFF"/>
                </a:solidFill>
                <a:latin typeface="Trebuchet MS"/>
                <a:cs typeface="Trebuchet MS"/>
              </a:rPr>
              <a:t> </a:t>
            </a:r>
            <a:r>
              <a:rPr sz="1200" spc="5" dirty="0">
                <a:solidFill>
                  <a:srgbClr val="FFFFFF"/>
                </a:solidFill>
                <a:latin typeface="Trebuchet MS"/>
                <a:cs typeface="Trebuchet MS"/>
              </a:rPr>
              <a:t>learning</a:t>
            </a:r>
            <a:r>
              <a:rPr sz="1200" spc="-55" dirty="0">
                <a:solidFill>
                  <a:srgbClr val="FFFFFF"/>
                </a:solidFill>
                <a:latin typeface="Trebuchet MS"/>
                <a:cs typeface="Trebuchet MS"/>
              </a:rPr>
              <a:t> </a:t>
            </a:r>
            <a:r>
              <a:rPr sz="1200" spc="-10" dirty="0">
                <a:solidFill>
                  <a:srgbClr val="FFFFFF"/>
                </a:solidFill>
                <a:latin typeface="Trebuchet MS"/>
                <a:cs typeface="Trebuchet MS"/>
              </a:rPr>
              <a:t>is</a:t>
            </a:r>
            <a:r>
              <a:rPr sz="1200" spc="-55" dirty="0">
                <a:solidFill>
                  <a:srgbClr val="FFFFFF"/>
                </a:solidFill>
                <a:latin typeface="Trebuchet MS"/>
                <a:cs typeface="Trebuchet MS"/>
              </a:rPr>
              <a:t> </a:t>
            </a:r>
            <a:r>
              <a:rPr sz="1200" spc="25" dirty="0">
                <a:solidFill>
                  <a:srgbClr val="FFFFFF"/>
                </a:solidFill>
                <a:latin typeface="Trebuchet MS"/>
                <a:cs typeface="Trebuchet MS"/>
              </a:rPr>
              <a:t>running</a:t>
            </a:r>
            <a:r>
              <a:rPr sz="1200" spc="-55" dirty="0">
                <a:solidFill>
                  <a:srgbClr val="FFFFFF"/>
                </a:solidFill>
                <a:latin typeface="Trebuchet MS"/>
                <a:cs typeface="Trebuchet MS"/>
              </a:rPr>
              <a:t> </a:t>
            </a:r>
            <a:r>
              <a:rPr sz="1200" spc="50" dirty="0">
                <a:solidFill>
                  <a:srgbClr val="FFFFFF"/>
                </a:solidFill>
                <a:latin typeface="Trebuchet MS"/>
                <a:cs typeface="Trebuchet MS"/>
              </a:rPr>
              <a:t>on</a:t>
            </a:r>
            <a:r>
              <a:rPr sz="1200" spc="-55" dirty="0">
                <a:solidFill>
                  <a:srgbClr val="FFFFFF"/>
                </a:solidFill>
                <a:latin typeface="Trebuchet MS"/>
                <a:cs typeface="Trebuchet MS"/>
              </a:rPr>
              <a:t> </a:t>
            </a:r>
            <a:r>
              <a:rPr sz="1200" spc="75" dirty="0">
                <a:solidFill>
                  <a:srgbClr val="FFFFFF"/>
                </a:solidFill>
                <a:latin typeface="Trebuchet MS"/>
                <a:cs typeface="Trebuchet MS"/>
              </a:rPr>
              <a:t>AWS</a:t>
            </a:r>
            <a:r>
              <a:rPr sz="1200" spc="112" baseline="27777" dirty="0">
                <a:solidFill>
                  <a:srgbClr val="FFFFFF"/>
                </a:solidFill>
                <a:latin typeface="Trebuchet MS"/>
                <a:cs typeface="Trebuchet MS"/>
              </a:rPr>
              <a:t>1</a:t>
            </a:r>
            <a:endParaRPr sz="1200" baseline="27777">
              <a:latin typeface="Trebuchet MS"/>
              <a:cs typeface="Trebuchet MS"/>
            </a:endParaRPr>
          </a:p>
        </p:txBody>
      </p:sp>
      <p:sp>
        <p:nvSpPr>
          <p:cNvPr id="12" name="object 12"/>
          <p:cNvSpPr txBox="1">
            <a:spLocks noGrp="1"/>
          </p:cNvSpPr>
          <p:nvPr>
            <p:ph type="title"/>
          </p:nvPr>
        </p:nvSpPr>
        <p:spPr>
          <a:xfrm>
            <a:off x="415528" y="122427"/>
            <a:ext cx="6028680" cy="452120"/>
          </a:xfrm>
          <a:prstGeom prst="rect">
            <a:avLst/>
          </a:prstGeom>
        </p:spPr>
        <p:txBody>
          <a:bodyPr vert="horz" wrap="square" lIns="0" tIns="12700" rIns="0" bIns="0" rtlCol="0">
            <a:spAutoFit/>
          </a:bodyPr>
          <a:lstStyle/>
          <a:p>
            <a:pPr marL="12700">
              <a:lnSpc>
                <a:spcPct val="100000"/>
              </a:lnSpc>
              <a:spcBef>
                <a:spcPts val="100"/>
              </a:spcBef>
            </a:pPr>
            <a:r>
              <a:rPr sz="2800" spc="120" dirty="0"/>
              <a:t>Why</a:t>
            </a:r>
            <a:r>
              <a:rPr sz="2800" spc="-130" dirty="0"/>
              <a:t> </a:t>
            </a:r>
            <a:r>
              <a:rPr sz="2800" spc="30" dirty="0"/>
              <a:t>customers</a:t>
            </a:r>
            <a:r>
              <a:rPr sz="2800" spc="-120" dirty="0"/>
              <a:t> </a:t>
            </a:r>
            <a:r>
              <a:rPr sz="2800" spc="45" dirty="0"/>
              <a:t>choose</a:t>
            </a:r>
            <a:r>
              <a:rPr sz="2800" spc="-130" dirty="0"/>
              <a:t> </a:t>
            </a:r>
            <a:r>
              <a:rPr sz="2800" spc="200" dirty="0"/>
              <a:t>AWS</a:t>
            </a:r>
            <a:endParaRPr sz="2800" dirty="0"/>
          </a:p>
        </p:txBody>
      </p:sp>
      <p:sp>
        <p:nvSpPr>
          <p:cNvPr id="13" name="object 13"/>
          <p:cNvSpPr txBox="1"/>
          <p:nvPr/>
        </p:nvSpPr>
        <p:spPr>
          <a:xfrm>
            <a:off x="448474" y="4726114"/>
            <a:ext cx="3754754" cy="333375"/>
          </a:xfrm>
          <a:prstGeom prst="rect">
            <a:avLst/>
          </a:prstGeom>
        </p:spPr>
        <p:txBody>
          <a:bodyPr vert="horz" wrap="square" lIns="0" tIns="49530" rIns="0" bIns="0" rtlCol="0">
            <a:spAutoFit/>
          </a:bodyPr>
          <a:lstStyle/>
          <a:p>
            <a:pPr marL="38735">
              <a:lnSpc>
                <a:spcPct val="100000"/>
              </a:lnSpc>
              <a:spcBef>
                <a:spcPts val="390"/>
              </a:spcBef>
            </a:pPr>
            <a:r>
              <a:rPr sz="700" spc="40" dirty="0">
                <a:solidFill>
                  <a:srgbClr val="FFFFFF"/>
                </a:solidFill>
                <a:latin typeface="Trebuchet MS"/>
                <a:cs typeface="Trebuchet MS"/>
              </a:rPr>
              <a:t>©</a:t>
            </a:r>
            <a:r>
              <a:rPr sz="700" spc="-30" dirty="0">
                <a:solidFill>
                  <a:srgbClr val="FFFFFF"/>
                </a:solidFill>
                <a:latin typeface="Trebuchet MS"/>
                <a:cs typeface="Trebuchet MS"/>
              </a:rPr>
              <a:t> </a:t>
            </a:r>
            <a:r>
              <a:rPr sz="700" spc="15" dirty="0">
                <a:solidFill>
                  <a:srgbClr val="FFFFFF"/>
                </a:solidFill>
                <a:latin typeface="Trebuchet MS"/>
                <a:cs typeface="Trebuchet MS"/>
              </a:rPr>
              <a:t>2020,</a:t>
            </a:r>
            <a:r>
              <a:rPr sz="700" spc="-20" dirty="0">
                <a:solidFill>
                  <a:srgbClr val="FFFFFF"/>
                </a:solidFill>
                <a:latin typeface="Trebuchet MS"/>
                <a:cs typeface="Trebuchet MS"/>
              </a:rPr>
              <a:t> </a:t>
            </a:r>
            <a:r>
              <a:rPr sz="700" spc="20" dirty="0">
                <a:solidFill>
                  <a:srgbClr val="FFFFFF"/>
                </a:solidFill>
                <a:latin typeface="Trebuchet MS"/>
                <a:cs typeface="Trebuchet MS"/>
              </a:rPr>
              <a:t>Amazon</a:t>
            </a:r>
            <a:r>
              <a:rPr sz="700" spc="-20" dirty="0">
                <a:solidFill>
                  <a:srgbClr val="FFFFFF"/>
                </a:solidFill>
                <a:latin typeface="Trebuchet MS"/>
                <a:cs typeface="Trebuchet MS"/>
              </a:rPr>
              <a:t> </a:t>
            </a:r>
            <a:r>
              <a:rPr sz="700" spc="20" dirty="0">
                <a:solidFill>
                  <a:srgbClr val="FFFFFF"/>
                </a:solidFill>
                <a:latin typeface="Trebuchet MS"/>
                <a:cs typeface="Trebuchet MS"/>
              </a:rPr>
              <a:t>Web</a:t>
            </a:r>
            <a:r>
              <a:rPr sz="700" spc="-25" dirty="0">
                <a:solidFill>
                  <a:srgbClr val="FFFFFF"/>
                </a:solidFill>
                <a:latin typeface="Trebuchet MS"/>
                <a:cs typeface="Trebuchet MS"/>
              </a:rPr>
              <a:t> </a:t>
            </a:r>
            <a:r>
              <a:rPr sz="700" spc="-10" dirty="0">
                <a:solidFill>
                  <a:srgbClr val="FFFFFF"/>
                </a:solidFill>
                <a:latin typeface="Trebuchet MS"/>
                <a:cs typeface="Trebuchet MS"/>
              </a:rPr>
              <a:t>Services,</a:t>
            </a:r>
            <a:r>
              <a:rPr sz="700" spc="-20" dirty="0">
                <a:solidFill>
                  <a:srgbClr val="FFFFFF"/>
                </a:solidFill>
                <a:latin typeface="Trebuchet MS"/>
                <a:cs typeface="Trebuchet MS"/>
              </a:rPr>
              <a:t> Inc. </a:t>
            </a:r>
            <a:r>
              <a:rPr sz="700" dirty="0">
                <a:solidFill>
                  <a:srgbClr val="FFFFFF"/>
                </a:solidFill>
                <a:latin typeface="Trebuchet MS"/>
                <a:cs typeface="Trebuchet MS"/>
              </a:rPr>
              <a:t>or</a:t>
            </a:r>
            <a:r>
              <a:rPr sz="700" spc="-20" dirty="0">
                <a:solidFill>
                  <a:srgbClr val="FFFFFF"/>
                </a:solidFill>
                <a:latin typeface="Trebuchet MS"/>
                <a:cs typeface="Trebuchet MS"/>
              </a:rPr>
              <a:t> </a:t>
            </a:r>
            <a:r>
              <a:rPr sz="700" spc="-10" dirty="0">
                <a:solidFill>
                  <a:srgbClr val="FFFFFF"/>
                </a:solidFill>
                <a:latin typeface="Trebuchet MS"/>
                <a:cs typeface="Trebuchet MS"/>
              </a:rPr>
              <a:t>its</a:t>
            </a:r>
            <a:r>
              <a:rPr sz="700" spc="-25" dirty="0">
                <a:solidFill>
                  <a:srgbClr val="FFFFFF"/>
                </a:solidFill>
                <a:latin typeface="Trebuchet MS"/>
                <a:cs typeface="Trebuchet MS"/>
              </a:rPr>
              <a:t> </a:t>
            </a:r>
            <a:r>
              <a:rPr sz="700" spc="-15" dirty="0">
                <a:solidFill>
                  <a:srgbClr val="FFFFFF"/>
                </a:solidFill>
                <a:latin typeface="Trebuchet MS"/>
                <a:cs typeface="Trebuchet MS"/>
              </a:rPr>
              <a:t>Affiliates.</a:t>
            </a:r>
            <a:r>
              <a:rPr sz="700" spc="-20" dirty="0">
                <a:solidFill>
                  <a:srgbClr val="FFFFFF"/>
                </a:solidFill>
                <a:latin typeface="Trebuchet MS"/>
                <a:cs typeface="Trebuchet MS"/>
              </a:rPr>
              <a:t> </a:t>
            </a:r>
            <a:r>
              <a:rPr sz="700" spc="5" dirty="0">
                <a:solidFill>
                  <a:srgbClr val="FFFFFF"/>
                </a:solidFill>
                <a:latin typeface="Trebuchet MS"/>
                <a:cs typeface="Trebuchet MS"/>
              </a:rPr>
              <a:t>All</a:t>
            </a:r>
            <a:r>
              <a:rPr sz="700" spc="-20" dirty="0">
                <a:solidFill>
                  <a:srgbClr val="FFFFFF"/>
                </a:solidFill>
                <a:latin typeface="Trebuchet MS"/>
                <a:cs typeface="Trebuchet MS"/>
              </a:rPr>
              <a:t> </a:t>
            </a:r>
            <a:r>
              <a:rPr sz="700" spc="5" dirty="0">
                <a:solidFill>
                  <a:srgbClr val="FFFFFF"/>
                </a:solidFill>
                <a:latin typeface="Trebuchet MS"/>
                <a:cs typeface="Trebuchet MS"/>
              </a:rPr>
              <a:t>rights</a:t>
            </a:r>
            <a:r>
              <a:rPr sz="700" spc="-25" dirty="0">
                <a:solidFill>
                  <a:srgbClr val="FFFFFF"/>
                </a:solidFill>
                <a:latin typeface="Trebuchet MS"/>
                <a:cs typeface="Trebuchet MS"/>
              </a:rPr>
              <a:t> </a:t>
            </a:r>
            <a:r>
              <a:rPr sz="700" spc="-10" dirty="0">
                <a:solidFill>
                  <a:srgbClr val="FFFFFF"/>
                </a:solidFill>
                <a:latin typeface="Trebuchet MS"/>
                <a:cs typeface="Trebuchet MS"/>
              </a:rPr>
              <a:t>reserved.</a:t>
            </a:r>
            <a:r>
              <a:rPr sz="700" spc="-25" dirty="0">
                <a:solidFill>
                  <a:srgbClr val="FFFFFF"/>
                </a:solidFill>
                <a:latin typeface="Trebuchet MS"/>
                <a:cs typeface="Trebuchet MS"/>
              </a:rPr>
              <a:t> </a:t>
            </a:r>
            <a:r>
              <a:rPr sz="700" spc="20" dirty="0">
                <a:solidFill>
                  <a:srgbClr val="FFFFFF"/>
                </a:solidFill>
                <a:latin typeface="Trebuchet MS"/>
                <a:cs typeface="Trebuchet MS"/>
              </a:rPr>
              <a:t>Amazon</a:t>
            </a:r>
            <a:r>
              <a:rPr sz="700" spc="-20" dirty="0">
                <a:solidFill>
                  <a:srgbClr val="FFFFFF"/>
                </a:solidFill>
                <a:latin typeface="Trebuchet MS"/>
                <a:cs typeface="Trebuchet MS"/>
              </a:rPr>
              <a:t> </a:t>
            </a:r>
            <a:r>
              <a:rPr sz="700" dirty="0">
                <a:solidFill>
                  <a:srgbClr val="FFFFFF"/>
                </a:solidFill>
                <a:latin typeface="Trebuchet MS"/>
                <a:cs typeface="Trebuchet MS"/>
              </a:rPr>
              <a:t>Confidential</a:t>
            </a:r>
            <a:endParaRPr sz="700" dirty="0">
              <a:latin typeface="Trebuchet MS"/>
              <a:cs typeface="Trebuchet MS"/>
            </a:endParaRPr>
          </a:p>
          <a:p>
            <a:pPr marL="12700">
              <a:lnSpc>
                <a:spcPct val="100000"/>
              </a:lnSpc>
              <a:spcBef>
                <a:spcPts val="330"/>
              </a:spcBef>
            </a:pPr>
            <a:r>
              <a:rPr sz="800" spc="-25" dirty="0">
                <a:solidFill>
                  <a:srgbClr val="BFBFBF"/>
                </a:solidFill>
                <a:latin typeface="Trebuchet MS"/>
                <a:cs typeface="Trebuchet MS"/>
              </a:rPr>
              <a:t>1</a:t>
            </a:r>
            <a:r>
              <a:rPr sz="800" spc="-20" dirty="0">
                <a:solidFill>
                  <a:srgbClr val="BFBFBF"/>
                </a:solidFill>
                <a:latin typeface="Trebuchet MS"/>
                <a:cs typeface="Trebuchet MS"/>
              </a:rPr>
              <a:t>:</a:t>
            </a:r>
            <a:r>
              <a:rPr sz="800" spc="-30" dirty="0">
                <a:solidFill>
                  <a:srgbClr val="BFBFBF"/>
                </a:solidFill>
                <a:latin typeface="Trebuchet MS"/>
                <a:cs typeface="Trebuchet MS"/>
              </a:rPr>
              <a:t> </a:t>
            </a:r>
            <a:r>
              <a:rPr sz="800" u="sng" spc="40" dirty="0">
                <a:solidFill>
                  <a:srgbClr val="00E0EA"/>
                </a:solidFill>
                <a:uFill>
                  <a:solidFill>
                    <a:srgbClr val="00E0EA"/>
                  </a:solidFill>
                </a:uFill>
                <a:latin typeface="Trebuchet MS"/>
                <a:cs typeface="Trebuchet MS"/>
              </a:rPr>
              <a:t>Nu</a:t>
            </a:r>
            <a:r>
              <a:rPr sz="800" u="sng" spc="-25" dirty="0">
                <a:solidFill>
                  <a:srgbClr val="00E0EA"/>
                </a:solidFill>
                <a:uFill>
                  <a:solidFill>
                    <a:srgbClr val="00E0EA"/>
                  </a:solidFill>
                </a:uFill>
                <a:latin typeface="Trebuchet MS"/>
                <a:cs typeface="Trebuchet MS"/>
              </a:rPr>
              <a:t>c</a:t>
            </a:r>
            <a:r>
              <a:rPr sz="800" u="sng" spc="-15" dirty="0">
                <a:solidFill>
                  <a:srgbClr val="00E0EA"/>
                </a:solidFill>
                <a:uFill>
                  <a:solidFill>
                    <a:srgbClr val="00E0EA"/>
                  </a:solidFill>
                </a:uFill>
                <a:latin typeface="Trebuchet MS"/>
                <a:cs typeface="Trebuchet MS"/>
              </a:rPr>
              <a:t>le</a:t>
            </a:r>
            <a:r>
              <a:rPr sz="800" u="sng" spc="20" dirty="0">
                <a:solidFill>
                  <a:srgbClr val="00E0EA"/>
                </a:solidFill>
                <a:uFill>
                  <a:solidFill>
                    <a:srgbClr val="00E0EA"/>
                  </a:solidFill>
                </a:uFill>
                <a:latin typeface="Trebuchet MS"/>
                <a:cs typeface="Trebuchet MS"/>
              </a:rPr>
              <a:t>us</a:t>
            </a:r>
            <a:r>
              <a:rPr sz="800" u="sng" spc="-25" dirty="0">
                <a:solidFill>
                  <a:srgbClr val="00E0EA"/>
                </a:solidFill>
                <a:uFill>
                  <a:solidFill>
                    <a:srgbClr val="00E0EA"/>
                  </a:solidFill>
                </a:uFill>
                <a:latin typeface="Trebuchet MS"/>
                <a:cs typeface="Trebuchet MS"/>
              </a:rPr>
              <a:t> </a:t>
            </a:r>
            <a:r>
              <a:rPr sz="800" u="sng" spc="15" dirty="0">
                <a:solidFill>
                  <a:srgbClr val="00E0EA"/>
                </a:solidFill>
                <a:uFill>
                  <a:solidFill>
                    <a:srgbClr val="00E0EA"/>
                  </a:solidFill>
                </a:uFill>
                <a:latin typeface="Trebuchet MS"/>
                <a:cs typeface="Trebuchet MS"/>
              </a:rPr>
              <a:t>R</a:t>
            </a:r>
            <a:r>
              <a:rPr sz="800" u="sng" spc="-15" dirty="0">
                <a:solidFill>
                  <a:srgbClr val="00E0EA"/>
                </a:solidFill>
                <a:uFill>
                  <a:solidFill>
                    <a:srgbClr val="00E0EA"/>
                  </a:solidFill>
                </a:uFill>
                <a:latin typeface="Trebuchet MS"/>
                <a:cs typeface="Trebuchet MS"/>
              </a:rPr>
              <a:t>e</a:t>
            </a:r>
            <a:r>
              <a:rPr sz="800" u="sng" spc="20" dirty="0">
                <a:solidFill>
                  <a:srgbClr val="00E0EA"/>
                </a:solidFill>
                <a:uFill>
                  <a:solidFill>
                    <a:srgbClr val="00E0EA"/>
                  </a:solidFill>
                </a:uFill>
                <a:latin typeface="Trebuchet MS"/>
                <a:cs typeface="Trebuchet MS"/>
              </a:rPr>
              <a:t>s</a:t>
            </a:r>
            <a:r>
              <a:rPr sz="800" u="sng" spc="-15" dirty="0">
                <a:solidFill>
                  <a:srgbClr val="00E0EA"/>
                </a:solidFill>
                <a:uFill>
                  <a:solidFill>
                    <a:srgbClr val="00E0EA"/>
                  </a:solidFill>
                </a:uFill>
                <a:latin typeface="Trebuchet MS"/>
                <a:cs typeface="Trebuchet MS"/>
              </a:rPr>
              <a:t>e</a:t>
            </a:r>
            <a:r>
              <a:rPr sz="800" u="sng" dirty="0">
                <a:solidFill>
                  <a:srgbClr val="00E0EA"/>
                </a:solidFill>
                <a:uFill>
                  <a:solidFill>
                    <a:srgbClr val="00E0EA"/>
                  </a:solidFill>
                </a:uFill>
                <a:latin typeface="Trebuchet MS"/>
                <a:cs typeface="Trebuchet MS"/>
              </a:rPr>
              <a:t>a</a:t>
            </a:r>
            <a:r>
              <a:rPr sz="800" u="sng" spc="-15" dirty="0">
                <a:solidFill>
                  <a:srgbClr val="00E0EA"/>
                </a:solidFill>
                <a:uFill>
                  <a:solidFill>
                    <a:srgbClr val="00E0EA"/>
                  </a:solidFill>
                </a:uFill>
                <a:latin typeface="Trebuchet MS"/>
                <a:cs typeface="Trebuchet MS"/>
              </a:rPr>
              <a:t>r</a:t>
            </a:r>
            <a:r>
              <a:rPr sz="800" u="sng" spc="-25" dirty="0">
                <a:solidFill>
                  <a:srgbClr val="00E0EA"/>
                </a:solidFill>
                <a:uFill>
                  <a:solidFill>
                    <a:srgbClr val="00E0EA"/>
                  </a:solidFill>
                </a:uFill>
                <a:latin typeface="Trebuchet MS"/>
                <a:cs typeface="Trebuchet MS"/>
              </a:rPr>
              <a:t>c</a:t>
            </a:r>
            <a:r>
              <a:rPr sz="800" u="sng" spc="35" dirty="0">
                <a:solidFill>
                  <a:srgbClr val="00E0EA"/>
                </a:solidFill>
                <a:uFill>
                  <a:solidFill>
                    <a:srgbClr val="00E0EA"/>
                  </a:solidFill>
                </a:uFill>
                <a:latin typeface="Trebuchet MS"/>
                <a:cs typeface="Trebuchet MS"/>
              </a:rPr>
              <a:t>h</a:t>
            </a:r>
            <a:r>
              <a:rPr sz="800" spc="-100" dirty="0">
                <a:solidFill>
                  <a:srgbClr val="BFBFBF"/>
                </a:solidFill>
                <a:latin typeface="Trebuchet MS"/>
                <a:cs typeface="Trebuchet MS"/>
              </a:rPr>
              <a:t>,</a:t>
            </a:r>
            <a:r>
              <a:rPr sz="800" spc="-30" dirty="0">
                <a:solidFill>
                  <a:srgbClr val="BFBFBF"/>
                </a:solidFill>
                <a:latin typeface="Trebuchet MS"/>
                <a:cs typeface="Trebuchet MS"/>
              </a:rPr>
              <a:t> </a:t>
            </a:r>
            <a:r>
              <a:rPr sz="800" spc="60" dirty="0">
                <a:solidFill>
                  <a:srgbClr val="BFBFBF"/>
                </a:solidFill>
                <a:latin typeface="Trebuchet MS"/>
                <a:cs typeface="Trebuchet MS"/>
              </a:rPr>
              <a:t>N</a:t>
            </a:r>
            <a:r>
              <a:rPr sz="800" spc="25" dirty="0">
                <a:solidFill>
                  <a:srgbClr val="BFBFBF"/>
                </a:solidFill>
                <a:latin typeface="Trebuchet MS"/>
                <a:cs typeface="Trebuchet MS"/>
              </a:rPr>
              <a:t>o</a:t>
            </a:r>
            <a:r>
              <a:rPr sz="800" spc="15" dirty="0">
                <a:solidFill>
                  <a:srgbClr val="BFBFBF"/>
                </a:solidFill>
                <a:latin typeface="Trebuchet MS"/>
                <a:cs typeface="Trebuchet MS"/>
              </a:rPr>
              <a:t>v</a:t>
            </a:r>
            <a:r>
              <a:rPr sz="800" spc="-25" dirty="0">
                <a:solidFill>
                  <a:srgbClr val="BFBFBF"/>
                </a:solidFill>
                <a:latin typeface="Trebuchet MS"/>
                <a:cs typeface="Trebuchet MS"/>
              </a:rPr>
              <a:t> </a:t>
            </a:r>
            <a:r>
              <a:rPr sz="800" spc="50" dirty="0">
                <a:solidFill>
                  <a:srgbClr val="BFBFBF"/>
                </a:solidFill>
                <a:latin typeface="Trebuchet MS"/>
                <a:cs typeface="Trebuchet MS"/>
              </a:rPr>
              <a:t>201</a:t>
            </a:r>
            <a:r>
              <a:rPr sz="800" spc="45" dirty="0">
                <a:solidFill>
                  <a:srgbClr val="BFBFBF"/>
                </a:solidFill>
                <a:latin typeface="Trebuchet MS"/>
                <a:cs typeface="Trebuchet MS"/>
              </a:rPr>
              <a:t>8</a:t>
            </a:r>
            <a:endParaRPr sz="800" dirty="0">
              <a:latin typeface="Trebuchet MS"/>
              <a:cs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9144000" cy="5143500"/>
          </a:xfrm>
          <a:custGeom>
            <a:avLst/>
            <a:gdLst/>
            <a:ahLst/>
            <a:cxnLst/>
            <a:rect l="l" t="t" r="r" b="b"/>
            <a:pathLst>
              <a:path w="9144000" h="5143500">
                <a:moveTo>
                  <a:pt x="9144000" y="0"/>
                </a:moveTo>
                <a:lnTo>
                  <a:pt x="0" y="0"/>
                </a:lnTo>
                <a:lnTo>
                  <a:pt x="0" y="5143499"/>
                </a:lnTo>
                <a:lnTo>
                  <a:pt x="9144000" y="5143499"/>
                </a:lnTo>
                <a:lnTo>
                  <a:pt x="9144000" y="0"/>
                </a:lnTo>
                <a:close/>
              </a:path>
            </a:pathLst>
          </a:custGeom>
          <a:solidFill>
            <a:srgbClr val="232F3E"/>
          </a:solidFill>
        </p:spPr>
        <p:txBody>
          <a:bodyPr wrap="square" lIns="0" tIns="0" rIns="0" bIns="0" rtlCol="0"/>
          <a:lstStyle/>
          <a:p>
            <a:endParaRPr/>
          </a:p>
        </p:txBody>
      </p:sp>
      <p:grpSp>
        <p:nvGrpSpPr>
          <p:cNvPr id="4" name="object 4"/>
          <p:cNvGrpSpPr/>
          <p:nvPr/>
        </p:nvGrpSpPr>
        <p:grpSpPr>
          <a:xfrm>
            <a:off x="8343508" y="4707171"/>
            <a:ext cx="443230" cy="264795"/>
            <a:chOff x="8343508" y="4707171"/>
            <a:chExt cx="443230" cy="264795"/>
          </a:xfrm>
        </p:grpSpPr>
        <p:sp>
          <p:nvSpPr>
            <p:cNvPr id="5" name="object 5"/>
            <p:cNvSpPr/>
            <p:nvPr/>
          </p:nvSpPr>
          <p:spPr>
            <a:xfrm>
              <a:off x="8362124" y="4707171"/>
              <a:ext cx="405765" cy="138430"/>
            </a:xfrm>
            <a:custGeom>
              <a:avLst/>
              <a:gdLst/>
              <a:ahLst/>
              <a:cxnLst/>
              <a:rect l="l" t="t" r="r" b="b"/>
              <a:pathLst>
                <a:path w="405765" h="138429">
                  <a:moveTo>
                    <a:pt x="312933" y="109524"/>
                  </a:moveTo>
                  <a:lnTo>
                    <a:pt x="309840" y="109524"/>
                  </a:lnTo>
                  <a:lnTo>
                    <a:pt x="308848" y="110899"/>
                  </a:lnTo>
                  <a:lnTo>
                    <a:pt x="308726" y="123013"/>
                  </a:lnTo>
                  <a:lnTo>
                    <a:pt x="309024" y="124384"/>
                  </a:lnTo>
                  <a:lnTo>
                    <a:pt x="346092" y="138385"/>
                  </a:lnTo>
                  <a:lnTo>
                    <a:pt x="361381" y="138385"/>
                  </a:lnTo>
                  <a:lnTo>
                    <a:pt x="399177" y="119359"/>
                  </a:lnTo>
                  <a:lnTo>
                    <a:pt x="399592" y="118543"/>
                  </a:lnTo>
                  <a:lnTo>
                    <a:pt x="346434" y="118543"/>
                  </a:lnTo>
                  <a:lnTo>
                    <a:pt x="340591" y="117941"/>
                  </a:lnTo>
                  <a:lnTo>
                    <a:pt x="328910" y="115539"/>
                  </a:lnTo>
                  <a:lnTo>
                    <a:pt x="323499" y="113819"/>
                  </a:lnTo>
                  <a:lnTo>
                    <a:pt x="316971" y="110899"/>
                  </a:lnTo>
                  <a:lnTo>
                    <a:pt x="315723" y="110385"/>
                  </a:lnTo>
                  <a:lnTo>
                    <a:pt x="313834" y="109696"/>
                  </a:lnTo>
                  <a:lnTo>
                    <a:pt x="312933" y="109524"/>
                  </a:lnTo>
                  <a:close/>
                </a:path>
                <a:path w="405765" h="138429">
                  <a:moveTo>
                    <a:pt x="361981" y="0"/>
                  </a:moveTo>
                  <a:lnTo>
                    <a:pt x="352187" y="0"/>
                  </a:lnTo>
                  <a:lnTo>
                    <a:pt x="346002" y="862"/>
                  </a:lnTo>
                  <a:lnTo>
                    <a:pt x="311600" y="27018"/>
                  </a:lnTo>
                  <a:lnTo>
                    <a:pt x="310271" y="32470"/>
                  </a:lnTo>
                  <a:lnTo>
                    <a:pt x="310271" y="46386"/>
                  </a:lnTo>
                  <a:lnTo>
                    <a:pt x="341194" y="74990"/>
                  </a:lnTo>
                  <a:lnTo>
                    <a:pt x="362585" y="81691"/>
                  </a:lnTo>
                  <a:lnTo>
                    <a:pt x="369799" y="84098"/>
                  </a:lnTo>
                  <a:lnTo>
                    <a:pt x="374737" y="86675"/>
                  </a:lnTo>
                  <a:lnTo>
                    <a:pt x="380065" y="92171"/>
                  </a:lnTo>
                  <a:lnTo>
                    <a:pt x="381396" y="95606"/>
                  </a:lnTo>
                  <a:lnTo>
                    <a:pt x="381396" y="105745"/>
                  </a:lnTo>
                  <a:lnTo>
                    <a:pt x="378860" y="110385"/>
                  </a:lnTo>
                  <a:lnTo>
                    <a:pt x="368726" y="116912"/>
                  </a:lnTo>
                  <a:lnTo>
                    <a:pt x="361555" y="118543"/>
                  </a:lnTo>
                  <a:lnTo>
                    <a:pt x="399592" y="118543"/>
                  </a:lnTo>
                  <a:lnTo>
                    <a:pt x="404331" y="109223"/>
                  </a:lnTo>
                  <a:lnTo>
                    <a:pt x="405620" y="103511"/>
                  </a:lnTo>
                  <a:lnTo>
                    <a:pt x="405620" y="89422"/>
                  </a:lnTo>
                  <a:lnTo>
                    <a:pt x="375984" y="62363"/>
                  </a:lnTo>
                  <a:lnTo>
                    <a:pt x="347207" y="53086"/>
                  </a:lnTo>
                  <a:lnTo>
                    <a:pt x="341796" y="50379"/>
                  </a:lnTo>
                  <a:lnTo>
                    <a:pt x="335954" y="44711"/>
                  </a:lnTo>
                  <a:lnTo>
                    <a:pt x="334496" y="41232"/>
                  </a:lnTo>
                  <a:lnTo>
                    <a:pt x="334496" y="31097"/>
                  </a:lnTo>
                  <a:lnTo>
                    <a:pt x="336815" y="26716"/>
                  </a:lnTo>
                  <a:lnTo>
                    <a:pt x="346092" y="21219"/>
                  </a:lnTo>
                  <a:lnTo>
                    <a:pt x="352619" y="19842"/>
                  </a:lnTo>
                  <a:lnTo>
                    <a:pt x="398406" y="19842"/>
                  </a:lnTo>
                  <a:lnTo>
                    <a:pt x="398372" y="13529"/>
                  </a:lnTo>
                  <a:lnTo>
                    <a:pt x="365291" y="217"/>
                  </a:lnTo>
                  <a:lnTo>
                    <a:pt x="361981" y="0"/>
                  </a:lnTo>
                  <a:close/>
                </a:path>
                <a:path w="405765" h="138429">
                  <a:moveTo>
                    <a:pt x="398406" y="19842"/>
                  </a:moveTo>
                  <a:lnTo>
                    <a:pt x="361039" y="19842"/>
                  </a:lnTo>
                  <a:lnTo>
                    <a:pt x="368704" y="20197"/>
                  </a:lnTo>
                  <a:lnTo>
                    <a:pt x="375983" y="21261"/>
                  </a:lnTo>
                  <a:lnTo>
                    <a:pt x="382878" y="23033"/>
                  </a:lnTo>
                  <a:lnTo>
                    <a:pt x="389387" y="25512"/>
                  </a:lnTo>
                  <a:lnTo>
                    <a:pt x="391963" y="26716"/>
                  </a:lnTo>
                  <a:lnTo>
                    <a:pt x="393851" y="27316"/>
                  </a:lnTo>
                  <a:lnTo>
                    <a:pt x="397285" y="27316"/>
                  </a:lnTo>
                  <a:lnTo>
                    <a:pt x="398406" y="25770"/>
                  </a:lnTo>
                  <a:lnTo>
                    <a:pt x="398406" y="19842"/>
                  </a:lnTo>
                  <a:close/>
                </a:path>
                <a:path w="405765" h="138429">
                  <a:moveTo>
                    <a:pt x="140873" y="3865"/>
                  </a:moveTo>
                  <a:lnTo>
                    <a:pt x="121287" y="3865"/>
                  </a:lnTo>
                  <a:lnTo>
                    <a:pt x="120089" y="5069"/>
                  </a:lnTo>
                  <a:lnTo>
                    <a:pt x="120182" y="8935"/>
                  </a:lnTo>
                  <a:lnTo>
                    <a:pt x="120566" y="10654"/>
                  </a:lnTo>
                  <a:lnTo>
                    <a:pt x="121377" y="13400"/>
                  </a:lnTo>
                  <a:lnTo>
                    <a:pt x="155907" y="127304"/>
                  </a:lnTo>
                  <a:lnTo>
                    <a:pt x="156766" y="130227"/>
                  </a:lnTo>
                  <a:lnTo>
                    <a:pt x="157797" y="132160"/>
                  </a:lnTo>
                  <a:lnTo>
                    <a:pt x="160200" y="134048"/>
                  </a:lnTo>
                  <a:lnTo>
                    <a:pt x="162092" y="134519"/>
                  </a:lnTo>
                  <a:lnTo>
                    <a:pt x="180045" y="134519"/>
                  </a:lnTo>
                  <a:lnTo>
                    <a:pt x="182021" y="134005"/>
                  </a:lnTo>
                  <a:lnTo>
                    <a:pt x="184424" y="131942"/>
                  </a:lnTo>
                  <a:lnTo>
                    <a:pt x="185371" y="129969"/>
                  </a:lnTo>
                  <a:lnTo>
                    <a:pt x="190505" y="108492"/>
                  </a:lnTo>
                  <a:lnTo>
                    <a:pt x="171629" y="108492"/>
                  </a:lnTo>
                  <a:lnTo>
                    <a:pt x="146888" y="11081"/>
                  </a:lnTo>
                  <a:lnTo>
                    <a:pt x="146027" y="8162"/>
                  </a:lnTo>
                  <a:lnTo>
                    <a:pt x="145040" y="6228"/>
                  </a:lnTo>
                  <a:lnTo>
                    <a:pt x="142806" y="4341"/>
                  </a:lnTo>
                  <a:lnTo>
                    <a:pt x="140873" y="3865"/>
                  </a:lnTo>
                  <a:close/>
                </a:path>
                <a:path w="405765" h="138429">
                  <a:moveTo>
                    <a:pt x="228905" y="32212"/>
                  </a:moveTo>
                  <a:lnTo>
                    <a:pt x="208737" y="32212"/>
                  </a:lnTo>
                  <a:lnTo>
                    <a:pt x="231732" y="127304"/>
                  </a:lnTo>
                  <a:lnTo>
                    <a:pt x="232356" y="129969"/>
                  </a:lnTo>
                  <a:lnTo>
                    <a:pt x="233304" y="131942"/>
                  </a:lnTo>
                  <a:lnTo>
                    <a:pt x="235708" y="134005"/>
                  </a:lnTo>
                  <a:lnTo>
                    <a:pt x="237684" y="134519"/>
                  </a:lnTo>
                  <a:lnTo>
                    <a:pt x="255639" y="134519"/>
                  </a:lnTo>
                  <a:lnTo>
                    <a:pt x="257528" y="134048"/>
                  </a:lnTo>
                  <a:lnTo>
                    <a:pt x="259932" y="132160"/>
                  </a:lnTo>
                  <a:lnTo>
                    <a:pt x="260962" y="130227"/>
                  </a:lnTo>
                  <a:lnTo>
                    <a:pt x="261904" y="127046"/>
                  </a:lnTo>
                  <a:lnTo>
                    <a:pt x="267295" y="109780"/>
                  </a:lnTo>
                  <a:lnTo>
                    <a:pt x="247134" y="109780"/>
                  </a:lnTo>
                  <a:lnTo>
                    <a:pt x="228905" y="32212"/>
                  </a:lnTo>
                  <a:close/>
                </a:path>
                <a:path w="405765" h="138429">
                  <a:moveTo>
                    <a:pt x="297470" y="3865"/>
                  </a:moveTo>
                  <a:lnTo>
                    <a:pt x="278659" y="3865"/>
                  </a:lnTo>
                  <a:lnTo>
                    <a:pt x="276725" y="4341"/>
                  </a:lnTo>
                  <a:lnTo>
                    <a:pt x="274491" y="6228"/>
                  </a:lnTo>
                  <a:lnTo>
                    <a:pt x="273504" y="8162"/>
                  </a:lnTo>
                  <a:lnTo>
                    <a:pt x="272648" y="11081"/>
                  </a:lnTo>
                  <a:lnTo>
                    <a:pt x="247134" y="109780"/>
                  </a:lnTo>
                  <a:lnTo>
                    <a:pt x="267295" y="109780"/>
                  </a:lnTo>
                  <a:lnTo>
                    <a:pt x="297385" y="13400"/>
                  </a:lnTo>
                  <a:lnTo>
                    <a:pt x="297902" y="11854"/>
                  </a:lnTo>
                  <a:lnTo>
                    <a:pt x="298278" y="10481"/>
                  </a:lnTo>
                  <a:lnTo>
                    <a:pt x="298587" y="8935"/>
                  </a:lnTo>
                  <a:lnTo>
                    <a:pt x="298674" y="5069"/>
                  </a:lnTo>
                  <a:lnTo>
                    <a:pt x="297470" y="3865"/>
                  </a:lnTo>
                  <a:close/>
                </a:path>
                <a:path w="405765" h="138429">
                  <a:moveTo>
                    <a:pt x="217925" y="3865"/>
                  </a:moveTo>
                  <a:lnTo>
                    <a:pt x="200576" y="3865"/>
                  </a:lnTo>
                  <a:lnTo>
                    <a:pt x="198598" y="4341"/>
                  </a:lnTo>
                  <a:lnTo>
                    <a:pt x="196194" y="6228"/>
                  </a:lnTo>
                  <a:lnTo>
                    <a:pt x="195248" y="8162"/>
                  </a:lnTo>
                  <a:lnTo>
                    <a:pt x="171629" y="108492"/>
                  </a:lnTo>
                  <a:lnTo>
                    <a:pt x="190505" y="108492"/>
                  </a:lnTo>
                  <a:lnTo>
                    <a:pt x="208737" y="32212"/>
                  </a:lnTo>
                  <a:lnTo>
                    <a:pt x="228905" y="32212"/>
                  </a:lnTo>
                  <a:lnTo>
                    <a:pt x="223253" y="8162"/>
                  </a:lnTo>
                  <a:lnTo>
                    <a:pt x="222307" y="6228"/>
                  </a:lnTo>
                  <a:lnTo>
                    <a:pt x="219903" y="4341"/>
                  </a:lnTo>
                  <a:lnTo>
                    <a:pt x="217925" y="3865"/>
                  </a:lnTo>
                  <a:close/>
                </a:path>
                <a:path w="405765" h="138429">
                  <a:moveTo>
                    <a:pt x="54460" y="57209"/>
                  </a:moveTo>
                  <a:lnTo>
                    <a:pt x="49479" y="57209"/>
                  </a:lnTo>
                  <a:lnTo>
                    <a:pt x="38718" y="57926"/>
                  </a:lnTo>
                  <a:lnTo>
                    <a:pt x="3349" y="81982"/>
                  </a:lnTo>
                  <a:lnTo>
                    <a:pt x="0" y="98957"/>
                  </a:lnTo>
                  <a:lnTo>
                    <a:pt x="676" y="107397"/>
                  </a:lnTo>
                  <a:lnTo>
                    <a:pt x="31407" y="137211"/>
                  </a:lnTo>
                  <a:lnTo>
                    <a:pt x="40201" y="137871"/>
                  </a:lnTo>
                  <a:lnTo>
                    <a:pt x="52667" y="136599"/>
                  </a:lnTo>
                  <a:lnTo>
                    <a:pt x="64038" y="132781"/>
                  </a:lnTo>
                  <a:lnTo>
                    <a:pt x="74313" y="126419"/>
                  </a:lnTo>
                  <a:lnTo>
                    <a:pt x="82430" y="118543"/>
                  </a:lnTo>
                  <a:lnTo>
                    <a:pt x="39684" y="118543"/>
                  </a:lnTo>
                  <a:lnTo>
                    <a:pt x="34531" y="116782"/>
                  </a:lnTo>
                  <a:lnTo>
                    <a:pt x="27317" y="109740"/>
                  </a:lnTo>
                  <a:lnTo>
                    <a:pt x="25511" y="104542"/>
                  </a:lnTo>
                  <a:lnTo>
                    <a:pt x="25627" y="90011"/>
                  </a:lnTo>
                  <a:lnTo>
                    <a:pt x="27917" y="84614"/>
                  </a:lnTo>
                  <a:lnTo>
                    <a:pt x="37534" y="76709"/>
                  </a:lnTo>
                  <a:lnTo>
                    <a:pt x="44839" y="74734"/>
                  </a:lnTo>
                  <a:lnTo>
                    <a:pt x="106173" y="74734"/>
                  </a:lnTo>
                  <a:lnTo>
                    <a:pt x="106173" y="61590"/>
                  </a:lnTo>
                  <a:lnTo>
                    <a:pt x="81949" y="61590"/>
                  </a:lnTo>
                  <a:lnTo>
                    <a:pt x="76106" y="60218"/>
                  </a:lnTo>
                  <a:lnTo>
                    <a:pt x="70481" y="59143"/>
                  </a:lnTo>
                  <a:lnTo>
                    <a:pt x="59658" y="57596"/>
                  </a:lnTo>
                  <a:lnTo>
                    <a:pt x="54460" y="57209"/>
                  </a:lnTo>
                  <a:close/>
                </a:path>
                <a:path w="405765" h="138429">
                  <a:moveTo>
                    <a:pt x="111349" y="117511"/>
                  </a:moveTo>
                  <a:lnTo>
                    <a:pt x="83494" y="117511"/>
                  </a:lnTo>
                  <a:lnTo>
                    <a:pt x="85040" y="120777"/>
                  </a:lnTo>
                  <a:lnTo>
                    <a:pt x="96123" y="135035"/>
                  </a:lnTo>
                  <a:lnTo>
                    <a:pt x="98869" y="135035"/>
                  </a:lnTo>
                  <a:lnTo>
                    <a:pt x="113647" y="124727"/>
                  </a:lnTo>
                  <a:lnTo>
                    <a:pt x="113647" y="122150"/>
                  </a:lnTo>
                  <a:lnTo>
                    <a:pt x="113300" y="121035"/>
                  </a:lnTo>
                  <a:lnTo>
                    <a:pt x="112615" y="119832"/>
                  </a:lnTo>
                  <a:lnTo>
                    <a:pt x="111349" y="117511"/>
                  </a:lnTo>
                  <a:close/>
                </a:path>
                <a:path w="405765" h="138429">
                  <a:moveTo>
                    <a:pt x="106173" y="74734"/>
                  </a:moveTo>
                  <a:lnTo>
                    <a:pt x="59098" y="74734"/>
                  </a:lnTo>
                  <a:lnTo>
                    <a:pt x="63693" y="75036"/>
                  </a:lnTo>
                  <a:lnTo>
                    <a:pt x="73141" y="76239"/>
                  </a:lnTo>
                  <a:lnTo>
                    <a:pt x="77652" y="77052"/>
                  </a:lnTo>
                  <a:lnTo>
                    <a:pt x="81949" y="78083"/>
                  </a:lnTo>
                  <a:lnTo>
                    <a:pt x="81834" y="90283"/>
                  </a:lnTo>
                  <a:lnTo>
                    <a:pt x="51194" y="118543"/>
                  </a:lnTo>
                  <a:lnTo>
                    <a:pt x="82430" y="118543"/>
                  </a:lnTo>
                  <a:lnTo>
                    <a:pt x="83494" y="117511"/>
                  </a:lnTo>
                  <a:lnTo>
                    <a:pt x="111349" y="117511"/>
                  </a:lnTo>
                  <a:lnTo>
                    <a:pt x="110553" y="116053"/>
                  </a:lnTo>
                  <a:lnTo>
                    <a:pt x="108962" y="112531"/>
                  </a:lnTo>
                  <a:lnTo>
                    <a:pt x="106728" y="106003"/>
                  </a:lnTo>
                  <a:lnTo>
                    <a:pt x="106173" y="101622"/>
                  </a:lnTo>
                  <a:lnTo>
                    <a:pt x="106173" y="74734"/>
                  </a:lnTo>
                  <a:close/>
                </a:path>
                <a:path w="405765" h="138429">
                  <a:moveTo>
                    <a:pt x="100033" y="20358"/>
                  </a:moveTo>
                  <a:lnTo>
                    <a:pt x="62364" y="20358"/>
                  </a:lnTo>
                  <a:lnTo>
                    <a:pt x="70352" y="22637"/>
                  </a:lnTo>
                  <a:lnTo>
                    <a:pt x="79629" y="31741"/>
                  </a:lnTo>
                  <a:lnTo>
                    <a:pt x="81949" y="39602"/>
                  </a:lnTo>
                  <a:lnTo>
                    <a:pt x="81949" y="61590"/>
                  </a:lnTo>
                  <a:lnTo>
                    <a:pt x="106173" y="61590"/>
                  </a:lnTo>
                  <a:lnTo>
                    <a:pt x="106173" y="48190"/>
                  </a:lnTo>
                  <a:lnTo>
                    <a:pt x="105407" y="36844"/>
                  </a:lnTo>
                  <a:lnTo>
                    <a:pt x="103111" y="27027"/>
                  </a:lnTo>
                  <a:lnTo>
                    <a:pt x="100033" y="20358"/>
                  </a:lnTo>
                  <a:close/>
                </a:path>
                <a:path w="405765" h="138429">
                  <a:moveTo>
                    <a:pt x="55405" y="0"/>
                  </a:moveTo>
                  <a:lnTo>
                    <a:pt x="47329" y="0"/>
                  </a:lnTo>
                  <a:lnTo>
                    <a:pt x="39684" y="946"/>
                  </a:lnTo>
                  <a:lnTo>
                    <a:pt x="8761" y="15378"/>
                  </a:lnTo>
                  <a:lnTo>
                    <a:pt x="8761" y="28089"/>
                  </a:lnTo>
                  <a:lnTo>
                    <a:pt x="9792" y="29635"/>
                  </a:lnTo>
                  <a:lnTo>
                    <a:pt x="12371" y="29635"/>
                  </a:lnTo>
                  <a:lnTo>
                    <a:pt x="13143" y="29507"/>
                  </a:lnTo>
                  <a:lnTo>
                    <a:pt x="15203" y="28992"/>
                  </a:lnTo>
                  <a:lnTo>
                    <a:pt x="16918" y="28347"/>
                  </a:lnTo>
                  <a:lnTo>
                    <a:pt x="19326" y="27316"/>
                  </a:lnTo>
                  <a:lnTo>
                    <a:pt x="24480" y="25254"/>
                  </a:lnTo>
                  <a:lnTo>
                    <a:pt x="29764" y="23580"/>
                  </a:lnTo>
                  <a:lnTo>
                    <a:pt x="40587" y="21003"/>
                  </a:lnTo>
                  <a:lnTo>
                    <a:pt x="45871" y="20358"/>
                  </a:lnTo>
                  <a:lnTo>
                    <a:pt x="100033" y="20358"/>
                  </a:lnTo>
                  <a:lnTo>
                    <a:pt x="99286" y="18740"/>
                  </a:lnTo>
                  <a:lnTo>
                    <a:pt x="93931" y="11983"/>
                  </a:lnTo>
                  <a:lnTo>
                    <a:pt x="86932" y="6740"/>
                  </a:lnTo>
                  <a:lnTo>
                    <a:pt x="78179" y="2995"/>
                  </a:lnTo>
                  <a:lnTo>
                    <a:pt x="67670" y="748"/>
                  </a:lnTo>
                  <a:lnTo>
                    <a:pt x="55405" y="0"/>
                  </a:lnTo>
                  <a:close/>
                </a:path>
              </a:pathLst>
            </a:custGeom>
            <a:solidFill>
              <a:srgbClr val="FFFFFF"/>
            </a:solidFill>
          </p:spPr>
          <p:txBody>
            <a:bodyPr wrap="square" lIns="0" tIns="0" rIns="0" bIns="0" rtlCol="0"/>
            <a:lstStyle/>
            <a:p>
              <a:endParaRPr/>
            </a:p>
          </p:txBody>
        </p:sp>
        <p:sp>
          <p:nvSpPr>
            <p:cNvPr id="6" name="object 6"/>
            <p:cNvSpPr/>
            <p:nvPr/>
          </p:nvSpPr>
          <p:spPr>
            <a:xfrm>
              <a:off x="8343508" y="4878725"/>
              <a:ext cx="403860" cy="93345"/>
            </a:xfrm>
            <a:custGeom>
              <a:avLst/>
              <a:gdLst/>
              <a:ahLst/>
              <a:cxnLst/>
              <a:rect l="l" t="t" r="r" b="b"/>
              <a:pathLst>
                <a:path w="403859" h="93345">
                  <a:moveTo>
                    <a:pt x="1469" y="0"/>
                  </a:moveTo>
                  <a:lnTo>
                    <a:pt x="0" y="2032"/>
                  </a:lnTo>
                  <a:lnTo>
                    <a:pt x="0" y="7925"/>
                  </a:lnTo>
                  <a:lnTo>
                    <a:pt x="38817" y="38443"/>
                  </a:lnTo>
                  <a:lnTo>
                    <a:pt x="79600" y="61655"/>
                  </a:lnTo>
                  <a:lnTo>
                    <a:pt x="123892" y="78871"/>
                  </a:lnTo>
                  <a:lnTo>
                    <a:pt x="171184" y="89570"/>
                  </a:lnTo>
                  <a:lnTo>
                    <a:pt x="219792" y="93161"/>
                  </a:lnTo>
                  <a:lnTo>
                    <a:pt x="222155" y="93161"/>
                  </a:lnTo>
                  <a:lnTo>
                    <a:pt x="267721" y="89717"/>
                  </a:lnTo>
                  <a:lnTo>
                    <a:pt x="315155" y="79264"/>
                  </a:lnTo>
                  <a:lnTo>
                    <a:pt x="360332" y="62101"/>
                  </a:lnTo>
                  <a:lnTo>
                    <a:pt x="361647" y="61322"/>
                  </a:lnTo>
                  <a:lnTo>
                    <a:pt x="226081" y="61322"/>
                  </a:lnTo>
                  <a:lnTo>
                    <a:pt x="178688" y="58759"/>
                  </a:lnTo>
                  <a:lnTo>
                    <a:pt x="132488" y="51306"/>
                  </a:lnTo>
                  <a:lnTo>
                    <a:pt x="88070" y="39320"/>
                  </a:lnTo>
                  <a:lnTo>
                    <a:pt x="46020" y="23158"/>
                  </a:lnTo>
                  <a:lnTo>
                    <a:pt x="6925" y="3174"/>
                  </a:lnTo>
                  <a:lnTo>
                    <a:pt x="1469" y="0"/>
                  </a:lnTo>
                  <a:close/>
                </a:path>
                <a:path w="403859" h="93345">
                  <a:moveTo>
                    <a:pt x="398930" y="26585"/>
                  </a:moveTo>
                  <a:lnTo>
                    <a:pt x="393244" y="27114"/>
                  </a:lnTo>
                  <a:lnTo>
                    <a:pt x="351750" y="42186"/>
                  </a:lnTo>
                  <a:lnTo>
                    <a:pt x="309430" y="52864"/>
                  </a:lnTo>
                  <a:lnTo>
                    <a:pt x="267227" y="59219"/>
                  </a:lnTo>
                  <a:lnTo>
                    <a:pt x="226081" y="61322"/>
                  </a:lnTo>
                  <a:lnTo>
                    <a:pt x="361647" y="61322"/>
                  </a:lnTo>
                  <a:lnTo>
                    <a:pt x="400301" y="38429"/>
                  </a:lnTo>
                  <a:lnTo>
                    <a:pt x="403726" y="33683"/>
                  </a:lnTo>
                  <a:lnTo>
                    <a:pt x="402848" y="29252"/>
                  </a:lnTo>
                  <a:lnTo>
                    <a:pt x="398930" y="26585"/>
                  </a:lnTo>
                  <a:close/>
                </a:path>
              </a:pathLst>
            </a:custGeom>
            <a:solidFill>
              <a:srgbClr val="F8991C"/>
            </a:solidFill>
          </p:spPr>
          <p:txBody>
            <a:bodyPr wrap="square" lIns="0" tIns="0" rIns="0" bIns="0" rtlCol="0"/>
            <a:lstStyle/>
            <a:p>
              <a:endParaRPr/>
            </a:p>
          </p:txBody>
        </p:sp>
        <p:pic>
          <p:nvPicPr>
            <p:cNvPr id="7" name="object 7"/>
            <p:cNvPicPr/>
            <p:nvPr/>
          </p:nvPicPr>
          <p:blipFill>
            <a:blip r:embed="rId2" cstate="print"/>
            <a:stretch>
              <a:fillRect/>
            </a:stretch>
          </p:blipFill>
          <p:spPr>
            <a:xfrm>
              <a:off x="8701884" y="4872252"/>
              <a:ext cx="84403" cy="83366"/>
            </a:xfrm>
            <a:prstGeom prst="rect">
              <a:avLst/>
            </a:prstGeom>
          </p:spPr>
        </p:pic>
      </p:grpSp>
      <p:pic>
        <p:nvPicPr>
          <p:cNvPr id="9" name="object 9"/>
          <p:cNvPicPr/>
          <p:nvPr/>
        </p:nvPicPr>
        <p:blipFill>
          <a:blip r:embed="rId3" cstate="print"/>
          <a:stretch>
            <a:fillRect/>
          </a:stretch>
        </p:blipFill>
        <p:spPr>
          <a:xfrm>
            <a:off x="7673723" y="1521339"/>
            <a:ext cx="266700" cy="209550"/>
          </a:xfrm>
          <a:prstGeom prst="rect">
            <a:avLst/>
          </a:prstGeom>
        </p:spPr>
      </p:pic>
      <p:grpSp>
        <p:nvGrpSpPr>
          <p:cNvPr id="10" name="object 10"/>
          <p:cNvGrpSpPr/>
          <p:nvPr/>
        </p:nvGrpSpPr>
        <p:grpSpPr>
          <a:xfrm>
            <a:off x="8529542" y="3452514"/>
            <a:ext cx="410845" cy="283210"/>
            <a:chOff x="8529542" y="3452514"/>
            <a:chExt cx="410845" cy="283210"/>
          </a:xfrm>
        </p:grpSpPr>
        <p:pic>
          <p:nvPicPr>
            <p:cNvPr id="11" name="object 11"/>
            <p:cNvPicPr/>
            <p:nvPr/>
          </p:nvPicPr>
          <p:blipFill>
            <a:blip r:embed="rId3" cstate="print"/>
            <a:stretch>
              <a:fillRect/>
            </a:stretch>
          </p:blipFill>
          <p:spPr>
            <a:xfrm>
              <a:off x="8673477" y="3452514"/>
              <a:ext cx="266700" cy="209550"/>
            </a:xfrm>
            <a:prstGeom prst="rect">
              <a:avLst/>
            </a:prstGeom>
          </p:spPr>
        </p:pic>
        <p:pic>
          <p:nvPicPr>
            <p:cNvPr id="12" name="object 12"/>
            <p:cNvPicPr/>
            <p:nvPr/>
          </p:nvPicPr>
          <p:blipFill>
            <a:blip r:embed="rId3" cstate="print"/>
            <a:stretch>
              <a:fillRect/>
            </a:stretch>
          </p:blipFill>
          <p:spPr>
            <a:xfrm>
              <a:off x="8529542" y="3525928"/>
              <a:ext cx="266700" cy="209550"/>
            </a:xfrm>
            <a:prstGeom prst="rect">
              <a:avLst/>
            </a:prstGeom>
          </p:spPr>
        </p:pic>
      </p:grpSp>
      <p:pic>
        <p:nvPicPr>
          <p:cNvPr id="13" name="object 13"/>
          <p:cNvPicPr/>
          <p:nvPr/>
        </p:nvPicPr>
        <p:blipFill>
          <a:blip r:embed="rId4" cstate="print"/>
          <a:stretch>
            <a:fillRect/>
          </a:stretch>
        </p:blipFill>
        <p:spPr>
          <a:xfrm>
            <a:off x="8347463" y="552385"/>
            <a:ext cx="530273" cy="317149"/>
          </a:xfrm>
          <a:prstGeom prst="rect">
            <a:avLst/>
          </a:prstGeom>
        </p:spPr>
      </p:pic>
      <p:sp>
        <p:nvSpPr>
          <p:cNvPr id="14" name="object 14"/>
          <p:cNvSpPr txBox="1"/>
          <p:nvPr/>
        </p:nvSpPr>
        <p:spPr>
          <a:xfrm>
            <a:off x="4473816" y="1254058"/>
            <a:ext cx="4230370" cy="1856105"/>
          </a:xfrm>
          <a:prstGeom prst="rect">
            <a:avLst/>
          </a:prstGeom>
        </p:spPr>
        <p:txBody>
          <a:bodyPr vert="horz" wrap="square" lIns="0" tIns="17145" rIns="0" bIns="0" rtlCol="0">
            <a:spAutoFit/>
          </a:bodyPr>
          <a:lstStyle/>
          <a:p>
            <a:pPr marL="38100">
              <a:lnSpc>
                <a:spcPct val="100000"/>
              </a:lnSpc>
              <a:spcBef>
                <a:spcPts val="135"/>
              </a:spcBef>
            </a:pPr>
            <a:r>
              <a:rPr sz="3200" spc="-80" dirty="0">
                <a:solidFill>
                  <a:srgbClr val="FFFFFF"/>
                </a:solidFill>
                <a:latin typeface="Trebuchet MS"/>
                <a:cs typeface="Trebuchet MS"/>
              </a:rPr>
              <a:t>G</a:t>
            </a:r>
            <a:r>
              <a:rPr sz="3200" spc="-95" dirty="0">
                <a:solidFill>
                  <a:srgbClr val="FFFFFF"/>
                </a:solidFill>
                <a:latin typeface="Trebuchet MS"/>
                <a:cs typeface="Trebuchet MS"/>
              </a:rPr>
              <a:t>a</a:t>
            </a:r>
            <a:r>
              <a:rPr sz="3200" spc="-220" dirty="0">
                <a:solidFill>
                  <a:srgbClr val="FFFFFF"/>
                </a:solidFill>
                <a:latin typeface="Trebuchet MS"/>
                <a:cs typeface="Trebuchet MS"/>
              </a:rPr>
              <a:t>r</a:t>
            </a:r>
            <a:r>
              <a:rPr sz="3200" spc="-90" dirty="0">
                <a:solidFill>
                  <a:srgbClr val="FFFFFF"/>
                </a:solidFill>
                <a:latin typeface="Trebuchet MS"/>
                <a:cs typeface="Trebuchet MS"/>
              </a:rPr>
              <a:t>t</a:t>
            </a:r>
            <a:r>
              <a:rPr sz="3200" spc="-85" dirty="0">
                <a:solidFill>
                  <a:srgbClr val="FFFFFF"/>
                </a:solidFill>
                <a:latin typeface="Trebuchet MS"/>
                <a:cs typeface="Trebuchet MS"/>
              </a:rPr>
              <a:t>n</a:t>
            </a:r>
            <a:r>
              <a:rPr sz="3200" spc="-150" dirty="0">
                <a:solidFill>
                  <a:srgbClr val="FFFFFF"/>
                </a:solidFill>
                <a:latin typeface="Trebuchet MS"/>
                <a:cs typeface="Trebuchet MS"/>
              </a:rPr>
              <a:t>e</a:t>
            </a:r>
            <a:r>
              <a:rPr sz="3200" spc="-110" dirty="0">
                <a:solidFill>
                  <a:srgbClr val="FFFFFF"/>
                </a:solidFill>
                <a:latin typeface="Trebuchet MS"/>
                <a:cs typeface="Trebuchet MS"/>
              </a:rPr>
              <a:t>r</a:t>
            </a:r>
            <a:r>
              <a:rPr sz="3200" spc="-330" dirty="0">
                <a:solidFill>
                  <a:srgbClr val="FFFFFF"/>
                </a:solidFill>
                <a:latin typeface="Trebuchet MS"/>
                <a:cs typeface="Trebuchet MS"/>
              </a:rPr>
              <a:t> </a:t>
            </a:r>
            <a:r>
              <a:rPr sz="3200" spc="-220" dirty="0">
                <a:solidFill>
                  <a:srgbClr val="FFFFFF"/>
                </a:solidFill>
                <a:latin typeface="Trebuchet MS"/>
                <a:cs typeface="Trebuchet MS"/>
              </a:rPr>
              <a:t>r</a:t>
            </a:r>
            <a:r>
              <a:rPr sz="3200" spc="-150" dirty="0">
                <a:solidFill>
                  <a:srgbClr val="FFFFFF"/>
                </a:solidFill>
                <a:latin typeface="Trebuchet MS"/>
                <a:cs typeface="Trebuchet MS"/>
              </a:rPr>
              <a:t>e</a:t>
            </a:r>
            <a:r>
              <a:rPr sz="3200" spc="-215" dirty="0">
                <a:solidFill>
                  <a:srgbClr val="FFFFFF"/>
                </a:solidFill>
                <a:latin typeface="Trebuchet MS"/>
                <a:cs typeface="Trebuchet MS"/>
              </a:rPr>
              <a:t>c</a:t>
            </a:r>
            <a:r>
              <a:rPr sz="3200" spc="40" dirty="0">
                <a:solidFill>
                  <a:srgbClr val="FFFFFF"/>
                </a:solidFill>
                <a:latin typeface="Trebuchet MS"/>
                <a:cs typeface="Trebuchet MS"/>
              </a:rPr>
              <a:t>o</a:t>
            </a:r>
            <a:r>
              <a:rPr sz="3200" spc="150" dirty="0">
                <a:solidFill>
                  <a:srgbClr val="FFFFFF"/>
                </a:solidFill>
                <a:latin typeface="Trebuchet MS"/>
                <a:cs typeface="Trebuchet MS"/>
              </a:rPr>
              <a:t>g</a:t>
            </a:r>
            <a:r>
              <a:rPr sz="3200" spc="10" dirty="0">
                <a:solidFill>
                  <a:srgbClr val="FFFFFF"/>
                </a:solidFill>
                <a:latin typeface="Trebuchet MS"/>
                <a:cs typeface="Trebuchet MS"/>
              </a:rPr>
              <a:t>n</a:t>
            </a:r>
            <a:r>
              <a:rPr sz="3200" spc="-180" dirty="0">
                <a:solidFill>
                  <a:srgbClr val="FFFFFF"/>
                </a:solidFill>
                <a:latin typeface="Trebuchet MS"/>
                <a:cs typeface="Trebuchet MS"/>
              </a:rPr>
              <a:t>i</a:t>
            </a:r>
            <a:r>
              <a:rPr sz="3200" spc="-229" dirty="0">
                <a:solidFill>
                  <a:srgbClr val="FFFFFF"/>
                </a:solidFill>
                <a:latin typeface="Trebuchet MS"/>
                <a:cs typeface="Trebuchet MS"/>
              </a:rPr>
              <a:t>z</a:t>
            </a:r>
            <a:r>
              <a:rPr sz="3200" spc="-150" dirty="0">
                <a:solidFill>
                  <a:srgbClr val="FFFFFF"/>
                </a:solidFill>
                <a:latin typeface="Trebuchet MS"/>
                <a:cs typeface="Trebuchet MS"/>
              </a:rPr>
              <a:t>e</a:t>
            </a:r>
            <a:r>
              <a:rPr sz="3200" spc="90" dirty="0">
                <a:solidFill>
                  <a:srgbClr val="FFFFFF"/>
                </a:solidFill>
                <a:latin typeface="Trebuchet MS"/>
                <a:cs typeface="Trebuchet MS"/>
              </a:rPr>
              <a:t>s</a:t>
            </a:r>
            <a:endParaRPr sz="3200">
              <a:latin typeface="Trebuchet MS"/>
              <a:cs typeface="Trebuchet MS"/>
            </a:endParaRPr>
          </a:p>
          <a:p>
            <a:pPr marL="38100">
              <a:lnSpc>
                <a:spcPct val="100000"/>
              </a:lnSpc>
              <a:spcBef>
                <a:spcPts val="45"/>
              </a:spcBef>
            </a:pPr>
            <a:r>
              <a:rPr sz="3200" spc="140" dirty="0">
                <a:solidFill>
                  <a:srgbClr val="FFFFFF"/>
                </a:solidFill>
                <a:latin typeface="Trebuchet MS"/>
                <a:cs typeface="Trebuchet MS"/>
              </a:rPr>
              <a:t>A</a:t>
            </a:r>
            <a:r>
              <a:rPr sz="3200" spc="265" dirty="0">
                <a:solidFill>
                  <a:srgbClr val="FFFFFF"/>
                </a:solidFill>
                <a:latin typeface="Trebuchet MS"/>
                <a:cs typeface="Trebuchet MS"/>
              </a:rPr>
              <a:t>W</a:t>
            </a:r>
            <a:r>
              <a:rPr sz="3200" spc="365" dirty="0">
                <a:solidFill>
                  <a:srgbClr val="FFFFFF"/>
                </a:solidFill>
                <a:latin typeface="Trebuchet MS"/>
                <a:cs typeface="Trebuchet MS"/>
              </a:rPr>
              <a:t>S</a:t>
            </a:r>
            <a:r>
              <a:rPr sz="3200" spc="-320" dirty="0">
                <a:solidFill>
                  <a:srgbClr val="FFFFFF"/>
                </a:solidFill>
                <a:latin typeface="Trebuchet MS"/>
                <a:cs typeface="Trebuchet MS"/>
              </a:rPr>
              <a:t> </a:t>
            </a:r>
            <a:r>
              <a:rPr sz="3200" spc="-35" dirty="0">
                <a:solidFill>
                  <a:srgbClr val="FFFFFF"/>
                </a:solidFill>
                <a:latin typeface="Trebuchet MS"/>
                <a:cs typeface="Trebuchet MS"/>
              </a:rPr>
              <a:t>a</a:t>
            </a:r>
            <a:r>
              <a:rPr sz="3200" spc="145" dirty="0">
                <a:solidFill>
                  <a:srgbClr val="FFFFFF"/>
                </a:solidFill>
                <a:latin typeface="Trebuchet MS"/>
                <a:cs typeface="Trebuchet MS"/>
              </a:rPr>
              <a:t>s</a:t>
            </a:r>
            <a:r>
              <a:rPr sz="3200" spc="-320" dirty="0">
                <a:solidFill>
                  <a:srgbClr val="FFFFFF"/>
                </a:solidFill>
                <a:latin typeface="Trebuchet MS"/>
                <a:cs typeface="Trebuchet MS"/>
              </a:rPr>
              <a:t> </a:t>
            </a:r>
            <a:r>
              <a:rPr sz="3200" spc="75" dirty="0">
                <a:solidFill>
                  <a:srgbClr val="FFFFFF"/>
                </a:solidFill>
                <a:latin typeface="Trebuchet MS"/>
                <a:cs typeface="Trebuchet MS"/>
              </a:rPr>
              <a:t>a</a:t>
            </a:r>
            <a:r>
              <a:rPr sz="3200" spc="-325" dirty="0">
                <a:solidFill>
                  <a:srgbClr val="FFFFFF"/>
                </a:solidFill>
                <a:latin typeface="Trebuchet MS"/>
                <a:cs typeface="Trebuchet MS"/>
              </a:rPr>
              <a:t> </a:t>
            </a:r>
            <a:r>
              <a:rPr sz="3200" spc="30" dirty="0">
                <a:solidFill>
                  <a:srgbClr val="FFFFFF"/>
                </a:solidFill>
                <a:latin typeface="Trebuchet MS"/>
                <a:cs typeface="Trebuchet MS"/>
              </a:rPr>
              <a:t>L</a:t>
            </a:r>
            <a:r>
              <a:rPr sz="3200" spc="-100" dirty="0">
                <a:solidFill>
                  <a:srgbClr val="FFFFFF"/>
                </a:solidFill>
                <a:latin typeface="Trebuchet MS"/>
                <a:cs typeface="Trebuchet MS"/>
              </a:rPr>
              <a:t>e</a:t>
            </a:r>
            <a:r>
              <a:rPr sz="3200" spc="-35" dirty="0">
                <a:solidFill>
                  <a:srgbClr val="FFFFFF"/>
                </a:solidFill>
                <a:latin typeface="Trebuchet MS"/>
                <a:cs typeface="Trebuchet MS"/>
              </a:rPr>
              <a:t>a</a:t>
            </a:r>
            <a:r>
              <a:rPr sz="3200" spc="75" dirty="0">
                <a:solidFill>
                  <a:srgbClr val="FFFFFF"/>
                </a:solidFill>
                <a:latin typeface="Trebuchet MS"/>
                <a:cs typeface="Trebuchet MS"/>
              </a:rPr>
              <a:t>d</a:t>
            </a:r>
            <a:r>
              <a:rPr sz="3200" spc="-100" dirty="0">
                <a:solidFill>
                  <a:srgbClr val="FFFFFF"/>
                </a:solidFill>
                <a:latin typeface="Trebuchet MS"/>
                <a:cs typeface="Trebuchet MS"/>
              </a:rPr>
              <a:t>e</a:t>
            </a:r>
            <a:r>
              <a:rPr sz="3200" spc="30" dirty="0">
                <a:solidFill>
                  <a:srgbClr val="FFFFFF"/>
                </a:solidFill>
                <a:latin typeface="Trebuchet MS"/>
                <a:cs typeface="Trebuchet MS"/>
              </a:rPr>
              <a:t>r</a:t>
            </a:r>
            <a:endParaRPr sz="3200">
              <a:latin typeface="Trebuchet MS"/>
              <a:cs typeface="Trebuchet MS"/>
            </a:endParaRPr>
          </a:p>
          <a:p>
            <a:pPr marL="38100">
              <a:lnSpc>
                <a:spcPct val="100000"/>
              </a:lnSpc>
              <a:spcBef>
                <a:spcPts val="170"/>
              </a:spcBef>
            </a:pPr>
            <a:r>
              <a:rPr sz="3200" spc="-110" dirty="0">
                <a:solidFill>
                  <a:srgbClr val="FFFFFF"/>
                </a:solidFill>
                <a:latin typeface="Trebuchet MS"/>
                <a:cs typeface="Trebuchet MS"/>
              </a:rPr>
              <a:t>fo</a:t>
            </a:r>
            <a:r>
              <a:rPr sz="3200" spc="5" dirty="0">
                <a:solidFill>
                  <a:srgbClr val="FFFFFF"/>
                </a:solidFill>
                <a:latin typeface="Trebuchet MS"/>
                <a:cs typeface="Trebuchet MS"/>
              </a:rPr>
              <a:t>r</a:t>
            </a:r>
            <a:r>
              <a:rPr sz="3200" spc="-325" dirty="0">
                <a:solidFill>
                  <a:srgbClr val="FFFFFF"/>
                </a:solidFill>
                <a:latin typeface="Trebuchet MS"/>
                <a:cs typeface="Trebuchet MS"/>
              </a:rPr>
              <a:t> </a:t>
            </a:r>
            <a:r>
              <a:rPr sz="3200" spc="-185" dirty="0">
                <a:solidFill>
                  <a:srgbClr val="FFFFFF"/>
                </a:solidFill>
                <a:latin typeface="Trebuchet MS"/>
                <a:cs typeface="Trebuchet MS"/>
              </a:rPr>
              <a:t>t</a:t>
            </a:r>
            <a:r>
              <a:rPr sz="3200" spc="-70" dirty="0">
                <a:solidFill>
                  <a:srgbClr val="FFFFFF"/>
                </a:solidFill>
                <a:latin typeface="Trebuchet MS"/>
                <a:cs typeface="Trebuchet MS"/>
              </a:rPr>
              <a:t>h</a:t>
            </a:r>
            <a:r>
              <a:rPr sz="3200" spc="45" dirty="0">
                <a:solidFill>
                  <a:srgbClr val="FFFFFF"/>
                </a:solidFill>
                <a:latin typeface="Trebuchet MS"/>
                <a:cs typeface="Trebuchet MS"/>
              </a:rPr>
              <a:t>e</a:t>
            </a:r>
            <a:r>
              <a:rPr sz="3200" spc="-325" dirty="0">
                <a:solidFill>
                  <a:srgbClr val="FFFFFF"/>
                </a:solidFill>
                <a:latin typeface="Trebuchet MS"/>
                <a:cs typeface="Trebuchet MS"/>
              </a:rPr>
              <a:t> </a:t>
            </a:r>
            <a:r>
              <a:rPr sz="3200" spc="145" dirty="0">
                <a:solidFill>
                  <a:srgbClr val="FFFFFF"/>
                </a:solidFill>
                <a:latin typeface="Trebuchet MS"/>
                <a:cs typeface="Trebuchet MS"/>
              </a:rPr>
              <a:t>1</a:t>
            </a:r>
            <a:r>
              <a:rPr sz="3200" spc="140" dirty="0">
                <a:solidFill>
                  <a:srgbClr val="FFFFFF"/>
                </a:solidFill>
                <a:latin typeface="Trebuchet MS"/>
                <a:cs typeface="Trebuchet MS"/>
              </a:rPr>
              <a:t>1</a:t>
            </a:r>
            <a:r>
              <a:rPr sz="3225" spc="-104" baseline="25839" dirty="0">
                <a:solidFill>
                  <a:srgbClr val="FFFFFF"/>
                </a:solidFill>
                <a:latin typeface="Trebuchet MS"/>
                <a:cs typeface="Trebuchet MS"/>
              </a:rPr>
              <a:t>t</a:t>
            </a:r>
            <a:r>
              <a:rPr sz="3225" spc="15" baseline="25839" dirty="0">
                <a:solidFill>
                  <a:srgbClr val="FFFFFF"/>
                </a:solidFill>
                <a:latin typeface="Trebuchet MS"/>
                <a:cs typeface="Trebuchet MS"/>
              </a:rPr>
              <a:t>h</a:t>
            </a:r>
            <a:r>
              <a:rPr sz="3225" spc="37" baseline="25839" dirty="0">
                <a:solidFill>
                  <a:srgbClr val="FFFFFF"/>
                </a:solidFill>
                <a:latin typeface="Trebuchet MS"/>
                <a:cs typeface="Trebuchet MS"/>
              </a:rPr>
              <a:t> </a:t>
            </a:r>
            <a:r>
              <a:rPr sz="3200" spc="-105" dirty="0">
                <a:solidFill>
                  <a:srgbClr val="FFFFFF"/>
                </a:solidFill>
                <a:latin typeface="Trebuchet MS"/>
                <a:cs typeface="Trebuchet MS"/>
              </a:rPr>
              <a:t>st</a:t>
            </a:r>
            <a:r>
              <a:rPr sz="3200" spc="-225" dirty="0">
                <a:solidFill>
                  <a:srgbClr val="FFFFFF"/>
                </a:solidFill>
                <a:latin typeface="Trebuchet MS"/>
                <a:cs typeface="Trebuchet MS"/>
              </a:rPr>
              <a:t>r</a:t>
            </a:r>
            <a:r>
              <a:rPr sz="3200" spc="-240" dirty="0">
                <a:solidFill>
                  <a:srgbClr val="FFFFFF"/>
                </a:solidFill>
                <a:latin typeface="Trebuchet MS"/>
                <a:cs typeface="Trebuchet MS"/>
              </a:rPr>
              <a:t>a</a:t>
            </a:r>
            <a:r>
              <a:rPr sz="3200" spc="-175" dirty="0">
                <a:solidFill>
                  <a:srgbClr val="FFFFFF"/>
                </a:solidFill>
                <a:latin typeface="Trebuchet MS"/>
                <a:cs typeface="Trebuchet MS"/>
              </a:rPr>
              <a:t>i</a:t>
            </a:r>
            <a:r>
              <a:rPr sz="3200" spc="150" dirty="0">
                <a:solidFill>
                  <a:srgbClr val="FFFFFF"/>
                </a:solidFill>
                <a:latin typeface="Trebuchet MS"/>
                <a:cs typeface="Trebuchet MS"/>
              </a:rPr>
              <a:t>g</a:t>
            </a:r>
            <a:r>
              <a:rPr sz="3200" spc="10" dirty="0">
                <a:solidFill>
                  <a:srgbClr val="FFFFFF"/>
                </a:solidFill>
                <a:latin typeface="Trebuchet MS"/>
                <a:cs typeface="Trebuchet MS"/>
              </a:rPr>
              <a:t>h</a:t>
            </a:r>
            <a:r>
              <a:rPr sz="3200" spc="-75" dirty="0">
                <a:solidFill>
                  <a:srgbClr val="FFFFFF"/>
                </a:solidFill>
                <a:latin typeface="Trebuchet MS"/>
                <a:cs typeface="Trebuchet MS"/>
              </a:rPr>
              <a:t>t</a:t>
            </a:r>
            <a:r>
              <a:rPr sz="3200" spc="-325" dirty="0">
                <a:solidFill>
                  <a:srgbClr val="FFFFFF"/>
                </a:solidFill>
                <a:latin typeface="Trebuchet MS"/>
                <a:cs typeface="Trebuchet MS"/>
              </a:rPr>
              <a:t> </a:t>
            </a:r>
            <a:r>
              <a:rPr sz="3200" spc="-80" dirty="0">
                <a:solidFill>
                  <a:srgbClr val="FFFFFF"/>
                </a:solidFill>
                <a:latin typeface="Trebuchet MS"/>
                <a:cs typeface="Trebuchet MS"/>
              </a:rPr>
              <a:t>y</a:t>
            </a:r>
            <a:r>
              <a:rPr sz="3200" spc="-150" dirty="0">
                <a:solidFill>
                  <a:srgbClr val="FFFFFF"/>
                </a:solidFill>
                <a:latin typeface="Trebuchet MS"/>
                <a:cs typeface="Trebuchet MS"/>
              </a:rPr>
              <a:t>e</a:t>
            </a:r>
            <a:r>
              <a:rPr sz="3200" spc="-175" dirty="0">
                <a:solidFill>
                  <a:srgbClr val="FFFFFF"/>
                </a:solidFill>
                <a:latin typeface="Trebuchet MS"/>
                <a:cs typeface="Trebuchet MS"/>
              </a:rPr>
              <a:t>ar</a:t>
            </a:r>
            <a:endParaRPr sz="3200">
              <a:latin typeface="Trebuchet MS"/>
              <a:cs typeface="Trebuchet MS"/>
            </a:endParaRPr>
          </a:p>
          <a:p>
            <a:pPr marL="38100">
              <a:lnSpc>
                <a:spcPct val="100000"/>
              </a:lnSpc>
              <a:spcBef>
                <a:spcPts val="1320"/>
              </a:spcBef>
            </a:pPr>
            <a:r>
              <a:rPr sz="1100" spc="40" dirty="0">
                <a:solidFill>
                  <a:srgbClr val="FFFFFF"/>
                </a:solidFill>
                <a:latin typeface="Trebuchet MS"/>
                <a:cs typeface="Trebuchet MS"/>
              </a:rPr>
              <a:t>M</a:t>
            </a:r>
            <a:r>
              <a:rPr sz="1100" spc="30" dirty="0">
                <a:solidFill>
                  <a:srgbClr val="FFFFFF"/>
                </a:solidFill>
                <a:latin typeface="Trebuchet MS"/>
                <a:cs typeface="Trebuchet MS"/>
              </a:rPr>
              <a:t>a</a:t>
            </a:r>
            <a:r>
              <a:rPr sz="1100" spc="55" dirty="0">
                <a:solidFill>
                  <a:srgbClr val="FFFFFF"/>
                </a:solidFill>
                <a:latin typeface="Trebuchet MS"/>
                <a:cs typeface="Trebuchet MS"/>
              </a:rPr>
              <a:t>g</a:t>
            </a:r>
            <a:r>
              <a:rPr sz="1100" spc="-55" dirty="0">
                <a:solidFill>
                  <a:srgbClr val="FFFFFF"/>
                </a:solidFill>
                <a:latin typeface="Trebuchet MS"/>
                <a:cs typeface="Trebuchet MS"/>
              </a:rPr>
              <a:t>i</a:t>
            </a:r>
            <a:r>
              <a:rPr sz="1100" spc="-40" dirty="0">
                <a:solidFill>
                  <a:srgbClr val="FFFFFF"/>
                </a:solidFill>
                <a:latin typeface="Trebuchet MS"/>
                <a:cs typeface="Trebuchet MS"/>
              </a:rPr>
              <a:t>c</a:t>
            </a:r>
            <a:r>
              <a:rPr sz="1100" spc="-80" dirty="0">
                <a:solidFill>
                  <a:srgbClr val="FFFFFF"/>
                </a:solidFill>
                <a:latin typeface="Trebuchet MS"/>
                <a:cs typeface="Trebuchet MS"/>
              </a:rPr>
              <a:t> </a:t>
            </a:r>
            <a:r>
              <a:rPr sz="1100" spc="65" dirty="0">
                <a:solidFill>
                  <a:srgbClr val="FFFFFF"/>
                </a:solidFill>
                <a:latin typeface="Trebuchet MS"/>
                <a:cs typeface="Trebuchet MS"/>
              </a:rPr>
              <a:t>Q</a:t>
            </a:r>
            <a:r>
              <a:rPr sz="1100" spc="-5" dirty="0">
                <a:solidFill>
                  <a:srgbClr val="FFFFFF"/>
                </a:solidFill>
                <a:latin typeface="Trebuchet MS"/>
                <a:cs typeface="Trebuchet MS"/>
              </a:rPr>
              <a:t>u</a:t>
            </a:r>
            <a:r>
              <a:rPr sz="1100" spc="-30" dirty="0">
                <a:solidFill>
                  <a:srgbClr val="FFFFFF"/>
                </a:solidFill>
                <a:latin typeface="Trebuchet MS"/>
                <a:cs typeface="Trebuchet MS"/>
              </a:rPr>
              <a:t>a</a:t>
            </a:r>
            <a:r>
              <a:rPr sz="1100" spc="10" dirty="0">
                <a:solidFill>
                  <a:srgbClr val="FFFFFF"/>
                </a:solidFill>
                <a:latin typeface="Trebuchet MS"/>
                <a:cs typeface="Trebuchet MS"/>
              </a:rPr>
              <a:t>d</a:t>
            </a:r>
            <a:r>
              <a:rPr sz="1100" spc="-45" dirty="0">
                <a:solidFill>
                  <a:srgbClr val="FFFFFF"/>
                </a:solidFill>
                <a:latin typeface="Trebuchet MS"/>
                <a:cs typeface="Trebuchet MS"/>
              </a:rPr>
              <a:t>r</a:t>
            </a:r>
            <a:r>
              <a:rPr sz="1100" spc="-30" dirty="0">
                <a:solidFill>
                  <a:srgbClr val="FFFFFF"/>
                </a:solidFill>
                <a:latin typeface="Trebuchet MS"/>
                <a:cs typeface="Trebuchet MS"/>
              </a:rPr>
              <a:t>a</a:t>
            </a:r>
            <a:r>
              <a:rPr sz="1100" spc="10" dirty="0">
                <a:solidFill>
                  <a:srgbClr val="FFFFFF"/>
                </a:solidFill>
                <a:latin typeface="Trebuchet MS"/>
                <a:cs typeface="Trebuchet MS"/>
              </a:rPr>
              <a:t>n</a:t>
            </a:r>
            <a:r>
              <a:rPr sz="1100" spc="-15" dirty="0">
                <a:solidFill>
                  <a:srgbClr val="FFFFFF"/>
                </a:solidFill>
                <a:latin typeface="Trebuchet MS"/>
                <a:cs typeface="Trebuchet MS"/>
              </a:rPr>
              <a:t>t</a:t>
            </a:r>
            <a:r>
              <a:rPr sz="1100" spc="-80" dirty="0">
                <a:solidFill>
                  <a:srgbClr val="FFFFFF"/>
                </a:solidFill>
                <a:latin typeface="Trebuchet MS"/>
                <a:cs typeface="Trebuchet MS"/>
              </a:rPr>
              <a:t> </a:t>
            </a:r>
            <a:r>
              <a:rPr sz="1100" spc="-25" dirty="0">
                <a:solidFill>
                  <a:srgbClr val="FFFFFF"/>
                </a:solidFill>
                <a:latin typeface="Trebuchet MS"/>
                <a:cs typeface="Trebuchet MS"/>
              </a:rPr>
              <a:t>f</a:t>
            </a:r>
            <a:r>
              <a:rPr sz="1100" spc="15" dirty="0">
                <a:solidFill>
                  <a:srgbClr val="FFFFFF"/>
                </a:solidFill>
                <a:latin typeface="Trebuchet MS"/>
                <a:cs typeface="Trebuchet MS"/>
              </a:rPr>
              <a:t>o</a:t>
            </a:r>
            <a:r>
              <a:rPr sz="1100" spc="-20" dirty="0">
                <a:solidFill>
                  <a:srgbClr val="FFFFFF"/>
                </a:solidFill>
                <a:latin typeface="Trebuchet MS"/>
                <a:cs typeface="Trebuchet MS"/>
              </a:rPr>
              <a:t>r</a:t>
            </a:r>
            <a:r>
              <a:rPr sz="1100" spc="-80" dirty="0">
                <a:solidFill>
                  <a:srgbClr val="FFFFFF"/>
                </a:solidFill>
                <a:latin typeface="Trebuchet MS"/>
                <a:cs typeface="Trebuchet MS"/>
              </a:rPr>
              <a:t> </a:t>
            </a:r>
            <a:r>
              <a:rPr sz="1100" spc="-25" dirty="0">
                <a:solidFill>
                  <a:srgbClr val="FFFFFF"/>
                </a:solidFill>
                <a:latin typeface="Trebuchet MS"/>
                <a:cs typeface="Trebuchet MS"/>
              </a:rPr>
              <a:t>C</a:t>
            </a:r>
            <a:r>
              <a:rPr sz="1100" spc="-30" dirty="0">
                <a:solidFill>
                  <a:srgbClr val="FFFFFF"/>
                </a:solidFill>
                <a:latin typeface="Trebuchet MS"/>
                <a:cs typeface="Trebuchet MS"/>
              </a:rPr>
              <a:t>l</a:t>
            </a:r>
            <a:r>
              <a:rPr sz="1100" spc="15" dirty="0">
                <a:solidFill>
                  <a:srgbClr val="FFFFFF"/>
                </a:solidFill>
                <a:latin typeface="Trebuchet MS"/>
                <a:cs typeface="Trebuchet MS"/>
              </a:rPr>
              <a:t>o</a:t>
            </a:r>
            <a:r>
              <a:rPr sz="1100" spc="-5" dirty="0">
                <a:solidFill>
                  <a:srgbClr val="FFFFFF"/>
                </a:solidFill>
                <a:latin typeface="Trebuchet MS"/>
                <a:cs typeface="Trebuchet MS"/>
              </a:rPr>
              <a:t>u</a:t>
            </a:r>
            <a:r>
              <a:rPr sz="1100" spc="35" dirty="0">
                <a:solidFill>
                  <a:srgbClr val="FFFFFF"/>
                </a:solidFill>
                <a:latin typeface="Trebuchet MS"/>
                <a:cs typeface="Trebuchet MS"/>
              </a:rPr>
              <a:t>d</a:t>
            </a:r>
            <a:r>
              <a:rPr sz="1100" spc="-85" dirty="0">
                <a:solidFill>
                  <a:srgbClr val="FFFFFF"/>
                </a:solidFill>
                <a:latin typeface="Trebuchet MS"/>
                <a:cs typeface="Trebuchet MS"/>
              </a:rPr>
              <a:t> </a:t>
            </a:r>
            <a:r>
              <a:rPr sz="1100" spc="-25" dirty="0">
                <a:solidFill>
                  <a:srgbClr val="FFFFFF"/>
                </a:solidFill>
                <a:latin typeface="Trebuchet MS"/>
                <a:cs typeface="Trebuchet MS"/>
              </a:rPr>
              <a:t>I</a:t>
            </a:r>
            <a:r>
              <a:rPr sz="1100" spc="10" dirty="0">
                <a:solidFill>
                  <a:srgbClr val="FFFFFF"/>
                </a:solidFill>
                <a:latin typeface="Trebuchet MS"/>
                <a:cs typeface="Trebuchet MS"/>
              </a:rPr>
              <a:t>n</a:t>
            </a:r>
            <a:r>
              <a:rPr sz="1100" spc="-25" dirty="0">
                <a:solidFill>
                  <a:srgbClr val="FFFFFF"/>
                </a:solidFill>
                <a:latin typeface="Trebuchet MS"/>
                <a:cs typeface="Trebuchet MS"/>
              </a:rPr>
              <a:t>f</a:t>
            </a:r>
            <a:r>
              <a:rPr sz="1100" spc="-45" dirty="0">
                <a:solidFill>
                  <a:srgbClr val="FFFFFF"/>
                </a:solidFill>
                <a:latin typeface="Trebuchet MS"/>
                <a:cs typeface="Trebuchet MS"/>
              </a:rPr>
              <a:t>r</a:t>
            </a:r>
            <a:r>
              <a:rPr sz="1100" spc="-30" dirty="0">
                <a:solidFill>
                  <a:srgbClr val="FFFFFF"/>
                </a:solidFill>
                <a:latin typeface="Trebuchet MS"/>
                <a:cs typeface="Trebuchet MS"/>
              </a:rPr>
              <a:t>a</a:t>
            </a:r>
            <a:r>
              <a:rPr sz="1100" spc="-5" dirty="0">
                <a:solidFill>
                  <a:srgbClr val="FFFFFF"/>
                </a:solidFill>
                <a:latin typeface="Trebuchet MS"/>
                <a:cs typeface="Trebuchet MS"/>
              </a:rPr>
              <a:t>s</a:t>
            </a:r>
            <a:r>
              <a:rPr sz="1100" spc="-40" dirty="0">
                <a:solidFill>
                  <a:srgbClr val="FFFFFF"/>
                </a:solidFill>
                <a:latin typeface="Trebuchet MS"/>
                <a:cs typeface="Trebuchet MS"/>
              </a:rPr>
              <a:t>t</a:t>
            </a:r>
            <a:r>
              <a:rPr sz="1100" spc="-45" dirty="0">
                <a:solidFill>
                  <a:srgbClr val="FFFFFF"/>
                </a:solidFill>
                <a:latin typeface="Trebuchet MS"/>
                <a:cs typeface="Trebuchet MS"/>
              </a:rPr>
              <a:t>r</a:t>
            </a:r>
            <a:r>
              <a:rPr sz="1100" spc="-5" dirty="0">
                <a:solidFill>
                  <a:srgbClr val="FFFFFF"/>
                </a:solidFill>
                <a:latin typeface="Trebuchet MS"/>
                <a:cs typeface="Trebuchet MS"/>
              </a:rPr>
              <a:t>u</a:t>
            </a:r>
            <a:r>
              <a:rPr sz="1100" spc="-60" dirty="0">
                <a:solidFill>
                  <a:srgbClr val="FFFFFF"/>
                </a:solidFill>
                <a:latin typeface="Trebuchet MS"/>
                <a:cs typeface="Trebuchet MS"/>
              </a:rPr>
              <a:t>c</a:t>
            </a:r>
            <a:r>
              <a:rPr sz="1100" spc="-40" dirty="0">
                <a:solidFill>
                  <a:srgbClr val="FFFFFF"/>
                </a:solidFill>
                <a:latin typeface="Trebuchet MS"/>
                <a:cs typeface="Trebuchet MS"/>
              </a:rPr>
              <a:t>t</a:t>
            </a:r>
            <a:r>
              <a:rPr sz="1100" spc="-5" dirty="0">
                <a:solidFill>
                  <a:srgbClr val="FFFFFF"/>
                </a:solidFill>
                <a:latin typeface="Trebuchet MS"/>
                <a:cs typeface="Trebuchet MS"/>
              </a:rPr>
              <a:t>u</a:t>
            </a:r>
            <a:r>
              <a:rPr sz="1100" spc="-45" dirty="0">
                <a:solidFill>
                  <a:srgbClr val="FFFFFF"/>
                </a:solidFill>
                <a:latin typeface="Trebuchet MS"/>
                <a:cs typeface="Trebuchet MS"/>
              </a:rPr>
              <a:t>r</a:t>
            </a:r>
            <a:r>
              <a:rPr sz="1100" spc="-20" dirty="0">
                <a:solidFill>
                  <a:srgbClr val="FFFFFF"/>
                </a:solidFill>
                <a:latin typeface="Trebuchet MS"/>
                <a:cs typeface="Trebuchet MS"/>
              </a:rPr>
              <a:t>e</a:t>
            </a:r>
            <a:r>
              <a:rPr sz="1100" spc="-90" dirty="0">
                <a:solidFill>
                  <a:srgbClr val="FFFFFF"/>
                </a:solidFill>
                <a:latin typeface="Trebuchet MS"/>
                <a:cs typeface="Trebuchet MS"/>
              </a:rPr>
              <a:t> </a:t>
            </a:r>
            <a:r>
              <a:rPr sz="1100" spc="-30" dirty="0">
                <a:solidFill>
                  <a:srgbClr val="FFFFFF"/>
                </a:solidFill>
                <a:latin typeface="Trebuchet MS"/>
                <a:cs typeface="Trebuchet MS"/>
              </a:rPr>
              <a:t>a</a:t>
            </a:r>
            <a:r>
              <a:rPr sz="1100" spc="10" dirty="0">
                <a:solidFill>
                  <a:srgbClr val="FFFFFF"/>
                </a:solidFill>
                <a:latin typeface="Trebuchet MS"/>
                <a:cs typeface="Trebuchet MS"/>
              </a:rPr>
              <a:t>n</a:t>
            </a:r>
            <a:r>
              <a:rPr sz="1100" spc="35" dirty="0">
                <a:solidFill>
                  <a:srgbClr val="FFFFFF"/>
                </a:solidFill>
                <a:latin typeface="Trebuchet MS"/>
                <a:cs typeface="Trebuchet MS"/>
              </a:rPr>
              <a:t>d</a:t>
            </a:r>
            <a:r>
              <a:rPr sz="1100" spc="-85" dirty="0">
                <a:solidFill>
                  <a:srgbClr val="FFFFFF"/>
                </a:solidFill>
                <a:latin typeface="Trebuchet MS"/>
                <a:cs typeface="Trebuchet MS"/>
              </a:rPr>
              <a:t> </a:t>
            </a:r>
            <a:r>
              <a:rPr sz="1100" spc="5" dirty="0">
                <a:solidFill>
                  <a:srgbClr val="FFFFFF"/>
                </a:solidFill>
                <a:latin typeface="Trebuchet MS"/>
                <a:cs typeface="Trebuchet MS"/>
              </a:rPr>
              <a:t>P</a:t>
            </a:r>
            <a:r>
              <a:rPr sz="1100" spc="-30" dirty="0">
                <a:solidFill>
                  <a:srgbClr val="FFFFFF"/>
                </a:solidFill>
                <a:latin typeface="Trebuchet MS"/>
                <a:cs typeface="Trebuchet MS"/>
              </a:rPr>
              <a:t>la</a:t>
            </a:r>
            <a:r>
              <a:rPr sz="1100" spc="-40" dirty="0">
                <a:solidFill>
                  <a:srgbClr val="FFFFFF"/>
                </a:solidFill>
                <a:latin typeface="Trebuchet MS"/>
                <a:cs typeface="Trebuchet MS"/>
              </a:rPr>
              <a:t>t</a:t>
            </a:r>
            <a:r>
              <a:rPr sz="1100" spc="-25" dirty="0">
                <a:solidFill>
                  <a:srgbClr val="FFFFFF"/>
                </a:solidFill>
                <a:latin typeface="Trebuchet MS"/>
                <a:cs typeface="Trebuchet MS"/>
              </a:rPr>
              <a:t>f</a:t>
            </a:r>
            <a:r>
              <a:rPr sz="1100" spc="15" dirty="0">
                <a:solidFill>
                  <a:srgbClr val="FFFFFF"/>
                </a:solidFill>
                <a:latin typeface="Trebuchet MS"/>
                <a:cs typeface="Trebuchet MS"/>
              </a:rPr>
              <a:t>o</a:t>
            </a:r>
            <a:r>
              <a:rPr sz="1100" spc="-45" dirty="0">
                <a:solidFill>
                  <a:srgbClr val="FFFFFF"/>
                </a:solidFill>
                <a:latin typeface="Trebuchet MS"/>
                <a:cs typeface="Trebuchet MS"/>
              </a:rPr>
              <a:t>r</a:t>
            </a:r>
            <a:r>
              <a:rPr sz="1100" spc="65" dirty="0">
                <a:solidFill>
                  <a:srgbClr val="FFFFFF"/>
                </a:solidFill>
                <a:latin typeface="Trebuchet MS"/>
                <a:cs typeface="Trebuchet MS"/>
              </a:rPr>
              <a:t>m</a:t>
            </a:r>
            <a:r>
              <a:rPr sz="1100" spc="-105" dirty="0">
                <a:solidFill>
                  <a:srgbClr val="FFFFFF"/>
                </a:solidFill>
                <a:latin typeface="Trebuchet MS"/>
                <a:cs typeface="Trebuchet MS"/>
              </a:rPr>
              <a:t> </a:t>
            </a:r>
            <a:r>
              <a:rPr sz="1100" spc="65" dirty="0">
                <a:solidFill>
                  <a:srgbClr val="FFFFFF"/>
                </a:solidFill>
                <a:latin typeface="Trebuchet MS"/>
                <a:cs typeface="Trebuchet MS"/>
              </a:rPr>
              <a:t>S</a:t>
            </a:r>
            <a:r>
              <a:rPr sz="1100" spc="-55" dirty="0">
                <a:solidFill>
                  <a:srgbClr val="FFFFFF"/>
                </a:solidFill>
                <a:latin typeface="Trebuchet MS"/>
                <a:cs typeface="Trebuchet MS"/>
              </a:rPr>
              <a:t>e</a:t>
            </a:r>
            <a:r>
              <a:rPr sz="1100" spc="-45" dirty="0">
                <a:solidFill>
                  <a:srgbClr val="FFFFFF"/>
                </a:solidFill>
                <a:latin typeface="Trebuchet MS"/>
                <a:cs typeface="Trebuchet MS"/>
              </a:rPr>
              <a:t>r</a:t>
            </a:r>
            <a:r>
              <a:rPr sz="1100" spc="-5" dirty="0">
                <a:solidFill>
                  <a:srgbClr val="FFFFFF"/>
                </a:solidFill>
                <a:latin typeface="Trebuchet MS"/>
                <a:cs typeface="Trebuchet MS"/>
              </a:rPr>
              <a:t>v</a:t>
            </a:r>
            <a:r>
              <a:rPr sz="1100" spc="-55" dirty="0">
                <a:solidFill>
                  <a:srgbClr val="FFFFFF"/>
                </a:solidFill>
                <a:latin typeface="Trebuchet MS"/>
                <a:cs typeface="Trebuchet MS"/>
              </a:rPr>
              <a:t>i</a:t>
            </a:r>
            <a:r>
              <a:rPr sz="1100" spc="-60" dirty="0">
                <a:solidFill>
                  <a:srgbClr val="FFFFFF"/>
                </a:solidFill>
                <a:latin typeface="Trebuchet MS"/>
                <a:cs typeface="Trebuchet MS"/>
              </a:rPr>
              <a:t>c</a:t>
            </a:r>
            <a:r>
              <a:rPr sz="1100" spc="-55" dirty="0">
                <a:solidFill>
                  <a:srgbClr val="FFFFFF"/>
                </a:solidFill>
                <a:latin typeface="Trebuchet MS"/>
                <a:cs typeface="Trebuchet MS"/>
              </a:rPr>
              <a:t>e</a:t>
            </a:r>
            <a:r>
              <a:rPr sz="1100" spc="25" dirty="0">
                <a:solidFill>
                  <a:srgbClr val="FFFFFF"/>
                </a:solidFill>
                <a:latin typeface="Trebuchet MS"/>
                <a:cs typeface="Trebuchet MS"/>
              </a:rPr>
              <a:t>s</a:t>
            </a:r>
            <a:endParaRPr sz="1100">
              <a:latin typeface="Trebuchet MS"/>
              <a:cs typeface="Trebuchet MS"/>
            </a:endParaRPr>
          </a:p>
        </p:txBody>
      </p:sp>
      <p:pic>
        <p:nvPicPr>
          <p:cNvPr id="15" name="object 15"/>
          <p:cNvPicPr/>
          <p:nvPr/>
        </p:nvPicPr>
        <p:blipFill>
          <a:blip r:embed="rId5" cstate="print"/>
          <a:stretch>
            <a:fillRect/>
          </a:stretch>
        </p:blipFill>
        <p:spPr>
          <a:xfrm>
            <a:off x="416920" y="660539"/>
            <a:ext cx="3689567" cy="3849983"/>
          </a:xfrm>
          <a:prstGeom prst="rect">
            <a:avLst/>
          </a:prstGeom>
        </p:spPr>
      </p:pic>
      <p:sp>
        <p:nvSpPr>
          <p:cNvPr id="16" name="object 16"/>
          <p:cNvSpPr txBox="1"/>
          <p:nvPr/>
        </p:nvSpPr>
        <p:spPr>
          <a:xfrm>
            <a:off x="4499216" y="4042155"/>
            <a:ext cx="4163695" cy="522605"/>
          </a:xfrm>
          <a:prstGeom prst="rect">
            <a:avLst/>
          </a:prstGeom>
        </p:spPr>
        <p:txBody>
          <a:bodyPr vert="horz" wrap="square" lIns="0" tIns="27939" rIns="0" bIns="0" rtlCol="0">
            <a:spAutoFit/>
          </a:bodyPr>
          <a:lstStyle/>
          <a:p>
            <a:pPr marL="12700">
              <a:lnSpc>
                <a:spcPct val="100000"/>
              </a:lnSpc>
              <a:spcBef>
                <a:spcPts val="219"/>
              </a:spcBef>
            </a:pPr>
            <a:r>
              <a:rPr sz="400" i="1" spc="5" dirty="0">
                <a:solidFill>
                  <a:srgbClr val="FFFFFF"/>
                </a:solidFill>
                <a:latin typeface="Trebuchet MS"/>
                <a:cs typeface="Trebuchet MS"/>
              </a:rPr>
              <a:t>Gartner,</a:t>
            </a:r>
            <a:r>
              <a:rPr sz="400" i="1" spc="10" dirty="0">
                <a:solidFill>
                  <a:srgbClr val="FFFFFF"/>
                </a:solidFill>
                <a:latin typeface="Trebuchet MS"/>
                <a:cs typeface="Trebuchet MS"/>
              </a:rPr>
              <a:t> </a:t>
            </a:r>
            <a:r>
              <a:rPr sz="400" i="1" spc="25" dirty="0">
                <a:solidFill>
                  <a:srgbClr val="FFFFFF"/>
                </a:solidFill>
                <a:latin typeface="Trebuchet MS"/>
                <a:cs typeface="Trebuchet MS"/>
              </a:rPr>
              <a:t>Magic</a:t>
            </a:r>
            <a:r>
              <a:rPr sz="400" i="1" spc="20" dirty="0">
                <a:solidFill>
                  <a:srgbClr val="FFFFFF"/>
                </a:solidFill>
                <a:latin typeface="Trebuchet MS"/>
                <a:cs typeface="Trebuchet MS"/>
              </a:rPr>
              <a:t> </a:t>
            </a:r>
            <a:r>
              <a:rPr sz="400" i="1" spc="25" dirty="0">
                <a:solidFill>
                  <a:srgbClr val="FFFFFF"/>
                </a:solidFill>
                <a:latin typeface="Trebuchet MS"/>
                <a:cs typeface="Trebuchet MS"/>
              </a:rPr>
              <a:t>Quadrant</a:t>
            </a:r>
            <a:r>
              <a:rPr sz="400" i="1" spc="15" dirty="0">
                <a:solidFill>
                  <a:srgbClr val="FFFFFF"/>
                </a:solidFill>
                <a:latin typeface="Trebuchet MS"/>
                <a:cs typeface="Trebuchet MS"/>
              </a:rPr>
              <a:t> </a:t>
            </a:r>
            <a:r>
              <a:rPr sz="400" i="1" dirty="0">
                <a:solidFill>
                  <a:srgbClr val="FFFFFF"/>
                </a:solidFill>
                <a:latin typeface="Trebuchet MS"/>
                <a:cs typeface="Trebuchet MS"/>
              </a:rPr>
              <a:t>for</a:t>
            </a:r>
            <a:r>
              <a:rPr sz="400" i="1" spc="15" dirty="0">
                <a:solidFill>
                  <a:srgbClr val="FFFFFF"/>
                </a:solidFill>
                <a:latin typeface="Trebuchet MS"/>
                <a:cs typeface="Trebuchet MS"/>
              </a:rPr>
              <a:t> </a:t>
            </a:r>
            <a:r>
              <a:rPr sz="400" i="1" spc="10" dirty="0">
                <a:solidFill>
                  <a:srgbClr val="FFFFFF"/>
                </a:solidFill>
                <a:latin typeface="Trebuchet MS"/>
                <a:cs typeface="Trebuchet MS"/>
              </a:rPr>
              <a:t>Cloud</a:t>
            </a:r>
            <a:r>
              <a:rPr sz="400" i="1" spc="30" dirty="0">
                <a:solidFill>
                  <a:srgbClr val="FFFFFF"/>
                </a:solidFill>
                <a:latin typeface="Trebuchet MS"/>
                <a:cs typeface="Trebuchet MS"/>
              </a:rPr>
              <a:t> </a:t>
            </a:r>
            <a:r>
              <a:rPr sz="400" i="1" spc="10" dirty="0">
                <a:solidFill>
                  <a:srgbClr val="FFFFFF"/>
                </a:solidFill>
                <a:latin typeface="Trebuchet MS"/>
                <a:cs typeface="Trebuchet MS"/>
              </a:rPr>
              <a:t>Infrastructure</a:t>
            </a:r>
            <a:r>
              <a:rPr sz="400" i="1" spc="15" dirty="0">
                <a:solidFill>
                  <a:srgbClr val="FFFFFF"/>
                </a:solidFill>
                <a:latin typeface="Trebuchet MS"/>
                <a:cs typeface="Trebuchet MS"/>
              </a:rPr>
              <a:t> </a:t>
            </a:r>
            <a:r>
              <a:rPr sz="400" i="1" dirty="0">
                <a:solidFill>
                  <a:srgbClr val="FFFFFF"/>
                </a:solidFill>
                <a:latin typeface="Trebuchet MS"/>
                <a:cs typeface="Trebuchet MS"/>
              </a:rPr>
              <a:t>&amp;</a:t>
            </a:r>
            <a:r>
              <a:rPr sz="400" i="1" spc="40" dirty="0">
                <a:solidFill>
                  <a:srgbClr val="FFFFFF"/>
                </a:solidFill>
                <a:latin typeface="Trebuchet MS"/>
                <a:cs typeface="Trebuchet MS"/>
              </a:rPr>
              <a:t> </a:t>
            </a:r>
            <a:r>
              <a:rPr sz="400" i="1" spc="15" dirty="0">
                <a:solidFill>
                  <a:srgbClr val="FFFFFF"/>
                </a:solidFill>
                <a:latin typeface="Trebuchet MS"/>
                <a:cs typeface="Trebuchet MS"/>
              </a:rPr>
              <a:t>Platform</a:t>
            </a:r>
            <a:r>
              <a:rPr sz="400" i="1" spc="45" dirty="0">
                <a:solidFill>
                  <a:srgbClr val="FFFFFF"/>
                </a:solidFill>
                <a:latin typeface="Trebuchet MS"/>
                <a:cs typeface="Trebuchet MS"/>
              </a:rPr>
              <a:t> </a:t>
            </a:r>
            <a:r>
              <a:rPr sz="400" i="1" dirty="0">
                <a:solidFill>
                  <a:srgbClr val="FFFFFF"/>
                </a:solidFill>
                <a:latin typeface="Trebuchet MS"/>
                <a:cs typeface="Trebuchet MS"/>
              </a:rPr>
              <a:t>Services,</a:t>
            </a:r>
            <a:r>
              <a:rPr sz="400" i="1" spc="15" dirty="0">
                <a:solidFill>
                  <a:srgbClr val="FFFFFF"/>
                </a:solidFill>
                <a:latin typeface="Trebuchet MS"/>
                <a:cs typeface="Trebuchet MS"/>
              </a:rPr>
              <a:t> </a:t>
            </a:r>
            <a:r>
              <a:rPr sz="400" i="1" spc="10" dirty="0">
                <a:solidFill>
                  <a:srgbClr val="FFFFFF"/>
                </a:solidFill>
                <a:latin typeface="Trebuchet MS"/>
                <a:cs typeface="Trebuchet MS"/>
              </a:rPr>
              <a:t>Raj Bala,</a:t>
            </a:r>
            <a:r>
              <a:rPr sz="400" i="1" spc="15" dirty="0">
                <a:solidFill>
                  <a:srgbClr val="FFFFFF"/>
                </a:solidFill>
                <a:latin typeface="Trebuchet MS"/>
                <a:cs typeface="Trebuchet MS"/>
              </a:rPr>
              <a:t> </a:t>
            </a:r>
            <a:r>
              <a:rPr sz="400" i="1" spc="20" dirty="0">
                <a:solidFill>
                  <a:srgbClr val="FFFFFF"/>
                </a:solidFill>
                <a:latin typeface="Trebuchet MS"/>
                <a:cs typeface="Trebuchet MS"/>
              </a:rPr>
              <a:t>Bob</a:t>
            </a:r>
            <a:r>
              <a:rPr sz="400" i="1" spc="30" dirty="0">
                <a:solidFill>
                  <a:srgbClr val="FFFFFF"/>
                </a:solidFill>
                <a:latin typeface="Trebuchet MS"/>
                <a:cs typeface="Trebuchet MS"/>
              </a:rPr>
              <a:t> </a:t>
            </a:r>
            <a:r>
              <a:rPr sz="400" i="1" spc="-10" dirty="0">
                <a:solidFill>
                  <a:srgbClr val="FFFFFF"/>
                </a:solidFill>
                <a:latin typeface="Trebuchet MS"/>
                <a:cs typeface="Trebuchet MS"/>
              </a:rPr>
              <a:t>Gill,</a:t>
            </a:r>
            <a:r>
              <a:rPr sz="400" i="1" spc="10" dirty="0">
                <a:solidFill>
                  <a:srgbClr val="FFFFFF"/>
                </a:solidFill>
                <a:latin typeface="Trebuchet MS"/>
                <a:cs typeface="Trebuchet MS"/>
              </a:rPr>
              <a:t> </a:t>
            </a:r>
            <a:r>
              <a:rPr sz="400" i="1" spc="20" dirty="0">
                <a:solidFill>
                  <a:srgbClr val="FFFFFF"/>
                </a:solidFill>
                <a:latin typeface="Trebuchet MS"/>
                <a:cs typeface="Trebuchet MS"/>
              </a:rPr>
              <a:t>Dennis</a:t>
            </a:r>
            <a:r>
              <a:rPr sz="400" i="1" spc="15" dirty="0">
                <a:solidFill>
                  <a:srgbClr val="FFFFFF"/>
                </a:solidFill>
                <a:latin typeface="Trebuchet MS"/>
                <a:cs typeface="Trebuchet MS"/>
              </a:rPr>
              <a:t> Smith,</a:t>
            </a:r>
            <a:r>
              <a:rPr sz="400" i="1" spc="10" dirty="0">
                <a:solidFill>
                  <a:srgbClr val="FFFFFF"/>
                </a:solidFill>
                <a:latin typeface="Trebuchet MS"/>
                <a:cs typeface="Trebuchet MS"/>
              </a:rPr>
              <a:t> Kevin</a:t>
            </a:r>
            <a:r>
              <a:rPr sz="400" i="1" spc="30" dirty="0">
                <a:solidFill>
                  <a:srgbClr val="FFFFFF"/>
                </a:solidFill>
                <a:latin typeface="Trebuchet MS"/>
                <a:cs typeface="Trebuchet MS"/>
              </a:rPr>
              <a:t> </a:t>
            </a:r>
            <a:r>
              <a:rPr sz="400" i="1" spc="-25" dirty="0">
                <a:solidFill>
                  <a:srgbClr val="FFFFFF"/>
                </a:solidFill>
                <a:latin typeface="Trebuchet MS"/>
                <a:cs typeface="Trebuchet MS"/>
              </a:rPr>
              <a:t>Ji,</a:t>
            </a:r>
            <a:r>
              <a:rPr sz="400" i="1" spc="15" dirty="0">
                <a:solidFill>
                  <a:srgbClr val="FFFFFF"/>
                </a:solidFill>
                <a:latin typeface="Trebuchet MS"/>
                <a:cs typeface="Trebuchet MS"/>
              </a:rPr>
              <a:t> </a:t>
            </a:r>
            <a:r>
              <a:rPr sz="400" i="1" spc="20" dirty="0">
                <a:solidFill>
                  <a:srgbClr val="FFFFFF"/>
                </a:solidFill>
                <a:latin typeface="Trebuchet MS"/>
                <a:cs typeface="Trebuchet MS"/>
              </a:rPr>
              <a:t>David</a:t>
            </a:r>
            <a:r>
              <a:rPr sz="400" i="1" spc="25" dirty="0">
                <a:solidFill>
                  <a:srgbClr val="FFFFFF"/>
                </a:solidFill>
                <a:latin typeface="Trebuchet MS"/>
                <a:cs typeface="Trebuchet MS"/>
              </a:rPr>
              <a:t> </a:t>
            </a:r>
            <a:r>
              <a:rPr sz="400" i="1" spc="10" dirty="0">
                <a:solidFill>
                  <a:srgbClr val="FFFFFF"/>
                </a:solidFill>
                <a:latin typeface="Trebuchet MS"/>
                <a:cs typeface="Trebuchet MS"/>
              </a:rPr>
              <a:t>Wright,</a:t>
            </a:r>
            <a:r>
              <a:rPr sz="400" i="1" spc="15" dirty="0">
                <a:solidFill>
                  <a:srgbClr val="FFFFFF"/>
                </a:solidFill>
                <a:latin typeface="Trebuchet MS"/>
                <a:cs typeface="Trebuchet MS"/>
              </a:rPr>
              <a:t> </a:t>
            </a:r>
            <a:r>
              <a:rPr sz="400" i="1" spc="35" dirty="0">
                <a:solidFill>
                  <a:srgbClr val="FFFFFF"/>
                </a:solidFill>
                <a:latin typeface="Trebuchet MS"/>
                <a:cs typeface="Trebuchet MS"/>
              </a:rPr>
              <a:t>27</a:t>
            </a:r>
            <a:r>
              <a:rPr sz="400" i="1" spc="30" dirty="0">
                <a:solidFill>
                  <a:srgbClr val="FFFFFF"/>
                </a:solidFill>
                <a:latin typeface="Trebuchet MS"/>
                <a:cs typeface="Trebuchet MS"/>
              </a:rPr>
              <a:t> </a:t>
            </a:r>
            <a:r>
              <a:rPr sz="400" i="1" dirty="0">
                <a:solidFill>
                  <a:srgbClr val="FFFFFF"/>
                </a:solidFill>
                <a:latin typeface="Trebuchet MS"/>
                <a:cs typeface="Trebuchet MS"/>
              </a:rPr>
              <a:t>July</a:t>
            </a:r>
            <a:r>
              <a:rPr sz="400" i="1" spc="15" dirty="0">
                <a:solidFill>
                  <a:srgbClr val="FFFFFF"/>
                </a:solidFill>
                <a:latin typeface="Trebuchet MS"/>
                <a:cs typeface="Trebuchet MS"/>
              </a:rPr>
              <a:t> </a:t>
            </a:r>
            <a:r>
              <a:rPr sz="400" i="1" spc="25" dirty="0">
                <a:solidFill>
                  <a:srgbClr val="FFFFFF"/>
                </a:solidFill>
                <a:latin typeface="Trebuchet MS"/>
                <a:cs typeface="Trebuchet MS"/>
              </a:rPr>
              <a:t>2021.</a:t>
            </a:r>
            <a:r>
              <a:rPr sz="400" i="1" spc="15" dirty="0">
                <a:solidFill>
                  <a:srgbClr val="FFFFFF"/>
                </a:solidFill>
                <a:latin typeface="Trebuchet MS"/>
                <a:cs typeface="Trebuchet MS"/>
              </a:rPr>
              <a:t> </a:t>
            </a:r>
            <a:r>
              <a:rPr sz="400" i="1" spc="10" dirty="0">
                <a:solidFill>
                  <a:srgbClr val="FFFFFF"/>
                </a:solidFill>
                <a:latin typeface="Trebuchet MS"/>
                <a:cs typeface="Trebuchet MS"/>
              </a:rPr>
              <a:t>Gartner </a:t>
            </a:r>
            <a:r>
              <a:rPr sz="400" i="1" spc="25" dirty="0">
                <a:solidFill>
                  <a:srgbClr val="FFFFFF"/>
                </a:solidFill>
                <a:latin typeface="Trebuchet MS"/>
                <a:cs typeface="Trebuchet MS"/>
              </a:rPr>
              <a:t>and</a:t>
            </a:r>
            <a:r>
              <a:rPr sz="400" i="1" spc="30" dirty="0">
                <a:solidFill>
                  <a:srgbClr val="FFFFFF"/>
                </a:solidFill>
                <a:latin typeface="Trebuchet MS"/>
                <a:cs typeface="Trebuchet MS"/>
              </a:rPr>
              <a:t> </a:t>
            </a:r>
            <a:r>
              <a:rPr sz="400" i="1" spc="25" dirty="0">
                <a:solidFill>
                  <a:srgbClr val="FFFFFF"/>
                </a:solidFill>
                <a:latin typeface="Trebuchet MS"/>
                <a:cs typeface="Trebuchet MS"/>
              </a:rPr>
              <a:t>Magic</a:t>
            </a:r>
            <a:endParaRPr sz="400" dirty="0">
              <a:latin typeface="Trebuchet MS"/>
              <a:cs typeface="Trebuchet MS"/>
            </a:endParaRPr>
          </a:p>
          <a:p>
            <a:pPr marL="12700" marR="5080">
              <a:lnSpc>
                <a:spcPct val="105000"/>
              </a:lnSpc>
              <a:spcBef>
                <a:spcPts val="95"/>
              </a:spcBef>
            </a:pPr>
            <a:r>
              <a:rPr sz="400" i="1" spc="25" dirty="0">
                <a:solidFill>
                  <a:srgbClr val="FFFFFF"/>
                </a:solidFill>
                <a:latin typeface="Trebuchet MS"/>
                <a:cs typeface="Trebuchet MS"/>
              </a:rPr>
              <a:t>Quadrant</a:t>
            </a:r>
            <a:r>
              <a:rPr sz="400" i="1" spc="20" dirty="0">
                <a:solidFill>
                  <a:srgbClr val="FFFFFF"/>
                </a:solidFill>
                <a:latin typeface="Trebuchet MS"/>
                <a:cs typeface="Trebuchet MS"/>
              </a:rPr>
              <a:t> </a:t>
            </a:r>
            <a:r>
              <a:rPr sz="400" i="1" dirty="0">
                <a:solidFill>
                  <a:srgbClr val="FFFFFF"/>
                </a:solidFill>
                <a:latin typeface="Trebuchet MS"/>
                <a:cs typeface="Trebuchet MS"/>
              </a:rPr>
              <a:t>are</a:t>
            </a:r>
            <a:r>
              <a:rPr sz="400" i="1" spc="20" dirty="0">
                <a:solidFill>
                  <a:srgbClr val="FFFFFF"/>
                </a:solidFill>
                <a:latin typeface="Trebuchet MS"/>
                <a:cs typeface="Trebuchet MS"/>
              </a:rPr>
              <a:t> </a:t>
            </a:r>
            <a:r>
              <a:rPr sz="400" i="1" dirty="0">
                <a:solidFill>
                  <a:srgbClr val="FFFFFF"/>
                </a:solidFill>
                <a:latin typeface="Trebuchet MS"/>
                <a:cs typeface="Trebuchet MS"/>
              </a:rPr>
              <a:t>registered</a:t>
            </a:r>
            <a:r>
              <a:rPr sz="400" i="1" spc="30" dirty="0">
                <a:solidFill>
                  <a:srgbClr val="FFFFFF"/>
                </a:solidFill>
                <a:latin typeface="Trebuchet MS"/>
                <a:cs typeface="Trebuchet MS"/>
              </a:rPr>
              <a:t> </a:t>
            </a:r>
            <a:r>
              <a:rPr sz="400" i="1" spc="15" dirty="0">
                <a:solidFill>
                  <a:srgbClr val="FFFFFF"/>
                </a:solidFill>
                <a:latin typeface="Trebuchet MS"/>
                <a:cs typeface="Trebuchet MS"/>
              </a:rPr>
              <a:t>trademarks </a:t>
            </a:r>
            <a:r>
              <a:rPr sz="400" i="1" spc="5" dirty="0">
                <a:solidFill>
                  <a:srgbClr val="FFFFFF"/>
                </a:solidFill>
                <a:latin typeface="Trebuchet MS"/>
                <a:cs typeface="Trebuchet MS"/>
              </a:rPr>
              <a:t>of</a:t>
            </a:r>
            <a:r>
              <a:rPr sz="400" i="1" spc="25" dirty="0">
                <a:solidFill>
                  <a:srgbClr val="FFFFFF"/>
                </a:solidFill>
                <a:latin typeface="Trebuchet MS"/>
                <a:cs typeface="Trebuchet MS"/>
              </a:rPr>
              <a:t> </a:t>
            </a:r>
            <a:r>
              <a:rPr sz="400" i="1" spc="5" dirty="0">
                <a:solidFill>
                  <a:srgbClr val="FFFFFF"/>
                </a:solidFill>
                <a:latin typeface="Trebuchet MS"/>
                <a:cs typeface="Trebuchet MS"/>
              </a:rPr>
              <a:t>Gartner,</a:t>
            </a:r>
            <a:r>
              <a:rPr sz="400" i="1" spc="15" dirty="0">
                <a:solidFill>
                  <a:srgbClr val="FFFFFF"/>
                </a:solidFill>
                <a:latin typeface="Trebuchet MS"/>
                <a:cs typeface="Trebuchet MS"/>
              </a:rPr>
              <a:t> </a:t>
            </a:r>
            <a:r>
              <a:rPr sz="400" i="1" spc="5" dirty="0">
                <a:solidFill>
                  <a:srgbClr val="FFFFFF"/>
                </a:solidFill>
                <a:latin typeface="Trebuchet MS"/>
                <a:cs typeface="Trebuchet MS"/>
              </a:rPr>
              <a:t>Inc.</a:t>
            </a:r>
            <a:r>
              <a:rPr sz="400" i="1" spc="10" dirty="0">
                <a:solidFill>
                  <a:srgbClr val="FFFFFF"/>
                </a:solidFill>
                <a:latin typeface="Trebuchet MS"/>
                <a:cs typeface="Trebuchet MS"/>
              </a:rPr>
              <a:t> </a:t>
            </a:r>
            <a:r>
              <a:rPr sz="400" i="1" spc="15" dirty="0">
                <a:solidFill>
                  <a:srgbClr val="FFFFFF"/>
                </a:solidFill>
                <a:latin typeface="Trebuchet MS"/>
                <a:cs typeface="Trebuchet MS"/>
              </a:rPr>
              <a:t>and/or </a:t>
            </a:r>
            <a:r>
              <a:rPr sz="400" i="1" dirty="0">
                <a:solidFill>
                  <a:srgbClr val="FFFFFF"/>
                </a:solidFill>
                <a:latin typeface="Trebuchet MS"/>
                <a:cs typeface="Trebuchet MS"/>
              </a:rPr>
              <a:t>its</a:t>
            </a:r>
            <a:r>
              <a:rPr sz="400" i="1" spc="15" dirty="0">
                <a:solidFill>
                  <a:srgbClr val="FFFFFF"/>
                </a:solidFill>
                <a:latin typeface="Trebuchet MS"/>
                <a:cs typeface="Trebuchet MS"/>
              </a:rPr>
              <a:t> </a:t>
            </a:r>
            <a:r>
              <a:rPr sz="400" i="1" spc="5" dirty="0">
                <a:solidFill>
                  <a:srgbClr val="FFFFFF"/>
                </a:solidFill>
                <a:latin typeface="Trebuchet MS"/>
                <a:cs typeface="Trebuchet MS"/>
              </a:rPr>
              <a:t>affiliates</a:t>
            </a:r>
            <a:r>
              <a:rPr sz="400" i="1" spc="15" dirty="0">
                <a:solidFill>
                  <a:srgbClr val="FFFFFF"/>
                </a:solidFill>
                <a:latin typeface="Trebuchet MS"/>
                <a:cs typeface="Trebuchet MS"/>
              </a:rPr>
              <a:t> </a:t>
            </a:r>
            <a:r>
              <a:rPr sz="400" i="1" dirty="0">
                <a:solidFill>
                  <a:srgbClr val="FFFFFF"/>
                </a:solidFill>
                <a:latin typeface="Trebuchet MS"/>
                <a:cs typeface="Trebuchet MS"/>
              </a:rPr>
              <a:t>in</a:t>
            </a:r>
            <a:r>
              <a:rPr sz="400" i="1" spc="30" dirty="0">
                <a:solidFill>
                  <a:srgbClr val="FFFFFF"/>
                </a:solidFill>
                <a:latin typeface="Trebuchet MS"/>
                <a:cs typeface="Trebuchet MS"/>
              </a:rPr>
              <a:t> </a:t>
            </a:r>
            <a:r>
              <a:rPr sz="400" i="1" spc="5" dirty="0">
                <a:solidFill>
                  <a:srgbClr val="FFFFFF"/>
                </a:solidFill>
                <a:latin typeface="Trebuchet MS"/>
                <a:cs typeface="Trebuchet MS"/>
              </a:rPr>
              <a:t>the</a:t>
            </a:r>
            <a:r>
              <a:rPr sz="400" i="1" spc="20" dirty="0">
                <a:solidFill>
                  <a:srgbClr val="FFFFFF"/>
                </a:solidFill>
                <a:latin typeface="Trebuchet MS"/>
                <a:cs typeface="Trebuchet MS"/>
              </a:rPr>
              <a:t> </a:t>
            </a:r>
            <a:r>
              <a:rPr sz="400" i="1" dirty="0">
                <a:solidFill>
                  <a:srgbClr val="FFFFFF"/>
                </a:solidFill>
                <a:latin typeface="Trebuchet MS"/>
                <a:cs typeface="Trebuchet MS"/>
              </a:rPr>
              <a:t>U.S.</a:t>
            </a:r>
            <a:r>
              <a:rPr sz="400" i="1" spc="15" dirty="0">
                <a:solidFill>
                  <a:srgbClr val="FFFFFF"/>
                </a:solidFill>
                <a:latin typeface="Trebuchet MS"/>
                <a:cs typeface="Trebuchet MS"/>
              </a:rPr>
              <a:t> </a:t>
            </a:r>
            <a:r>
              <a:rPr sz="400" i="1" spc="25" dirty="0">
                <a:solidFill>
                  <a:srgbClr val="FFFFFF"/>
                </a:solidFill>
                <a:latin typeface="Trebuchet MS"/>
                <a:cs typeface="Trebuchet MS"/>
              </a:rPr>
              <a:t>and</a:t>
            </a:r>
            <a:r>
              <a:rPr sz="400" i="1" spc="30" dirty="0">
                <a:solidFill>
                  <a:srgbClr val="FFFFFF"/>
                </a:solidFill>
                <a:latin typeface="Trebuchet MS"/>
                <a:cs typeface="Trebuchet MS"/>
              </a:rPr>
              <a:t> </a:t>
            </a:r>
            <a:r>
              <a:rPr sz="400" i="1" spc="10" dirty="0">
                <a:solidFill>
                  <a:srgbClr val="FFFFFF"/>
                </a:solidFill>
                <a:latin typeface="Trebuchet MS"/>
                <a:cs typeface="Trebuchet MS"/>
              </a:rPr>
              <a:t>internationally</a:t>
            </a:r>
            <a:r>
              <a:rPr sz="400" i="1" spc="20" dirty="0">
                <a:solidFill>
                  <a:srgbClr val="FFFFFF"/>
                </a:solidFill>
                <a:latin typeface="Trebuchet MS"/>
                <a:cs typeface="Trebuchet MS"/>
              </a:rPr>
              <a:t> </a:t>
            </a:r>
            <a:r>
              <a:rPr sz="400" i="1" spc="25" dirty="0">
                <a:solidFill>
                  <a:srgbClr val="FFFFFF"/>
                </a:solidFill>
                <a:latin typeface="Trebuchet MS"/>
                <a:cs typeface="Trebuchet MS"/>
              </a:rPr>
              <a:t>and</a:t>
            </a:r>
            <a:r>
              <a:rPr sz="400" i="1" spc="35" dirty="0">
                <a:solidFill>
                  <a:srgbClr val="FFFFFF"/>
                </a:solidFill>
                <a:latin typeface="Trebuchet MS"/>
                <a:cs typeface="Trebuchet MS"/>
              </a:rPr>
              <a:t> </a:t>
            </a:r>
            <a:r>
              <a:rPr sz="400" i="1" spc="-5" dirty="0">
                <a:solidFill>
                  <a:srgbClr val="FFFFFF"/>
                </a:solidFill>
                <a:latin typeface="Trebuchet MS"/>
                <a:cs typeface="Trebuchet MS"/>
              </a:rPr>
              <a:t>is</a:t>
            </a:r>
            <a:r>
              <a:rPr sz="400" i="1" spc="15" dirty="0">
                <a:solidFill>
                  <a:srgbClr val="FFFFFF"/>
                </a:solidFill>
                <a:latin typeface="Trebuchet MS"/>
                <a:cs typeface="Trebuchet MS"/>
              </a:rPr>
              <a:t> </a:t>
            </a:r>
            <a:r>
              <a:rPr sz="400" i="1" spc="5" dirty="0">
                <a:solidFill>
                  <a:srgbClr val="FFFFFF"/>
                </a:solidFill>
                <a:latin typeface="Trebuchet MS"/>
                <a:cs typeface="Trebuchet MS"/>
              </a:rPr>
              <a:t>used</a:t>
            </a:r>
            <a:r>
              <a:rPr sz="400" i="1" spc="30" dirty="0">
                <a:solidFill>
                  <a:srgbClr val="FFFFFF"/>
                </a:solidFill>
                <a:latin typeface="Trebuchet MS"/>
                <a:cs typeface="Trebuchet MS"/>
              </a:rPr>
              <a:t> </a:t>
            </a:r>
            <a:r>
              <a:rPr sz="400" i="1" dirty="0">
                <a:solidFill>
                  <a:srgbClr val="FFFFFF"/>
                </a:solidFill>
                <a:latin typeface="Trebuchet MS"/>
                <a:cs typeface="Trebuchet MS"/>
              </a:rPr>
              <a:t>herein</a:t>
            </a:r>
            <a:r>
              <a:rPr sz="400" i="1" spc="25" dirty="0">
                <a:solidFill>
                  <a:srgbClr val="FFFFFF"/>
                </a:solidFill>
                <a:latin typeface="Trebuchet MS"/>
                <a:cs typeface="Trebuchet MS"/>
              </a:rPr>
              <a:t> </a:t>
            </a:r>
            <a:r>
              <a:rPr sz="400" i="1" spc="10" dirty="0">
                <a:solidFill>
                  <a:srgbClr val="FFFFFF"/>
                </a:solidFill>
                <a:latin typeface="Trebuchet MS"/>
                <a:cs typeface="Trebuchet MS"/>
              </a:rPr>
              <a:t>with</a:t>
            </a:r>
            <a:r>
              <a:rPr sz="400" i="1" spc="30" dirty="0">
                <a:solidFill>
                  <a:srgbClr val="FFFFFF"/>
                </a:solidFill>
                <a:latin typeface="Trebuchet MS"/>
                <a:cs typeface="Trebuchet MS"/>
              </a:rPr>
              <a:t> </a:t>
            </a:r>
            <a:r>
              <a:rPr sz="400" i="1" spc="10" dirty="0">
                <a:solidFill>
                  <a:srgbClr val="FFFFFF"/>
                </a:solidFill>
                <a:latin typeface="Trebuchet MS"/>
                <a:cs typeface="Trebuchet MS"/>
              </a:rPr>
              <a:t>permission.</a:t>
            </a:r>
            <a:r>
              <a:rPr sz="400" i="1" spc="15" dirty="0">
                <a:solidFill>
                  <a:srgbClr val="FFFFFF"/>
                </a:solidFill>
                <a:latin typeface="Trebuchet MS"/>
                <a:cs typeface="Trebuchet MS"/>
              </a:rPr>
              <a:t> </a:t>
            </a:r>
            <a:r>
              <a:rPr sz="400" i="1" dirty="0">
                <a:solidFill>
                  <a:srgbClr val="FFFFFF"/>
                </a:solidFill>
                <a:latin typeface="Trebuchet MS"/>
                <a:cs typeface="Trebuchet MS"/>
              </a:rPr>
              <a:t>All</a:t>
            </a:r>
            <a:r>
              <a:rPr sz="400" i="1" spc="10" dirty="0">
                <a:solidFill>
                  <a:srgbClr val="FFFFFF"/>
                </a:solidFill>
                <a:latin typeface="Trebuchet MS"/>
                <a:cs typeface="Trebuchet MS"/>
              </a:rPr>
              <a:t> rights</a:t>
            </a:r>
            <a:r>
              <a:rPr sz="400" i="1" spc="15" dirty="0">
                <a:solidFill>
                  <a:srgbClr val="FFFFFF"/>
                </a:solidFill>
                <a:latin typeface="Trebuchet MS"/>
                <a:cs typeface="Trebuchet MS"/>
              </a:rPr>
              <a:t> </a:t>
            </a:r>
            <a:r>
              <a:rPr sz="400" i="1" spc="-5" dirty="0">
                <a:solidFill>
                  <a:srgbClr val="FFFFFF"/>
                </a:solidFill>
                <a:latin typeface="Trebuchet MS"/>
                <a:cs typeface="Trebuchet MS"/>
              </a:rPr>
              <a:t>reserved.</a:t>
            </a:r>
            <a:r>
              <a:rPr sz="400" i="1" spc="15" dirty="0">
                <a:solidFill>
                  <a:srgbClr val="FFFFFF"/>
                </a:solidFill>
                <a:latin typeface="Trebuchet MS"/>
                <a:cs typeface="Trebuchet MS"/>
              </a:rPr>
              <a:t> </a:t>
            </a:r>
            <a:r>
              <a:rPr sz="400" i="1" spc="10" dirty="0">
                <a:solidFill>
                  <a:srgbClr val="FFFFFF"/>
                </a:solidFill>
                <a:latin typeface="Trebuchet MS"/>
                <a:cs typeface="Trebuchet MS"/>
              </a:rPr>
              <a:t>Gartner </a:t>
            </a:r>
            <a:r>
              <a:rPr sz="400" i="1" spc="15" dirty="0">
                <a:solidFill>
                  <a:srgbClr val="FFFFFF"/>
                </a:solidFill>
                <a:latin typeface="Trebuchet MS"/>
                <a:cs typeface="Trebuchet MS"/>
              </a:rPr>
              <a:t> </a:t>
            </a:r>
            <a:r>
              <a:rPr sz="400" i="1" spc="10" dirty="0">
                <a:solidFill>
                  <a:srgbClr val="FFFFFF"/>
                </a:solidFill>
                <a:latin typeface="Trebuchet MS"/>
                <a:cs typeface="Trebuchet MS"/>
              </a:rPr>
              <a:t>does</a:t>
            </a:r>
            <a:r>
              <a:rPr sz="400" i="1" spc="5" dirty="0">
                <a:solidFill>
                  <a:srgbClr val="FFFFFF"/>
                </a:solidFill>
                <a:latin typeface="Trebuchet MS"/>
                <a:cs typeface="Trebuchet MS"/>
              </a:rPr>
              <a:t> </a:t>
            </a:r>
            <a:r>
              <a:rPr sz="400" i="1" spc="15" dirty="0">
                <a:solidFill>
                  <a:srgbClr val="FFFFFF"/>
                </a:solidFill>
                <a:latin typeface="Trebuchet MS"/>
                <a:cs typeface="Trebuchet MS"/>
              </a:rPr>
              <a:t>not </a:t>
            </a:r>
            <a:r>
              <a:rPr sz="400" i="1" spc="10" dirty="0">
                <a:solidFill>
                  <a:srgbClr val="FFFFFF"/>
                </a:solidFill>
                <a:latin typeface="Trebuchet MS"/>
                <a:cs typeface="Trebuchet MS"/>
              </a:rPr>
              <a:t>endorse</a:t>
            </a:r>
            <a:r>
              <a:rPr sz="400" i="1" spc="15" dirty="0">
                <a:solidFill>
                  <a:srgbClr val="FFFFFF"/>
                </a:solidFill>
                <a:latin typeface="Trebuchet MS"/>
                <a:cs typeface="Trebuchet MS"/>
              </a:rPr>
              <a:t> </a:t>
            </a:r>
            <a:r>
              <a:rPr sz="400" i="1" spc="25" dirty="0">
                <a:solidFill>
                  <a:srgbClr val="FFFFFF"/>
                </a:solidFill>
                <a:latin typeface="Trebuchet MS"/>
                <a:cs typeface="Trebuchet MS"/>
              </a:rPr>
              <a:t>any</a:t>
            </a:r>
            <a:r>
              <a:rPr sz="400" i="1" spc="15" dirty="0">
                <a:solidFill>
                  <a:srgbClr val="FFFFFF"/>
                </a:solidFill>
                <a:latin typeface="Trebuchet MS"/>
                <a:cs typeface="Trebuchet MS"/>
              </a:rPr>
              <a:t> </a:t>
            </a:r>
            <a:r>
              <a:rPr sz="400" i="1" spc="5" dirty="0">
                <a:solidFill>
                  <a:srgbClr val="FFFFFF"/>
                </a:solidFill>
                <a:latin typeface="Trebuchet MS"/>
                <a:cs typeface="Trebuchet MS"/>
              </a:rPr>
              <a:t>vendor,</a:t>
            </a:r>
            <a:r>
              <a:rPr sz="400" i="1" spc="10" dirty="0">
                <a:solidFill>
                  <a:srgbClr val="FFFFFF"/>
                </a:solidFill>
                <a:latin typeface="Trebuchet MS"/>
                <a:cs typeface="Trebuchet MS"/>
              </a:rPr>
              <a:t> product</a:t>
            </a:r>
            <a:r>
              <a:rPr sz="400" i="1" spc="15" dirty="0">
                <a:solidFill>
                  <a:srgbClr val="FFFFFF"/>
                </a:solidFill>
                <a:latin typeface="Trebuchet MS"/>
                <a:cs typeface="Trebuchet MS"/>
              </a:rPr>
              <a:t> </a:t>
            </a:r>
            <a:r>
              <a:rPr sz="400" i="1" dirty="0">
                <a:solidFill>
                  <a:srgbClr val="FFFFFF"/>
                </a:solidFill>
                <a:latin typeface="Trebuchet MS"/>
                <a:cs typeface="Trebuchet MS"/>
              </a:rPr>
              <a:t>or</a:t>
            </a:r>
            <a:r>
              <a:rPr sz="400" i="1" spc="10" dirty="0">
                <a:solidFill>
                  <a:srgbClr val="FFFFFF"/>
                </a:solidFill>
                <a:latin typeface="Trebuchet MS"/>
                <a:cs typeface="Trebuchet MS"/>
              </a:rPr>
              <a:t> </a:t>
            </a:r>
            <a:r>
              <a:rPr sz="400" i="1" dirty="0">
                <a:solidFill>
                  <a:srgbClr val="FFFFFF"/>
                </a:solidFill>
                <a:latin typeface="Trebuchet MS"/>
                <a:cs typeface="Trebuchet MS"/>
              </a:rPr>
              <a:t>service</a:t>
            </a:r>
            <a:r>
              <a:rPr sz="400" i="1" spc="15" dirty="0">
                <a:solidFill>
                  <a:srgbClr val="FFFFFF"/>
                </a:solidFill>
                <a:latin typeface="Trebuchet MS"/>
                <a:cs typeface="Trebuchet MS"/>
              </a:rPr>
              <a:t> </a:t>
            </a:r>
            <a:r>
              <a:rPr sz="400" i="1" spc="5" dirty="0">
                <a:solidFill>
                  <a:srgbClr val="FFFFFF"/>
                </a:solidFill>
                <a:latin typeface="Trebuchet MS"/>
                <a:cs typeface="Trebuchet MS"/>
              </a:rPr>
              <a:t>depicted</a:t>
            </a:r>
            <a:r>
              <a:rPr sz="400" i="1" spc="20" dirty="0">
                <a:solidFill>
                  <a:srgbClr val="FFFFFF"/>
                </a:solidFill>
                <a:latin typeface="Trebuchet MS"/>
                <a:cs typeface="Trebuchet MS"/>
              </a:rPr>
              <a:t> </a:t>
            </a:r>
            <a:r>
              <a:rPr sz="400" i="1" dirty="0">
                <a:solidFill>
                  <a:srgbClr val="FFFFFF"/>
                </a:solidFill>
                <a:latin typeface="Trebuchet MS"/>
                <a:cs typeface="Trebuchet MS"/>
              </a:rPr>
              <a:t>in</a:t>
            </a:r>
            <a:r>
              <a:rPr sz="400" i="1" spc="25" dirty="0">
                <a:solidFill>
                  <a:srgbClr val="FFFFFF"/>
                </a:solidFill>
                <a:latin typeface="Trebuchet MS"/>
                <a:cs typeface="Trebuchet MS"/>
              </a:rPr>
              <a:t> </a:t>
            </a:r>
            <a:r>
              <a:rPr sz="400" i="1" dirty="0">
                <a:solidFill>
                  <a:srgbClr val="FFFFFF"/>
                </a:solidFill>
                <a:latin typeface="Trebuchet MS"/>
                <a:cs typeface="Trebuchet MS"/>
              </a:rPr>
              <a:t>its</a:t>
            </a:r>
            <a:r>
              <a:rPr sz="400" i="1" spc="10" dirty="0">
                <a:solidFill>
                  <a:srgbClr val="FFFFFF"/>
                </a:solidFill>
                <a:latin typeface="Trebuchet MS"/>
                <a:cs typeface="Trebuchet MS"/>
              </a:rPr>
              <a:t> </a:t>
            </a:r>
            <a:r>
              <a:rPr sz="400" i="1" spc="5" dirty="0">
                <a:solidFill>
                  <a:srgbClr val="FFFFFF"/>
                </a:solidFill>
                <a:latin typeface="Trebuchet MS"/>
                <a:cs typeface="Trebuchet MS"/>
              </a:rPr>
              <a:t>research</a:t>
            </a:r>
            <a:r>
              <a:rPr sz="400" i="1" spc="25" dirty="0">
                <a:solidFill>
                  <a:srgbClr val="FFFFFF"/>
                </a:solidFill>
                <a:latin typeface="Trebuchet MS"/>
                <a:cs typeface="Trebuchet MS"/>
              </a:rPr>
              <a:t> </a:t>
            </a:r>
            <a:r>
              <a:rPr sz="400" i="1" spc="10" dirty="0">
                <a:solidFill>
                  <a:srgbClr val="FFFFFF"/>
                </a:solidFill>
                <a:latin typeface="Trebuchet MS"/>
                <a:cs typeface="Trebuchet MS"/>
              </a:rPr>
              <a:t>publications, </a:t>
            </a:r>
            <a:r>
              <a:rPr sz="400" i="1" spc="25" dirty="0">
                <a:solidFill>
                  <a:srgbClr val="FFFFFF"/>
                </a:solidFill>
                <a:latin typeface="Trebuchet MS"/>
                <a:cs typeface="Trebuchet MS"/>
              </a:rPr>
              <a:t>and </a:t>
            </a:r>
            <a:r>
              <a:rPr sz="400" i="1" spc="10" dirty="0">
                <a:solidFill>
                  <a:srgbClr val="FFFFFF"/>
                </a:solidFill>
                <a:latin typeface="Trebuchet MS"/>
                <a:cs typeface="Trebuchet MS"/>
              </a:rPr>
              <a:t>does </a:t>
            </a:r>
            <a:r>
              <a:rPr sz="400" i="1" spc="15" dirty="0">
                <a:solidFill>
                  <a:srgbClr val="FFFFFF"/>
                </a:solidFill>
                <a:latin typeface="Trebuchet MS"/>
                <a:cs typeface="Trebuchet MS"/>
              </a:rPr>
              <a:t>not </a:t>
            </a:r>
            <a:r>
              <a:rPr sz="400" i="1" spc="10" dirty="0">
                <a:solidFill>
                  <a:srgbClr val="FFFFFF"/>
                </a:solidFill>
                <a:latin typeface="Trebuchet MS"/>
                <a:cs typeface="Trebuchet MS"/>
              </a:rPr>
              <a:t>advise</a:t>
            </a:r>
            <a:r>
              <a:rPr sz="400" i="1" spc="15" dirty="0">
                <a:solidFill>
                  <a:srgbClr val="FFFFFF"/>
                </a:solidFill>
                <a:latin typeface="Trebuchet MS"/>
                <a:cs typeface="Trebuchet MS"/>
              </a:rPr>
              <a:t> technology </a:t>
            </a:r>
            <a:r>
              <a:rPr sz="400" i="1" spc="5" dirty="0">
                <a:solidFill>
                  <a:srgbClr val="FFFFFF"/>
                </a:solidFill>
                <a:latin typeface="Trebuchet MS"/>
                <a:cs typeface="Trebuchet MS"/>
              </a:rPr>
              <a:t>users to</a:t>
            </a:r>
            <a:r>
              <a:rPr sz="400" i="1" spc="15" dirty="0">
                <a:solidFill>
                  <a:srgbClr val="FFFFFF"/>
                </a:solidFill>
                <a:latin typeface="Trebuchet MS"/>
                <a:cs typeface="Trebuchet MS"/>
              </a:rPr>
              <a:t> </a:t>
            </a:r>
            <a:r>
              <a:rPr sz="400" i="1" dirty="0">
                <a:solidFill>
                  <a:srgbClr val="FFFFFF"/>
                </a:solidFill>
                <a:latin typeface="Trebuchet MS"/>
                <a:cs typeface="Trebuchet MS"/>
              </a:rPr>
              <a:t>select</a:t>
            </a:r>
            <a:r>
              <a:rPr sz="400" i="1" spc="15" dirty="0">
                <a:solidFill>
                  <a:srgbClr val="FFFFFF"/>
                </a:solidFill>
                <a:latin typeface="Trebuchet MS"/>
                <a:cs typeface="Trebuchet MS"/>
              </a:rPr>
              <a:t> </a:t>
            </a:r>
            <a:r>
              <a:rPr sz="400" i="1" spc="10" dirty="0">
                <a:solidFill>
                  <a:srgbClr val="FFFFFF"/>
                </a:solidFill>
                <a:latin typeface="Trebuchet MS"/>
                <a:cs typeface="Trebuchet MS"/>
              </a:rPr>
              <a:t>only</a:t>
            </a:r>
            <a:r>
              <a:rPr sz="400" i="1" spc="15" dirty="0">
                <a:solidFill>
                  <a:srgbClr val="FFFFFF"/>
                </a:solidFill>
                <a:latin typeface="Trebuchet MS"/>
                <a:cs typeface="Trebuchet MS"/>
              </a:rPr>
              <a:t> </a:t>
            </a:r>
            <a:r>
              <a:rPr sz="400" i="1" spc="10" dirty="0">
                <a:solidFill>
                  <a:srgbClr val="FFFFFF"/>
                </a:solidFill>
                <a:latin typeface="Trebuchet MS"/>
                <a:cs typeface="Trebuchet MS"/>
              </a:rPr>
              <a:t>those</a:t>
            </a:r>
            <a:r>
              <a:rPr sz="400" i="1" spc="15" dirty="0">
                <a:solidFill>
                  <a:srgbClr val="FFFFFF"/>
                </a:solidFill>
                <a:latin typeface="Trebuchet MS"/>
                <a:cs typeface="Trebuchet MS"/>
              </a:rPr>
              <a:t> vendors</a:t>
            </a:r>
            <a:r>
              <a:rPr sz="400" i="1" spc="10" dirty="0">
                <a:solidFill>
                  <a:srgbClr val="FFFFFF"/>
                </a:solidFill>
                <a:latin typeface="Trebuchet MS"/>
                <a:cs typeface="Trebuchet MS"/>
              </a:rPr>
              <a:t> with</a:t>
            </a:r>
            <a:r>
              <a:rPr sz="400" i="1" spc="25" dirty="0">
                <a:solidFill>
                  <a:srgbClr val="FFFFFF"/>
                </a:solidFill>
                <a:latin typeface="Trebuchet MS"/>
                <a:cs typeface="Trebuchet MS"/>
              </a:rPr>
              <a:t> </a:t>
            </a:r>
            <a:r>
              <a:rPr sz="400" i="1" spc="5" dirty="0">
                <a:solidFill>
                  <a:srgbClr val="FFFFFF"/>
                </a:solidFill>
                <a:latin typeface="Trebuchet MS"/>
                <a:cs typeface="Trebuchet MS"/>
              </a:rPr>
              <a:t>the</a:t>
            </a:r>
            <a:endParaRPr sz="400" dirty="0">
              <a:latin typeface="Trebuchet MS"/>
              <a:cs typeface="Trebuchet MS"/>
            </a:endParaRPr>
          </a:p>
          <a:p>
            <a:pPr marL="12700">
              <a:lnSpc>
                <a:spcPct val="100000"/>
              </a:lnSpc>
              <a:spcBef>
                <a:spcPts val="25"/>
              </a:spcBef>
            </a:pPr>
            <a:r>
              <a:rPr sz="400" i="1" spc="15" dirty="0">
                <a:solidFill>
                  <a:srgbClr val="FFFFFF"/>
                </a:solidFill>
                <a:latin typeface="Trebuchet MS"/>
                <a:cs typeface="Trebuchet MS"/>
              </a:rPr>
              <a:t>highest </a:t>
            </a:r>
            <a:r>
              <a:rPr sz="400" i="1" spc="10" dirty="0">
                <a:solidFill>
                  <a:srgbClr val="FFFFFF"/>
                </a:solidFill>
                <a:latin typeface="Trebuchet MS"/>
                <a:cs typeface="Trebuchet MS"/>
              </a:rPr>
              <a:t>ratings.</a:t>
            </a:r>
            <a:r>
              <a:rPr sz="400" i="1" spc="15" dirty="0">
                <a:solidFill>
                  <a:srgbClr val="FFFFFF"/>
                </a:solidFill>
                <a:latin typeface="Trebuchet MS"/>
                <a:cs typeface="Trebuchet MS"/>
              </a:rPr>
              <a:t> </a:t>
            </a:r>
            <a:r>
              <a:rPr sz="400" i="1" spc="10" dirty="0">
                <a:solidFill>
                  <a:srgbClr val="FFFFFF"/>
                </a:solidFill>
                <a:latin typeface="Trebuchet MS"/>
                <a:cs typeface="Trebuchet MS"/>
              </a:rPr>
              <a:t>Gartner</a:t>
            </a:r>
            <a:r>
              <a:rPr sz="400" i="1" spc="15" dirty="0">
                <a:solidFill>
                  <a:srgbClr val="FFFFFF"/>
                </a:solidFill>
                <a:latin typeface="Trebuchet MS"/>
                <a:cs typeface="Trebuchet MS"/>
              </a:rPr>
              <a:t> </a:t>
            </a:r>
            <a:r>
              <a:rPr sz="400" i="1" spc="5" dirty="0">
                <a:solidFill>
                  <a:srgbClr val="FFFFFF"/>
                </a:solidFill>
                <a:latin typeface="Trebuchet MS"/>
                <a:cs typeface="Trebuchet MS"/>
              </a:rPr>
              <a:t>research</a:t>
            </a:r>
            <a:r>
              <a:rPr sz="400" i="1" spc="30" dirty="0">
                <a:solidFill>
                  <a:srgbClr val="FFFFFF"/>
                </a:solidFill>
                <a:latin typeface="Trebuchet MS"/>
                <a:cs typeface="Trebuchet MS"/>
              </a:rPr>
              <a:t> </a:t>
            </a:r>
            <a:r>
              <a:rPr sz="400" i="1" spc="15" dirty="0">
                <a:solidFill>
                  <a:srgbClr val="FFFFFF"/>
                </a:solidFill>
                <a:latin typeface="Trebuchet MS"/>
                <a:cs typeface="Trebuchet MS"/>
              </a:rPr>
              <a:t>publications</a:t>
            </a:r>
            <a:r>
              <a:rPr sz="400" i="1" spc="10" dirty="0">
                <a:solidFill>
                  <a:srgbClr val="FFFFFF"/>
                </a:solidFill>
                <a:latin typeface="Trebuchet MS"/>
                <a:cs typeface="Trebuchet MS"/>
              </a:rPr>
              <a:t> consist</a:t>
            </a:r>
            <a:r>
              <a:rPr sz="400" i="1" spc="20" dirty="0">
                <a:solidFill>
                  <a:srgbClr val="FFFFFF"/>
                </a:solidFill>
                <a:latin typeface="Trebuchet MS"/>
                <a:cs typeface="Trebuchet MS"/>
              </a:rPr>
              <a:t> </a:t>
            </a:r>
            <a:r>
              <a:rPr sz="400" i="1" spc="5" dirty="0">
                <a:solidFill>
                  <a:srgbClr val="FFFFFF"/>
                </a:solidFill>
                <a:latin typeface="Trebuchet MS"/>
                <a:cs typeface="Trebuchet MS"/>
              </a:rPr>
              <a:t>of</a:t>
            </a:r>
            <a:r>
              <a:rPr sz="400" i="1" spc="25" dirty="0">
                <a:solidFill>
                  <a:srgbClr val="FFFFFF"/>
                </a:solidFill>
                <a:latin typeface="Trebuchet MS"/>
                <a:cs typeface="Trebuchet MS"/>
              </a:rPr>
              <a:t> </a:t>
            </a:r>
            <a:r>
              <a:rPr sz="400" i="1" spc="5" dirty="0">
                <a:solidFill>
                  <a:srgbClr val="FFFFFF"/>
                </a:solidFill>
                <a:latin typeface="Trebuchet MS"/>
                <a:cs typeface="Trebuchet MS"/>
              </a:rPr>
              <a:t>the</a:t>
            </a:r>
            <a:r>
              <a:rPr sz="400" i="1" spc="20" dirty="0">
                <a:solidFill>
                  <a:srgbClr val="FFFFFF"/>
                </a:solidFill>
                <a:latin typeface="Trebuchet MS"/>
                <a:cs typeface="Trebuchet MS"/>
              </a:rPr>
              <a:t> </a:t>
            </a:r>
            <a:r>
              <a:rPr sz="400" i="1" spc="15" dirty="0">
                <a:solidFill>
                  <a:srgbClr val="FFFFFF"/>
                </a:solidFill>
                <a:latin typeface="Trebuchet MS"/>
                <a:cs typeface="Trebuchet MS"/>
              </a:rPr>
              <a:t>opinions</a:t>
            </a:r>
            <a:r>
              <a:rPr sz="400" i="1" spc="10" dirty="0">
                <a:solidFill>
                  <a:srgbClr val="FFFFFF"/>
                </a:solidFill>
                <a:latin typeface="Trebuchet MS"/>
                <a:cs typeface="Trebuchet MS"/>
              </a:rPr>
              <a:t> </a:t>
            </a:r>
            <a:r>
              <a:rPr sz="400" i="1" spc="5" dirty="0">
                <a:solidFill>
                  <a:srgbClr val="FFFFFF"/>
                </a:solidFill>
                <a:latin typeface="Trebuchet MS"/>
                <a:cs typeface="Trebuchet MS"/>
              </a:rPr>
              <a:t>of</a:t>
            </a:r>
            <a:r>
              <a:rPr sz="400" i="1" spc="25" dirty="0">
                <a:solidFill>
                  <a:srgbClr val="FFFFFF"/>
                </a:solidFill>
                <a:latin typeface="Trebuchet MS"/>
                <a:cs typeface="Trebuchet MS"/>
              </a:rPr>
              <a:t> </a:t>
            </a:r>
            <a:r>
              <a:rPr sz="400" i="1" spc="15" dirty="0">
                <a:solidFill>
                  <a:srgbClr val="FFFFFF"/>
                </a:solidFill>
                <a:latin typeface="Trebuchet MS"/>
                <a:cs typeface="Trebuchet MS"/>
              </a:rPr>
              <a:t>Gartner's </a:t>
            </a:r>
            <a:r>
              <a:rPr sz="400" i="1" spc="5" dirty="0">
                <a:solidFill>
                  <a:srgbClr val="FFFFFF"/>
                </a:solidFill>
                <a:latin typeface="Trebuchet MS"/>
                <a:cs typeface="Trebuchet MS"/>
              </a:rPr>
              <a:t>research</a:t>
            </a:r>
            <a:r>
              <a:rPr sz="400" i="1" spc="30" dirty="0">
                <a:solidFill>
                  <a:srgbClr val="FFFFFF"/>
                </a:solidFill>
                <a:latin typeface="Trebuchet MS"/>
                <a:cs typeface="Trebuchet MS"/>
              </a:rPr>
              <a:t> </a:t>
            </a:r>
            <a:r>
              <a:rPr sz="400" i="1" spc="15" dirty="0">
                <a:solidFill>
                  <a:srgbClr val="FFFFFF"/>
                </a:solidFill>
                <a:latin typeface="Trebuchet MS"/>
                <a:cs typeface="Trebuchet MS"/>
              </a:rPr>
              <a:t>organization</a:t>
            </a:r>
            <a:r>
              <a:rPr sz="400" i="1" spc="30" dirty="0">
                <a:solidFill>
                  <a:srgbClr val="FFFFFF"/>
                </a:solidFill>
                <a:latin typeface="Trebuchet MS"/>
                <a:cs typeface="Trebuchet MS"/>
              </a:rPr>
              <a:t> </a:t>
            </a:r>
            <a:r>
              <a:rPr sz="400" i="1" spc="25" dirty="0">
                <a:solidFill>
                  <a:srgbClr val="FFFFFF"/>
                </a:solidFill>
                <a:latin typeface="Trebuchet MS"/>
                <a:cs typeface="Trebuchet MS"/>
              </a:rPr>
              <a:t>and</a:t>
            </a:r>
            <a:r>
              <a:rPr sz="400" i="1" spc="30" dirty="0">
                <a:solidFill>
                  <a:srgbClr val="FFFFFF"/>
                </a:solidFill>
                <a:latin typeface="Trebuchet MS"/>
                <a:cs typeface="Trebuchet MS"/>
              </a:rPr>
              <a:t> </a:t>
            </a:r>
            <a:r>
              <a:rPr sz="400" i="1" spc="15" dirty="0">
                <a:solidFill>
                  <a:srgbClr val="FFFFFF"/>
                </a:solidFill>
                <a:latin typeface="Trebuchet MS"/>
                <a:cs typeface="Trebuchet MS"/>
              </a:rPr>
              <a:t>should</a:t>
            </a:r>
            <a:r>
              <a:rPr sz="400" i="1" spc="30" dirty="0">
                <a:solidFill>
                  <a:srgbClr val="FFFFFF"/>
                </a:solidFill>
                <a:latin typeface="Trebuchet MS"/>
                <a:cs typeface="Trebuchet MS"/>
              </a:rPr>
              <a:t> </a:t>
            </a:r>
            <a:r>
              <a:rPr sz="400" i="1" spc="15" dirty="0">
                <a:solidFill>
                  <a:srgbClr val="FFFFFF"/>
                </a:solidFill>
                <a:latin typeface="Trebuchet MS"/>
                <a:cs typeface="Trebuchet MS"/>
              </a:rPr>
              <a:t>not </a:t>
            </a:r>
            <a:r>
              <a:rPr sz="400" i="1" dirty="0">
                <a:solidFill>
                  <a:srgbClr val="FFFFFF"/>
                </a:solidFill>
                <a:latin typeface="Trebuchet MS"/>
                <a:cs typeface="Trebuchet MS"/>
              </a:rPr>
              <a:t>be</a:t>
            </a:r>
            <a:r>
              <a:rPr sz="400" i="1" spc="20" dirty="0">
                <a:solidFill>
                  <a:srgbClr val="FFFFFF"/>
                </a:solidFill>
                <a:latin typeface="Trebuchet MS"/>
                <a:cs typeface="Trebuchet MS"/>
              </a:rPr>
              <a:t> </a:t>
            </a:r>
            <a:r>
              <a:rPr sz="400" i="1" spc="10" dirty="0">
                <a:solidFill>
                  <a:srgbClr val="FFFFFF"/>
                </a:solidFill>
                <a:latin typeface="Trebuchet MS"/>
                <a:cs typeface="Trebuchet MS"/>
              </a:rPr>
              <a:t>construed</a:t>
            </a:r>
            <a:r>
              <a:rPr sz="400" i="1" spc="30" dirty="0">
                <a:solidFill>
                  <a:srgbClr val="FFFFFF"/>
                </a:solidFill>
                <a:latin typeface="Trebuchet MS"/>
                <a:cs typeface="Trebuchet MS"/>
              </a:rPr>
              <a:t> </a:t>
            </a:r>
            <a:r>
              <a:rPr sz="400" i="1" spc="20" dirty="0">
                <a:solidFill>
                  <a:srgbClr val="FFFFFF"/>
                </a:solidFill>
                <a:latin typeface="Trebuchet MS"/>
                <a:cs typeface="Trebuchet MS"/>
              </a:rPr>
              <a:t>as</a:t>
            </a:r>
            <a:r>
              <a:rPr sz="400" i="1" spc="15" dirty="0">
                <a:solidFill>
                  <a:srgbClr val="FFFFFF"/>
                </a:solidFill>
                <a:latin typeface="Trebuchet MS"/>
                <a:cs typeface="Trebuchet MS"/>
              </a:rPr>
              <a:t> statements </a:t>
            </a:r>
            <a:r>
              <a:rPr sz="400" i="1" spc="5" dirty="0">
                <a:solidFill>
                  <a:srgbClr val="FFFFFF"/>
                </a:solidFill>
                <a:latin typeface="Trebuchet MS"/>
                <a:cs typeface="Trebuchet MS"/>
              </a:rPr>
              <a:t>of</a:t>
            </a:r>
            <a:r>
              <a:rPr sz="400" i="1" spc="20" dirty="0">
                <a:solidFill>
                  <a:srgbClr val="FFFFFF"/>
                </a:solidFill>
                <a:latin typeface="Trebuchet MS"/>
                <a:cs typeface="Trebuchet MS"/>
              </a:rPr>
              <a:t> </a:t>
            </a:r>
            <a:r>
              <a:rPr sz="400" i="1" dirty="0">
                <a:solidFill>
                  <a:srgbClr val="FFFFFF"/>
                </a:solidFill>
                <a:latin typeface="Trebuchet MS"/>
                <a:cs typeface="Trebuchet MS"/>
              </a:rPr>
              <a:t>fact.</a:t>
            </a:r>
            <a:r>
              <a:rPr sz="400" i="1" spc="15" dirty="0">
                <a:solidFill>
                  <a:srgbClr val="FFFFFF"/>
                </a:solidFill>
                <a:latin typeface="Trebuchet MS"/>
                <a:cs typeface="Trebuchet MS"/>
              </a:rPr>
              <a:t> </a:t>
            </a:r>
            <a:r>
              <a:rPr sz="400" i="1" spc="10" dirty="0">
                <a:solidFill>
                  <a:srgbClr val="FFFFFF"/>
                </a:solidFill>
                <a:latin typeface="Trebuchet MS"/>
                <a:cs typeface="Trebuchet MS"/>
              </a:rPr>
              <a:t>Gartner</a:t>
            </a:r>
            <a:endParaRPr sz="400" dirty="0">
              <a:latin typeface="Trebuchet MS"/>
              <a:cs typeface="Trebuchet MS"/>
            </a:endParaRPr>
          </a:p>
          <a:p>
            <a:pPr marL="12700">
              <a:lnSpc>
                <a:spcPct val="100000"/>
              </a:lnSpc>
              <a:spcBef>
                <a:spcPts val="120"/>
              </a:spcBef>
            </a:pPr>
            <a:r>
              <a:rPr sz="400" i="1" spc="15" dirty="0">
                <a:solidFill>
                  <a:srgbClr val="FFFFFF"/>
                </a:solidFill>
                <a:latin typeface="Trebuchet MS"/>
                <a:cs typeface="Trebuchet MS"/>
              </a:rPr>
              <a:t>disclaims</a:t>
            </a:r>
            <a:r>
              <a:rPr sz="400" i="1" spc="10" dirty="0">
                <a:solidFill>
                  <a:srgbClr val="FFFFFF"/>
                </a:solidFill>
                <a:latin typeface="Trebuchet MS"/>
                <a:cs typeface="Trebuchet MS"/>
              </a:rPr>
              <a:t> </a:t>
            </a:r>
            <a:r>
              <a:rPr sz="400" i="1" spc="5" dirty="0">
                <a:solidFill>
                  <a:srgbClr val="FFFFFF"/>
                </a:solidFill>
                <a:latin typeface="Trebuchet MS"/>
                <a:cs typeface="Trebuchet MS"/>
              </a:rPr>
              <a:t>all</a:t>
            </a:r>
            <a:r>
              <a:rPr sz="400" i="1" spc="10" dirty="0">
                <a:solidFill>
                  <a:srgbClr val="FFFFFF"/>
                </a:solidFill>
                <a:latin typeface="Trebuchet MS"/>
                <a:cs typeface="Trebuchet MS"/>
              </a:rPr>
              <a:t> </a:t>
            </a:r>
            <a:r>
              <a:rPr sz="400" i="1" spc="5" dirty="0">
                <a:solidFill>
                  <a:srgbClr val="FFFFFF"/>
                </a:solidFill>
                <a:latin typeface="Trebuchet MS"/>
                <a:cs typeface="Trebuchet MS"/>
              </a:rPr>
              <a:t>warranties,</a:t>
            </a:r>
            <a:r>
              <a:rPr sz="400" i="1" spc="15" dirty="0">
                <a:solidFill>
                  <a:srgbClr val="FFFFFF"/>
                </a:solidFill>
                <a:latin typeface="Trebuchet MS"/>
                <a:cs typeface="Trebuchet MS"/>
              </a:rPr>
              <a:t> </a:t>
            </a:r>
            <a:r>
              <a:rPr sz="400" i="1" spc="5" dirty="0">
                <a:solidFill>
                  <a:srgbClr val="FFFFFF"/>
                </a:solidFill>
                <a:latin typeface="Trebuchet MS"/>
                <a:cs typeface="Trebuchet MS"/>
              </a:rPr>
              <a:t>expressed</a:t>
            </a:r>
            <a:r>
              <a:rPr sz="400" i="1" spc="30" dirty="0">
                <a:solidFill>
                  <a:srgbClr val="FFFFFF"/>
                </a:solidFill>
                <a:latin typeface="Trebuchet MS"/>
                <a:cs typeface="Trebuchet MS"/>
              </a:rPr>
              <a:t> </a:t>
            </a:r>
            <a:r>
              <a:rPr sz="400" i="1" dirty="0">
                <a:solidFill>
                  <a:srgbClr val="FFFFFF"/>
                </a:solidFill>
                <a:latin typeface="Trebuchet MS"/>
                <a:cs typeface="Trebuchet MS"/>
              </a:rPr>
              <a:t>or</a:t>
            </a:r>
            <a:r>
              <a:rPr sz="400" i="1" spc="15" dirty="0">
                <a:solidFill>
                  <a:srgbClr val="FFFFFF"/>
                </a:solidFill>
                <a:latin typeface="Trebuchet MS"/>
                <a:cs typeface="Trebuchet MS"/>
              </a:rPr>
              <a:t> </a:t>
            </a:r>
            <a:r>
              <a:rPr sz="400" i="1" dirty="0">
                <a:solidFill>
                  <a:srgbClr val="FFFFFF"/>
                </a:solidFill>
                <a:latin typeface="Trebuchet MS"/>
                <a:cs typeface="Trebuchet MS"/>
              </a:rPr>
              <a:t>implied,</a:t>
            </a:r>
            <a:r>
              <a:rPr sz="400" i="1" spc="15" dirty="0">
                <a:solidFill>
                  <a:srgbClr val="FFFFFF"/>
                </a:solidFill>
                <a:latin typeface="Trebuchet MS"/>
                <a:cs typeface="Trebuchet MS"/>
              </a:rPr>
              <a:t> </a:t>
            </a:r>
            <a:r>
              <a:rPr sz="400" i="1" spc="10" dirty="0">
                <a:solidFill>
                  <a:srgbClr val="FFFFFF"/>
                </a:solidFill>
                <a:latin typeface="Trebuchet MS"/>
                <a:cs typeface="Trebuchet MS"/>
              </a:rPr>
              <a:t>with</a:t>
            </a:r>
            <a:r>
              <a:rPr sz="400" i="1" spc="30" dirty="0">
                <a:solidFill>
                  <a:srgbClr val="FFFFFF"/>
                </a:solidFill>
                <a:latin typeface="Trebuchet MS"/>
                <a:cs typeface="Trebuchet MS"/>
              </a:rPr>
              <a:t> </a:t>
            </a:r>
            <a:r>
              <a:rPr sz="400" i="1" dirty="0">
                <a:solidFill>
                  <a:srgbClr val="FFFFFF"/>
                </a:solidFill>
                <a:latin typeface="Trebuchet MS"/>
                <a:cs typeface="Trebuchet MS"/>
              </a:rPr>
              <a:t>respect</a:t>
            </a:r>
            <a:r>
              <a:rPr sz="400" i="1" spc="20" dirty="0">
                <a:solidFill>
                  <a:srgbClr val="FFFFFF"/>
                </a:solidFill>
                <a:latin typeface="Trebuchet MS"/>
                <a:cs typeface="Trebuchet MS"/>
              </a:rPr>
              <a:t> </a:t>
            </a:r>
            <a:r>
              <a:rPr sz="400" i="1" dirty="0">
                <a:solidFill>
                  <a:srgbClr val="FFFFFF"/>
                </a:solidFill>
                <a:latin typeface="Trebuchet MS"/>
                <a:cs typeface="Trebuchet MS"/>
              </a:rPr>
              <a:t>to</a:t>
            </a:r>
            <a:r>
              <a:rPr sz="400" i="1" spc="20" dirty="0">
                <a:solidFill>
                  <a:srgbClr val="FFFFFF"/>
                </a:solidFill>
                <a:latin typeface="Trebuchet MS"/>
                <a:cs typeface="Trebuchet MS"/>
              </a:rPr>
              <a:t> </a:t>
            </a:r>
            <a:r>
              <a:rPr sz="400" i="1" spc="10" dirty="0">
                <a:solidFill>
                  <a:srgbClr val="FFFFFF"/>
                </a:solidFill>
                <a:latin typeface="Trebuchet MS"/>
                <a:cs typeface="Trebuchet MS"/>
              </a:rPr>
              <a:t>this</a:t>
            </a:r>
            <a:r>
              <a:rPr sz="400" i="1" spc="15" dirty="0">
                <a:solidFill>
                  <a:srgbClr val="FFFFFF"/>
                </a:solidFill>
                <a:latin typeface="Trebuchet MS"/>
                <a:cs typeface="Trebuchet MS"/>
              </a:rPr>
              <a:t> </a:t>
            </a:r>
            <a:r>
              <a:rPr sz="400" i="1" dirty="0">
                <a:solidFill>
                  <a:srgbClr val="FFFFFF"/>
                </a:solidFill>
                <a:latin typeface="Trebuchet MS"/>
                <a:cs typeface="Trebuchet MS"/>
              </a:rPr>
              <a:t>research,</a:t>
            </a:r>
            <a:r>
              <a:rPr sz="400" i="1" spc="15" dirty="0">
                <a:solidFill>
                  <a:srgbClr val="FFFFFF"/>
                </a:solidFill>
                <a:latin typeface="Trebuchet MS"/>
                <a:cs typeface="Trebuchet MS"/>
              </a:rPr>
              <a:t> including</a:t>
            </a:r>
            <a:r>
              <a:rPr sz="400" i="1" spc="30" dirty="0">
                <a:solidFill>
                  <a:srgbClr val="FFFFFF"/>
                </a:solidFill>
                <a:latin typeface="Trebuchet MS"/>
                <a:cs typeface="Trebuchet MS"/>
              </a:rPr>
              <a:t> </a:t>
            </a:r>
            <a:r>
              <a:rPr sz="400" i="1" spc="25" dirty="0">
                <a:solidFill>
                  <a:srgbClr val="FFFFFF"/>
                </a:solidFill>
                <a:latin typeface="Trebuchet MS"/>
                <a:cs typeface="Trebuchet MS"/>
              </a:rPr>
              <a:t>any</a:t>
            </a:r>
            <a:r>
              <a:rPr sz="400" i="1" spc="20" dirty="0">
                <a:solidFill>
                  <a:srgbClr val="FFFFFF"/>
                </a:solidFill>
                <a:latin typeface="Trebuchet MS"/>
                <a:cs typeface="Trebuchet MS"/>
              </a:rPr>
              <a:t> </a:t>
            </a:r>
            <a:r>
              <a:rPr sz="400" i="1" spc="10" dirty="0">
                <a:solidFill>
                  <a:srgbClr val="FFFFFF"/>
                </a:solidFill>
                <a:latin typeface="Trebuchet MS"/>
                <a:cs typeface="Trebuchet MS"/>
              </a:rPr>
              <a:t>warranties</a:t>
            </a:r>
            <a:r>
              <a:rPr sz="400" i="1" spc="15" dirty="0">
                <a:solidFill>
                  <a:srgbClr val="FFFFFF"/>
                </a:solidFill>
                <a:latin typeface="Trebuchet MS"/>
                <a:cs typeface="Trebuchet MS"/>
              </a:rPr>
              <a:t> </a:t>
            </a:r>
            <a:r>
              <a:rPr sz="400" i="1" spc="5" dirty="0">
                <a:solidFill>
                  <a:srgbClr val="FFFFFF"/>
                </a:solidFill>
                <a:latin typeface="Trebuchet MS"/>
                <a:cs typeface="Trebuchet MS"/>
              </a:rPr>
              <a:t>of</a:t>
            </a:r>
            <a:r>
              <a:rPr sz="400" i="1" spc="25" dirty="0">
                <a:solidFill>
                  <a:srgbClr val="FFFFFF"/>
                </a:solidFill>
                <a:latin typeface="Trebuchet MS"/>
                <a:cs typeface="Trebuchet MS"/>
              </a:rPr>
              <a:t> </a:t>
            </a:r>
            <a:r>
              <a:rPr sz="400" i="1" spc="15" dirty="0">
                <a:solidFill>
                  <a:srgbClr val="FFFFFF"/>
                </a:solidFill>
                <a:latin typeface="Trebuchet MS"/>
                <a:cs typeface="Trebuchet MS"/>
              </a:rPr>
              <a:t>merchantability</a:t>
            </a:r>
            <a:r>
              <a:rPr sz="400" i="1" spc="20" dirty="0">
                <a:solidFill>
                  <a:srgbClr val="FFFFFF"/>
                </a:solidFill>
                <a:latin typeface="Trebuchet MS"/>
                <a:cs typeface="Trebuchet MS"/>
              </a:rPr>
              <a:t> </a:t>
            </a:r>
            <a:r>
              <a:rPr sz="400" i="1" dirty="0">
                <a:solidFill>
                  <a:srgbClr val="FFFFFF"/>
                </a:solidFill>
                <a:latin typeface="Trebuchet MS"/>
                <a:cs typeface="Trebuchet MS"/>
              </a:rPr>
              <a:t>or</a:t>
            </a:r>
            <a:r>
              <a:rPr sz="400" i="1" spc="20" dirty="0">
                <a:solidFill>
                  <a:srgbClr val="FFFFFF"/>
                </a:solidFill>
                <a:latin typeface="Trebuchet MS"/>
                <a:cs typeface="Trebuchet MS"/>
              </a:rPr>
              <a:t> </a:t>
            </a:r>
            <a:r>
              <a:rPr sz="400" i="1" spc="10" dirty="0">
                <a:solidFill>
                  <a:srgbClr val="FFFFFF"/>
                </a:solidFill>
                <a:latin typeface="Trebuchet MS"/>
                <a:cs typeface="Trebuchet MS"/>
              </a:rPr>
              <a:t>fitness</a:t>
            </a:r>
            <a:r>
              <a:rPr sz="400" i="1" spc="15" dirty="0">
                <a:solidFill>
                  <a:srgbClr val="FFFFFF"/>
                </a:solidFill>
                <a:latin typeface="Trebuchet MS"/>
                <a:cs typeface="Trebuchet MS"/>
              </a:rPr>
              <a:t> </a:t>
            </a:r>
            <a:r>
              <a:rPr sz="400" i="1" dirty="0">
                <a:solidFill>
                  <a:srgbClr val="FFFFFF"/>
                </a:solidFill>
                <a:latin typeface="Trebuchet MS"/>
                <a:cs typeface="Trebuchet MS"/>
              </a:rPr>
              <a:t>for</a:t>
            </a:r>
            <a:r>
              <a:rPr sz="400" i="1" spc="15" dirty="0">
                <a:solidFill>
                  <a:srgbClr val="FFFFFF"/>
                </a:solidFill>
                <a:latin typeface="Trebuchet MS"/>
                <a:cs typeface="Trebuchet MS"/>
              </a:rPr>
              <a:t> </a:t>
            </a:r>
            <a:r>
              <a:rPr sz="400" i="1" spc="5" dirty="0">
                <a:solidFill>
                  <a:srgbClr val="FFFFFF"/>
                </a:solidFill>
                <a:latin typeface="Trebuchet MS"/>
                <a:cs typeface="Trebuchet MS"/>
              </a:rPr>
              <a:t>a</a:t>
            </a:r>
            <a:r>
              <a:rPr sz="400" i="1" spc="30" dirty="0">
                <a:solidFill>
                  <a:srgbClr val="FFFFFF"/>
                </a:solidFill>
                <a:latin typeface="Trebuchet MS"/>
                <a:cs typeface="Trebuchet MS"/>
              </a:rPr>
              <a:t> </a:t>
            </a:r>
            <a:r>
              <a:rPr sz="400" i="1" spc="10" dirty="0">
                <a:solidFill>
                  <a:srgbClr val="FFFFFF"/>
                </a:solidFill>
                <a:latin typeface="Trebuchet MS"/>
                <a:cs typeface="Trebuchet MS"/>
              </a:rPr>
              <a:t>particular</a:t>
            </a:r>
            <a:r>
              <a:rPr sz="400" i="1" spc="15" dirty="0">
                <a:solidFill>
                  <a:srgbClr val="FFFFFF"/>
                </a:solidFill>
                <a:latin typeface="Trebuchet MS"/>
                <a:cs typeface="Trebuchet MS"/>
              </a:rPr>
              <a:t> </a:t>
            </a:r>
            <a:r>
              <a:rPr sz="400" i="1" spc="5" dirty="0">
                <a:solidFill>
                  <a:srgbClr val="FFFFFF"/>
                </a:solidFill>
                <a:latin typeface="Trebuchet MS"/>
                <a:cs typeface="Trebuchet MS"/>
              </a:rPr>
              <a:t>purpose.</a:t>
            </a:r>
            <a:r>
              <a:rPr sz="400" i="1" spc="15" dirty="0">
                <a:solidFill>
                  <a:srgbClr val="FFFFFF"/>
                </a:solidFill>
                <a:latin typeface="Trebuchet MS"/>
                <a:cs typeface="Trebuchet MS"/>
              </a:rPr>
              <a:t> </a:t>
            </a:r>
            <a:r>
              <a:rPr sz="400" i="1" spc="10" dirty="0">
                <a:solidFill>
                  <a:srgbClr val="FFFFFF"/>
                </a:solidFill>
                <a:latin typeface="Trebuchet MS"/>
                <a:cs typeface="Trebuchet MS"/>
              </a:rPr>
              <a:t>This</a:t>
            </a:r>
            <a:endParaRPr sz="400" dirty="0">
              <a:latin typeface="Trebuchet MS"/>
              <a:cs typeface="Trebuchet MS"/>
            </a:endParaRPr>
          </a:p>
          <a:p>
            <a:pPr marL="12700">
              <a:lnSpc>
                <a:spcPct val="100000"/>
              </a:lnSpc>
              <a:spcBef>
                <a:spcPts val="25"/>
              </a:spcBef>
            </a:pPr>
            <a:r>
              <a:rPr sz="400" i="1" spc="15" dirty="0">
                <a:solidFill>
                  <a:srgbClr val="FFFFFF"/>
                </a:solidFill>
                <a:latin typeface="Trebuchet MS"/>
                <a:cs typeface="Trebuchet MS"/>
              </a:rPr>
              <a:t>graphic </a:t>
            </a:r>
            <a:r>
              <a:rPr sz="400" i="1" spc="25" dirty="0">
                <a:solidFill>
                  <a:srgbClr val="FFFFFF"/>
                </a:solidFill>
                <a:latin typeface="Trebuchet MS"/>
                <a:cs typeface="Trebuchet MS"/>
              </a:rPr>
              <a:t>was</a:t>
            </a:r>
            <a:r>
              <a:rPr sz="400" i="1" spc="10" dirty="0">
                <a:solidFill>
                  <a:srgbClr val="FFFFFF"/>
                </a:solidFill>
                <a:latin typeface="Trebuchet MS"/>
                <a:cs typeface="Trebuchet MS"/>
              </a:rPr>
              <a:t> published</a:t>
            </a:r>
            <a:r>
              <a:rPr sz="400" i="1" spc="25" dirty="0">
                <a:solidFill>
                  <a:srgbClr val="FFFFFF"/>
                </a:solidFill>
                <a:latin typeface="Trebuchet MS"/>
                <a:cs typeface="Trebuchet MS"/>
              </a:rPr>
              <a:t> </a:t>
            </a:r>
            <a:r>
              <a:rPr sz="400" i="1" spc="10" dirty="0">
                <a:solidFill>
                  <a:srgbClr val="FFFFFF"/>
                </a:solidFill>
                <a:latin typeface="Trebuchet MS"/>
                <a:cs typeface="Trebuchet MS"/>
              </a:rPr>
              <a:t>by</a:t>
            </a:r>
            <a:r>
              <a:rPr sz="400" i="1" spc="15" dirty="0">
                <a:solidFill>
                  <a:srgbClr val="FFFFFF"/>
                </a:solidFill>
                <a:latin typeface="Trebuchet MS"/>
                <a:cs typeface="Trebuchet MS"/>
              </a:rPr>
              <a:t> </a:t>
            </a:r>
            <a:r>
              <a:rPr sz="400" i="1" spc="5" dirty="0">
                <a:solidFill>
                  <a:srgbClr val="FFFFFF"/>
                </a:solidFill>
                <a:latin typeface="Trebuchet MS"/>
                <a:cs typeface="Trebuchet MS"/>
              </a:rPr>
              <a:t>Gartner,</a:t>
            </a:r>
            <a:r>
              <a:rPr sz="400" i="1" spc="10" dirty="0">
                <a:solidFill>
                  <a:srgbClr val="FFFFFF"/>
                </a:solidFill>
                <a:latin typeface="Trebuchet MS"/>
                <a:cs typeface="Trebuchet MS"/>
              </a:rPr>
              <a:t> </a:t>
            </a:r>
            <a:r>
              <a:rPr sz="400" i="1" spc="5" dirty="0">
                <a:solidFill>
                  <a:srgbClr val="FFFFFF"/>
                </a:solidFill>
                <a:latin typeface="Trebuchet MS"/>
                <a:cs typeface="Trebuchet MS"/>
              </a:rPr>
              <a:t>Inc.</a:t>
            </a:r>
            <a:r>
              <a:rPr sz="400" i="1" spc="10" dirty="0">
                <a:solidFill>
                  <a:srgbClr val="FFFFFF"/>
                </a:solidFill>
                <a:latin typeface="Trebuchet MS"/>
                <a:cs typeface="Trebuchet MS"/>
              </a:rPr>
              <a:t> </a:t>
            </a:r>
            <a:r>
              <a:rPr sz="400" i="1" spc="20" dirty="0">
                <a:solidFill>
                  <a:srgbClr val="FFFFFF"/>
                </a:solidFill>
                <a:latin typeface="Trebuchet MS"/>
                <a:cs typeface="Trebuchet MS"/>
              </a:rPr>
              <a:t>as</a:t>
            </a:r>
            <a:r>
              <a:rPr sz="400" i="1" spc="10" dirty="0">
                <a:solidFill>
                  <a:srgbClr val="FFFFFF"/>
                </a:solidFill>
                <a:latin typeface="Trebuchet MS"/>
                <a:cs typeface="Trebuchet MS"/>
              </a:rPr>
              <a:t> part</a:t>
            </a:r>
            <a:r>
              <a:rPr sz="400" i="1" spc="20" dirty="0">
                <a:solidFill>
                  <a:srgbClr val="FFFFFF"/>
                </a:solidFill>
                <a:latin typeface="Trebuchet MS"/>
                <a:cs typeface="Trebuchet MS"/>
              </a:rPr>
              <a:t> </a:t>
            </a:r>
            <a:r>
              <a:rPr sz="400" i="1" spc="5" dirty="0">
                <a:solidFill>
                  <a:srgbClr val="FFFFFF"/>
                </a:solidFill>
                <a:latin typeface="Trebuchet MS"/>
                <a:cs typeface="Trebuchet MS"/>
              </a:rPr>
              <a:t>of</a:t>
            </a:r>
            <a:r>
              <a:rPr sz="400" i="1" spc="20" dirty="0">
                <a:solidFill>
                  <a:srgbClr val="FFFFFF"/>
                </a:solidFill>
                <a:latin typeface="Trebuchet MS"/>
                <a:cs typeface="Trebuchet MS"/>
              </a:rPr>
              <a:t> </a:t>
            </a:r>
            <a:r>
              <a:rPr sz="400" i="1" spc="5" dirty="0">
                <a:solidFill>
                  <a:srgbClr val="FFFFFF"/>
                </a:solidFill>
                <a:latin typeface="Trebuchet MS"/>
                <a:cs typeface="Trebuchet MS"/>
              </a:rPr>
              <a:t>a</a:t>
            </a:r>
            <a:r>
              <a:rPr sz="400" i="1" spc="25" dirty="0">
                <a:solidFill>
                  <a:srgbClr val="FFFFFF"/>
                </a:solidFill>
                <a:latin typeface="Trebuchet MS"/>
                <a:cs typeface="Trebuchet MS"/>
              </a:rPr>
              <a:t> </a:t>
            </a:r>
            <a:r>
              <a:rPr sz="400" i="1" spc="5" dirty="0">
                <a:solidFill>
                  <a:srgbClr val="FFFFFF"/>
                </a:solidFill>
                <a:latin typeface="Trebuchet MS"/>
                <a:cs typeface="Trebuchet MS"/>
              </a:rPr>
              <a:t>larger</a:t>
            </a:r>
            <a:r>
              <a:rPr sz="400" i="1" spc="10" dirty="0">
                <a:solidFill>
                  <a:srgbClr val="FFFFFF"/>
                </a:solidFill>
                <a:latin typeface="Trebuchet MS"/>
                <a:cs typeface="Trebuchet MS"/>
              </a:rPr>
              <a:t> </a:t>
            </a:r>
            <a:r>
              <a:rPr sz="400" i="1" spc="5" dirty="0">
                <a:solidFill>
                  <a:srgbClr val="FFFFFF"/>
                </a:solidFill>
                <a:latin typeface="Trebuchet MS"/>
                <a:cs typeface="Trebuchet MS"/>
              </a:rPr>
              <a:t>research</a:t>
            </a:r>
            <a:r>
              <a:rPr sz="400" i="1" spc="25" dirty="0">
                <a:solidFill>
                  <a:srgbClr val="FFFFFF"/>
                </a:solidFill>
                <a:latin typeface="Trebuchet MS"/>
                <a:cs typeface="Trebuchet MS"/>
              </a:rPr>
              <a:t> </a:t>
            </a:r>
            <a:r>
              <a:rPr sz="400" i="1" spc="20" dirty="0">
                <a:solidFill>
                  <a:srgbClr val="FFFFFF"/>
                </a:solidFill>
                <a:latin typeface="Trebuchet MS"/>
                <a:cs typeface="Trebuchet MS"/>
              </a:rPr>
              <a:t>document </a:t>
            </a:r>
            <a:r>
              <a:rPr sz="400" i="1" spc="25" dirty="0">
                <a:solidFill>
                  <a:srgbClr val="FFFFFF"/>
                </a:solidFill>
                <a:latin typeface="Trebuchet MS"/>
                <a:cs typeface="Trebuchet MS"/>
              </a:rPr>
              <a:t>and </a:t>
            </a:r>
            <a:r>
              <a:rPr sz="400" i="1" spc="15" dirty="0">
                <a:solidFill>
                  <a:srgbClr val="FFFFFF"/>
                </a:solidFill>
                <a:latin typeface="Trebuchet MS"/>
                <a:cs typeface="Trebuchet MS"/>
              </a:rPr>
              <a:t>should</a:t>
            </a:r>
            <a:r>
              <a:rPr sz="400" i="1" spc="25" dirty="0">
                <a:solidFill>
                  <a:srgbClr val="FFFFFF"/>
                </a:solidFill>
                <a:latin typeface="Trebuchet MS"/>
                <a:cs typeface="Trebuchet MS"/>
              </a:rPr>
              <a:t> </a:t>
            </a:r>
            <a:r>
              <a:rPr sz="400" i="1" dirty="0">
                <a:solidFill>
                  <a:srgbClr val="FFFFFF"/>
                </a:solidFill>
                <a:latin typeface="Trebuchet MS"/>
                <a:cs typeface="Trebuchet MS"/>
              </a:rPr>
              <a:t>be</a:t>
            </a:r>
            <a:r>
              <a:rPr sz="400" i="1" spc="15" dirty="0">
                <a:solidFill>
                  <a:srgbClr val="FFFFFF"/>
                </a:solidFill>
                <a:latin typeface="Trebuchet MS"/>
                <a:cs typeface="Trebuchet MS"/>
              </a:rPr>
              <a:t> </a:t>
            </a:r>
            <a:r>
              <a:rPr sz="400" i="1" spc="10" dirty="0">
                <a:solidFill>
                  <a:srgbClr val="FFFFFF"/>
                </a:solidFill>
                <a:latin typeface="Trebuchet MS"/>
                <a:cs typeface="Trebuchet MS"/>
              </a:rPr>
              <a:t>evaluated</a:t>
            </a:r>
            <a:r>
              <a:rPr sz="400" i="1" spc="25" dirty="0">
                <a:solidFill>
                  <a:srgbClr val="FFFFFF"/>
                </a:solidFill>
                <a:latin typeface="Trebuchet MS"/>
                <a:cs typeface="Trebuchet MS"/>
              </a:rPr>
              <a:t> </a:t>
            </a:r>
            <a:r>
              <a:rPr sz="400" i="1" dirty="0">
                <a:solidFill>
                  <a:srgbClr val="FFFFFF"/>
                </a:solidFill>
                <a:latin typeface="Trebuchet MS"/>
                <a:cs typeface="Trebuchet MS"/>
              </a:rPr>
              <a:t>in</a:t>
            </a:r>
            <a:r>
              <a:rPr sz="400" i="1" spc="30" dirty="0">
                <a:solidFill>
                  <a:srgbClr val="FFFFFF"/>
                </a:solidFill>
                <a:latin typeface="Trebuchet MS"/>
                <a:cs typeface="Trebuchet MS"/>
              </a:rPr>
              <a:t> </a:t>
            </a:r>
            <a:r>
              <a:rPr sz="400" i="1" spc="5" dirty="0">
                <a:solidFill>
                  <a:srgbClr val="FFFFFF"/>
                </a:solidFill>
                <a:latin typeface="Trebuchet MS"/>
                <a:cs typeface="Trebuchet MS"/>
              </a:rPr>
              <a:t>the</a:t>
            </a:r>
            <a:r>
              <a:rPr sz="400" i="1" spc="15" dirty="0">
                <a:solidFill>
                  <a:srgbClr val="FFFFFF"/>
                </a:solidFill>
                <a:latin typeface="Trebuchet MS"/>
                <a:cs typeface="Trebuchet MS"/>
              </a:rPr>
              <a:t> </a:t>
            </a:r>
            <a:r>
              <a:rPr sz="400" i="1" spc="10" dirty="0">
                <a:solidFill>
                  <a:srgbClr val="FFFFFF"/>
                </a:solidFill>
                <a:latin typeface="Trebuchet MS"/>
                <a:cs typeface="Trebuchet MS"/>
              </a:rPr>
              <a:t>context</a:t>
            </a:r>
            <a:r>
              <a:rPr sz="400" i="1" spc="15" dirty="0">
                <a:solidFill>
                  <a:srgbClr val="FFFFFF"/>
                </a:solidFill>
                <a:latin typeface="Trebuchet MS"/>
                <a:cs typeface="Trebuchet MS"/>
              </a:rPr>
              <a:t> </a:t>
            </a:r>
            <a:r>
              <a:rPr sz="400" i="1" spc="5" dirty="0">
                <a:solidFill>
                  <a:srgbClr val="FFFFFF"/>
                </a:solidFill>
                <a:latin typeface="Trebuchet MS"/>
                <a:cs typeface="Trebuchet MS"/>
              </a:rPr>
              <a:t>of</a:t>
            </a:r>
            <a:r>
              <a:rPr sz="400" i="1" spc="20" dirty="0">
                <a:solidFill>
                  <a:srgbClr val="FFFFFF"/>
                </a:solidFill>
                <a:latin typeface="Trebuchet MS"/>
                <a:cs typeface="Trebuchet MS"/>
              </a:rPr>
              <a:t> </a:t>
            </a:r>
            <a:r>
              <a:rPr sz="400" i="1" spc="5" dirty="0">
                <a:solidFill>
                  <a:srgbClr val="FFFFFF"/>
                </a:solidFill>
                <a:latin typeface="Trebuchet MS"/>
                <a:cs typeface="Trebuchet MS"/>
              </a:rPr>
              <a:t>the</a:t>
            </a:r>
            <a:r>
              <a:rPr sz="400" i="1" spc="15" dirty="0">
                <a:solidFill>
                  <a:srgbClr val="FFFFFF"/>
                </a:solidFill>
                <a:latin typeface="Trebuchet MS"/>
                <a:cs typeface="Trebuchet MS"/>
              </a:rPr>
              <a:t> </a:t>
            </a:r>
            <a:r>
              <a:rPr sz="400" i="1" dirty="0">
                <a:solidFill>
                  <a:srgbClr val="FFFFFF"/>
                </a:solidFill>
                <a:latin typeface="Trebuchet MS"/>
                <a:cs typeface="Trebuchet MS"/>
              </a:rPr>
              <a:t>entire</a:t>
            </a:r>
            <a:r>
              <a:rPr sz="400" i="1" spc="15" dirty="0">
                <a:solidFill>
                  <a:srgbClr val="FFFFFF"/>
                </a:solidFill>
                <a:latin typeface="Trebuchet MS"/>
                <a:cs typeface="Trebuchet MS"/>
              </a:rPr>
              <a:t> document. </a:t>
            </a:r>
            <a:r>
              <a:rPr sz="400" i="1" spc="5" dirty="0">
                <a:solidFill>
                  <a:srgbClr val="FFFFFF"/>
                </a:solidFill>
                <a:latin typeface="Trebuchet MS"/>
                <a:cs typeface="Trebuchet MS"/>
              </a:rPr>
              <a:t>The</a:t>
            </a:r>
            <a:r>
              <a:rPr sz="400" i="1" spc="15" dirty="0">
                <a:solidFill>
                  <a:srgbClr val="FFFFFF"/>
                </a:solidFill>
                <a:latin typeface="Trebuchet MS"/>
                <a:cs typeface="Trebuchet MS"/>
              </a:rPr>
              <a:t> </a:t>
            </a:r>
            <a:r>
              <a:rPr sz="400" i="1" spc="10" dirty="0">
                <a:solidFill>
                  <a:srgbClr val="FFFFFF"/>
                </a:solidFill>
                <a:latin typeface="Trebuchet MS"/>
                <a:cs typeface="Trebuchet MS"/>
              </a:rPr>
              <a:t>Gartner </a:t>
            </a:r>
            <a:r>
              <a:rPr sz="400" i="1" spc="20" dirty="0">
                <a:solidFill>
                  <a:srgbClr val="FFFFFF"/>
                </a:solidFill>
                <a:latin typeface="Trebuchet MS"/>
                <a:cs typeface="Trebuchet MS"/>
              </a:rPr>
              <a:t>document</a:t>
            </a:r>
            <a:r>
              <a:rPr sz="400" i="1" spc="15" dirty="0">
                <a:solidFill>
                  <a:srgbClr val="FFFFFF"/>
                </a:solidFill>
                <a:latin typeface="Trebuchet MS"/>
                <a:cs typeface="Trebuchet MS"/>
              </a:rPr>
              <a:t> </a:t>
            </a:r>
            <a:r>
              <a:rPr sz="400" i="1" spc="-5" dirty="0">
                <a:solidFill>
                  <a:srgbClr val="FFFFFF"/>
                </a:solidFill>
                <a:latin typeface="Trebuchet MS"/>
                <a:cs typeface="Trebuchet MS"/>
              </a:rPr>
              <a:t>is</a:t>
            </a:r>
            <a:endParaRPr sz="400" dirty="0">
              <a:latin typeface="Trebuchet MS"/>
              <a:cs typeface="Trebuchet MS"/>
            </a:endParaRPr>
          </a:p>
          <a:p>
            <a:pPr marL="12700">
              <a:lnSpc>
                <a:spcPct val="100000"/>
              </a:lnSpc>
              <a:spcBef>
                <a:spcPts val="120"/>
              </a:spcBef>
            </a:pPr>
            <a:r>
              <a:rPr sz="400" i="1" spc="10" dirty="0">
                <a:solidFill>
                  <a:srgbClr val="FFFFFF"/>
                </a:solidFill>
                <a:latin typeface="Trebuchet MS"/>
                <a:cs typeface="Trebuchet MS"/>
              </a:rPr>
              <a:t>available</a:t>
            </a:r>
            <a:r>
              <a:rPr sz="400" i="1" dirty="0">
                <a:solidFill>
                  <a:srgbClr val="FFFFFF"/>
                </a:solidFill>
                <a:latin typeface="Trebuchet MS"/>
                <a:cs typeface="Trebuchet MS"/>
              </a:rPr>
              <a:t> </a:t>
            </a:r>
            <a:r>
              <a:rPr sz="400" i="1" spc="20" dirty="0">
                <a:solidFill>
                  <a:srgbClr val="FFFFFF"/>
                </a:solidFill>
                <a:latin typeface="Trebuchet MS"/>
                <a:cs typeface="Trebuchet MS"/>
              </a:rPr>
              <a:t>upon</a:t>
            </a:r>
            <a:r>
              <a:rPr sz="400" i="1" spc="10" dirty="0">
                <a:solidFill>
                  <a:srgbClr val="FFFFFF"/>
                </a:solidFill>
                <a:latin typeface="Trebuchet MS"/>
                <a:cs typeface="Trebuchet MS"/>
              </a:rPr>
              <a:t> </a:t>
            </a:r>
            <a:r>
              <a:rPr sz="400" i="1" spc="5" dirty="0">
                <a:solidFill>
                  <a:srgbClr val="FFFFFF"/>
                </a:solidFill>
                <a:latin typeface="Trebuchet MS"/>
                <a:cs typeface="Trebuchet MS"/>
              </a:rPr>
              <a:t>request </a:t>
            </a:r>
            <a:r>
              <a:rPr sz="400" i="1" spc="10" dirty="0">
                <a:solidFill>
                  <a:srgbClr val="FFFFFF"/>
                </a:solidFill>
                <a:latin typeface="Trebuchet MS"/>
                <a:cs typeface="Trebuchet MS"/>
              </a:rPr>
              <a:t>from</a:t>
            </a:r>
            <a:r>
              <a:rPr sz="400" i="1" spc="25" dirty="0">
                <a:solidFill>
                  <a:srgbClr val="FFFFFF"/>
                </a:solidFill>
                <a:latin typeface="Trebuchet MS"/>
                <a:cs typeface="Trebuchet MS"/>
              </a:rPr>
              <a:t> </a:t>
            </a:r>
            <a:r>
              <a:rPr sz="400" i="1" spc="20" dirty="0">
                <a:solidFill>
                  <a:srgbClr val="FFFFFF"/>
                </a:solidFill>
                <a:latin typeface="Trebuchet MS"/>
                <a:cs typeface="Trebuchet MS"/>
              </a:rPr>
              <a:t>AWS.</a:t>
            </a:r>
            <a:endParaRPr sz="400" dirty="0">
              <a:latin typeface="Trebuchet MS"/>
              <a:cs typeface="Trebuchet M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5528" y="122427"/>
            <a:ext cx="6010910" cy="731520"/>
          </a:xfrm>
          <a:prstGeom prst="rect">
            <a:avLst/>
          </a:prstGeom>
        </p:spPr>
        <p:txBody>
          <a:bodyPr vert="horz" wrap="square" lIns="0" tIns="12700" rIns="0" bIns="0" rtlCol="0">
            <a:spAutoFit/>
          </a:bodyPr>
          <a:lstStyle/>
          <a:p>
            <a:pPr marL="12700">
              <a:lnSpc>
                <a:spcPct val="100000"/>
              </a:lnSpc>
              <a:spcBef>
                <a:spcPts val="100"/>
              </a:spcBef>
            </a:pPr>
            <a:r>
              <a:rPr sz="2800" spc="200" dirty="0"/>
              <a:t>AWS</a:t>
            </a:r>
            <a:r>
              <a:rPr sz="2800" spc="-120" dirty="0"/>
              <a:t> </a:t>
            </a:r>
            <a:r>
              <a:rPr sz="2800" spc="30" dirty="0"/>
              <a:t>Global</a:t>
            </a:r>
            <a:r>
              <a:rPr sz="2800" spc="-120" dirty="0"/>
              <a:t> </a:t>
            </a:r>
            <a:r>
              <a:rPr sz="2800" dirty="0"/>
              <a:t>Infrastructure</a:t>
            </a:r>
          </a:p>
          <a:p>
            <a:pPr marL="12700">
              <a:lnSpc>
                <a:spcPct val="100000"/>
              </a:lnSpc>
              <a:spcBef>
                <a:spcPts val="40"/>
              </a:spcBef>
            </a:pPr>
            <a:r>
              <a:rPr sz="1800" spc="105" dirty="0"/>
              <a:t>25</a:t>
            </a:r>
            <a:r>
              <a:rPr sz="1800" spc="-80" dirty="0"/>
              <a:t> </a:t>
            </a:r>
            <a:r>
              <a:rPr sz="1800" spc="25" dirty="0"/>
              <a:t>geographical</a:t>
            </a:r>
            <a:r>
              <a:rPr sz="1800" spc="-70" dirty="0"/>
              <a:t> </a:t>
            </a:r>
            <a:r>
              <a:rPr sz="1800" dirty="0"/>
              <a:t>regions,</a:t>
            </a:r>
            <a:r>
              <a:rPr sz="1800" spc="-65" dirty="0"/>
              <a:t> </a:t>
            </a:r>
            <a:r>
              <a:rPr sz="1800" spc="105" dirty="0"/>
              <a:t>81</a:t>
            </a:r>
            <a:r>
              <a:rPr sz="1800" spc="-80" dirty="0"/>
              <a:t> </a:t>
            </a:r>
            <a:r>
              <a:rPr sz="1800" spc="-10" dirty="0"/>
              <a:t>availability</a:t>
            </a:r>
            <a:r>
              <a:rPr sz="1800" spc="-70" dirty="0"/>
              <a:t> </a:t>
            </a:r>
            <a:r>
              <a:rPr sz="1800" spc="-10" dirty="0"/>
              <a:t>zones,</a:t>
            </a:r>
            <a:r>
              <a:rPr sz="1800" spc="-65" dirty="0"/>
              <a:t> </a:t>
            </a:r>
            <a:r>
              <a:rPr sz="1800" spc="105" dirty="0"/>
              <a:t>230+</a:t>
            </a:r>
            <a:r>
              <a:rPr sz="1800" spc="-75" dirty="0"/>
              <a:t> </a:t>
            </a:r>
            <a:r>
              <a:rPr sz="1800" spc="90" dirty="0"/>
              <a:t>POPs</a:t>
            </a:r>
            <a:endParaRPr sz="1800" dirty="0"/>
          </a:p>
        </p:txBody>
      </p:sp>
      <p:sp>
        <p:nvSpPr>
          <p:cNvPr id="3" name="object 3"/>
          <p:cNvSpPr txBox="1"/>
          <p:nvPr/>
        </p:nvSpPr>
        <p:spPr>
          <a:xfrm>
            <a:off x="644798" y="1108964"/>
            <a:ext cx="3213100" cy="208279"/>
          </a:xfrm>
          <a:prstGeom prst="rect">
            <a:avLst/>
          </a:prstGeom>
        </p:spPr>
        <p:txBody>
          <a:bodyPr vert="horz" wrap="square" lIns="0" tIns="12700" rIns="0" bIns="0" rtlCol="0">
            <a:spAutoFit/>
          </a:bodyPr>
          <a:lstStyle/>
          <a:p>
            <a:pPr marL="12700">
              <a:lnSpc>
                <a:spcPct val="100000"/>
              </a:lnSpc>
              <a:spcBef>
                <a:spcPts val="100"/>
              </a:spcBef>
            </a:pPr>
            <a:r>
              <a:rPr sz="1200" b="1" spc="20" dirty="0">
                <a:solidFill>
                  <a:srgbClr val="FFFFFF"/>
                </a:solidFill>
                <a:latin typeface="Trebuchet MS"/>
                <a:cs typeface="Trebuchet MS"/>
              </a:rPr>
              <a:t>Region</a:t>
            </a:r>
            <a:r>
              <a:rPr sz="1200" b="1" spc="-55" dirty="0">
                <a:solidFill>
                  <a:srgbClr val="FFFFFF"/>
                </a:solidFill>
                <a:latin typeface="Trebuchet MS"/>
                <a:cs typeface="Trebuchet MS"/>
              </a:rPr>
              <a:t> </a:t>
            </a:r>
            <a:r>
              <a:rPr sz="1200" b="1" spc="45" dirty="0">
                <a:solidFill>
                  <a:srgbClr val="FFFFFF"/>
                </a:solidFill>
                <a:latin typeface="Trebuchet MS"/>
                <a:cs typeface="Trebuchet MS"/>
              </a:rPr>
              <a:t>&amp;</a:t>
            </a:r>
            <a:r>
              <a:rPr sz="1200" b="1" spc="-60" dirty="0">
                <a:solidFill>
                  <a:srgbClr val="FFFFFF"/>
                </a:solidFill>
                <a:latin typeface="Trebuchet MS"/>
                <a:cs typeface="Trebuchet MS"/>
              </a:rPr>
              <a:t> </a:t>
            </a:r>
            <a:r>
              <a:rPr sz="1200" b="1" spc="15" dirty="0">
                <a:solidFill>
                  <a:srgbClr val="FFFFFF"/>
                </a:solidFill>
                <a:latin typeface="Trebuchet MS"/>
                <a:cs typeface="Trebuchet MS"/>
              </a:rPr>
              <a:t>Number</a:t>
            </a:r>
            <a:r>
              <a:rPr sz="1200" b="1" spc="-55" dirty="0">
                <a:solidFill>
                  <a:srgbClr val="FFFFFF"/>
                </a:solidFill>
                <a:latin typeface="Trebuchet MS"/>
                <a:cs typeface="Trebuchet MS"/>
              </a:rPr>
              <a:t> </a:t>
            </a:r>
            <a:r>
              <a:rPr sz="1200" b="1" spc="25" dirty="0">
                <a:solidFill>
                  <a:srgbClr val="FFFFFF"/>
                </a:solidFill>
                <a:latin typeface="Trebuchet MS"/>
                <a:cs typeface="Trebuchet MS"/>
              </a:rPr>
              <a:t>of</a:t>
            </a:r>
            <a:r>
              <a:rPr sz="1200" b="1" spc="-60" dirty="0">
                <a:solidFill>
                  <a:srgbClr val="FFFFFF"/>
                </a:solidFill>
                <a:latin typeface="Trebuchet MS"/>
                <a:cs typeface="Trebuchet MS"/>
              </a:rPr>
              <a:t> </a:t>
            </a:r>
            <a:r>
              <a:rPr sz="1200" b="1" spc="10" dirty="0">
                <a:solidFill>
                  <a:srgbClr val="FFFFFF"/>
                </a:solidFill>
                <a:latin typeface="Trebuchet MS"/>
                <a:cs typeface="Trebuchet MS"/>
              </a:rPr>
              <a:t>Availability</a:t>
            </a:r>
            <a:r>
              <a:rPr sz="1200" b="1" spc="-60" dirty="0">
                <a:solidFill>
                  <a:srgbClr val="FFFFFF"/>
                </a:solidFill>
                <a:latin typeface="Trebuchet MS"/>
                <a:cs typeface="Trebuchet MS"/>
              </a:rPr>
              <a:t> </a:t>
            </a:r>
            <a:r>
              <a:rPr sz="1200" b="1" spc="10" dirty="0">
                <a:solidFill>
                  <a:srgbClr val="FFFFFF"/>
                </a:solidFill>
                <a:latin typeface="Trebuchet MS"/>
                <a:cs typeface="Trebuchet MS"/>
              </a:rPr>
              <a:t>Zones</a:t>
            </a:r>
            <a:r>
              <a:rPr sz="1200" b="1" spc="-55" dirty="0">
                <a:solidFill>
                  <a:srgbClr val="FFFFFF"/>
                </a:solidFill>
                <a:latin typeface="Trebuchet MS"/>
                <a:cs typeface="Trebuchet MS"/>
              </a:rPr>
              <a:t> </a:t>
            </a:r>
            <a:r>
              <a:rPr sz="1200" b="1" spc="10" dirty="0">
                <a:solidFill>
                  <a:srgbClr val="FFFFFF"/>
                </a:solidFill>
                <a:latin typeface="Trebuchet MS"/>
                <a:cs typeface="Trebuchet MS"/>
              </a:rPr>
              <a:t>(AZs)</a:t>
            </a:r>
            <a:endParaRPr sz="1200">
              <a:latin typeface="Trebuchet MS"/>
              <a:cs typeface="Trebuchet MS"/>
            </a:endParaRPr>
          </a:p>
        </p:txBody>
      </p:sp>
      <p:sp>
        <p:nvSpPr>
          <p:cNvPr id="4" name="object 4"/>
          <p:cNvSpPr txBox="1"/>
          <p:nvPr/>
        </p:nvSpPr>
        <p:spPr>
          <a:xfrm>
            <a:off x="644798" y="1421892"/>
            <a:ext cx="1143635" cy="336550"/>
          </a:xfrm>
          <a:prstGeom prst="rect">
            <a:avLst/>
          </a:prstGeom>
        </p:spPr>
        <p:txBody>
          <a:bodyPr vert="horz" wrap="square" lIns="0" tIns="45720" rIns="0" bIns="0" rtlCol="0">
            <a:spAutoFit/>
          </a:bodyPr>
          <a:lstStyle/>
          <a:p>
            <a:pPr marL="12700">
              <a:lnSpc>
                <a:spcPct val="100000"/>
              </a:lnSpc>
              <a:spcBef>
                <a:spcPts val="360"/>
              </a:spcBef>
            </a:pPr>
            <a:r>
              <a:rPr sz="800" b="1" spc="10" dirty="0">
                <a:solidFill>
                  <a:srgbClr val="FFFFFF"/>
                </a:solidFill>
                <a:latin typeface="Trebuchet MS"/>
                <a:cs typeface="Trebuchet MS"/>
              </a:rPr>
              <a:t>GovCloud</a:t>
            </a:r>
            <a:r>
              <a:rPr sz="800" b="1" spc="-55" dirty="0">
                <a:solidFill>
                  <a:srgbClr val="FFFFFF"/>
                </a:solidFill>
                <a:latin typeface="Trebuchet MS"/>
                <a:cs typeface="Trebuchet MS"/>
              </a:rPr>
              <a:t> </a:t>
            </a:r>
            <a:r>
              <a:rPr sz="800" b="1" spc="5" dirty="0">
                <a:solidFill>
                  <a:srgbClr val="FFFFFF"/>
                </a:solidFill>
                <a:latin typeface="Trebuchet MS"/>
                <a:cs typeface="Trebuchet MS"/>
              </a:rPr>
              <a:t>(US)</a:t>
            </a:r>
            <a:endParaRPr sz="800">
              <a:latin typeface="Trebuchet MS"/>
              <a:cs typeface="Trebuchet MS"/>
            </a:endParaRPr>
          </a:p>
          <a:p>
            <a:pPr marL="12700">
              <a:lnSpc>
                <a:spcPct val="100000"/>
              </a:lnSpc>
              <a:spcBef>
                <a:spcPts val="265"/>
              </a:spcBef>
            </a:pPr>
            <a:r>
              <a:rPr sz="800" spc="60" dirty="0">
                <a:solidFill>
                  <a:srgbClr val="FFFFFF"/>
                </a:solidFill>
                <a:latin typeface="Trebuchet MS"/>
                <a:cs typeface="Trebuchet MS"/>
              </a:rPr>
              <a:t>U</a:t>
            </a:r>
            <a:r>
              <a:rPr sz="800" spc="35" dirty="0">
                <a:solidFill>
                  <a:srgbClr val="FFFFFF"/>
                </a:solidFill>
                <a:latin typeface="Trebuchet MS"/>
                <a:cs typeface="Trebuchet MS"/>
              </a:rPr>
              <a:t>S</a:t>
            </a:r>
            <a:r>
              <a:rPr sz="800" spc="15" dirty="0">
                <a:solidFill>
                  <a:srgbClr val="FFFFFF"/>
                </a:solidFill>
                <a:latin typeface="Trebuchet MS"/>
                <a:cs typeface="Trebuchet MS"/>
              </a:rPr>
              <a:t>-</a:t>
            </a:r>
            <a:r>
              <a:rPr sz="800" spc="10" dirty="0">
                <a:solidFill>
                  <a:srgbClr val="FFFFFF"/>
                </a:solidFill>
                <a:latin typeface="Trebuchet MS"/>
                <a:cs typeface="Trebuchet MS"/>
              </a:rPr>
              <a:t>Ea</a:t>
            </a:r>
            <a:r>
              <a:rPr sz="800" spc="20" dirty="0">
                <a:solidFill>
                  <a:srgbClr val="FFFFFF"/>
                </a:solidFill>
                <a:latin typeface="Trebuchet MS"/>
                <a:cs typeface="Trebuchet MS"/>
              </a:rPr>
              <a:t>s</a:t>
            </a:r>
            <a:r>
              <a:rPr sz="800" spc="-15" dirty="0">
                <a:solidFill>
                  <a:srgbClr val="FFFFFF"/>
                </a:solidFill>
                <a:latin typeface="Trebuchet MS"/>
                <a:cs typeface="Trebuchet MS"/>
              </a:rPr>
              <a:t>t</a:t>
            </a:r>
            <a:r>
              <a:rPr sz="800" spc="-2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r>
              <a:rPr sz="800" spc="-100" dirty="0">
                <a:solidFill>
                  <a:srgbClr val="FFFFFF"/>
                </a:solidFill>
                <a:latin typeface="Trebuchet MS"/>
                <a:cs typeface="Trebuchet MS"/>
              </a:rPr>
              <a:t>,</a:t>
            </a:r>
            <a:r>
              <a:rPr sz="800" spc="-30" dirty="0">
                <a:solidFill>
                  <a:srgbClr val="FFFFFF"/>
                </a:solidFill>
                <a:latin typeface="Trebuchet MS"/>
                <a:cs typeface="Trebuchet MS"/>
              </a:rPr>
              <a:t> </a:t>
            </a:r>
            <a:r>
              <a:rPr sz="800" spc="40" dirty="0">
                <a:solidFill>
                  <a:srgbClr val="FFFFFF"/>
                </a:solidFill>
                <a:latin typeface="Trebuchet MS"/>
                <a:cs typeface="Trebuchet MS"/>
              </a:rPr>
              <a:t>U</a:t>
            </a:r>
            <a:r>
              <a:rPr sz="800" spc="60" dirty="0">
                <a:solidFill>
                  <a:srgbClr val="FFFFFF"/>
                </a:solidFill>
                <a:latin typeface="Trebuchet MS"/>
                <a:cs typeface="Trebuchet MS"/>
              </a:rPr>
              <a:t>S</a:t>
            </a:r>
            <a:r>
              <a:rPr sz="800" spc="15" dirty="0">
                <a:solidFill>
                  <a:srgbClr val="FFFFFF"/>
                </a:solidFill>
                <a:latin typeface="Trebuchet MS"/>
                <a:cs typeface="Trebuchet MS"/>
              </a:rPr>
              <a:t>-We</a:t>
            </a:r>
            <a:r>
              <a:rPr sz="800" spc="20" dirty="0">
                <a:solidFill>
                  <a:srgbClr val="FFFFFF"/>
                </a:solidFill>
                <a:latin typeface="Trebuchet MS"/>
                <a:cs typeface="Trebuchet MS"/>
              </a:rPr>
              <a:t>s</a:t>
            </a:r>
            <a:r>
              <a:rPr sz="800" spc="-15" dirty="0">
                <a:solidFill>
                  <a:srgbClr val="FFFFFF"/>
                </a:solidFill>
                <a:latin typeface="Trebuchet MS"/>
                <a:cs typeface="Trebuchet MS"/>
              </a:rPr>
              <a:t>t</a:t>
            </a:r>
            <a:r>
              <a:rPr sz="800" spc="-2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endParaRPr sz="800">
              <a:latin typeface="Trebuchet MS"/>
              <a:cs typeface="Trebuchet MS"/>
            </a:endParaRPr>
          </a:p>
        </p:txBody>
      </p:sp>
      <p:sp>
        <p:nvSpPr>
          <p:cNvPr id="5" name="object 5"/>
          <p:cNvSpPr txBox="1"/>
          <p:nvPr/>
        </p:nvSpPr>
        <p:spPr>
          <a:xfrm>
            <a:off x="2580476" y="1421892"/>
            <a:ext cx="1224280" cy="653415"/>
          </a:xfrm>
          <a:prstGeom prst="rect">
            <a:avLst/>
          </a:prstGeom>
        </p:spPr>
        <p:txBody>
          <a:bodyPr vert="horz" wrap="square" lIns="0" tIns="45720" rIns="0" bIns="0" rtlCol="0">
            <a:spAutoFit/>
          </a:bodyPr>
          <a:lstStyle/>
          <a:p>
            <a:pPr marL="12700">
              <a:lnSpc>
                <a:spcPct val="100000"/>
              </a:lnSpc>
              <a:spcBef>
                <a:spcPts val="360"/>
              </a:spcBef>
            </a:pPr>
            <a:r>
              <a:rPr sz="800" b="1" dirty="0">
                <a:solidFill>
                  <a:srgbClr val="FFFFFF"/>
                </a:solidFill>
                <a:latin typeface="Trebuchet MS"/>
                <a:cs typeface="Trebuchet MS"/>
              </a:rPr>
              <a:t>Europe</a:t>
            </a:r>
            <a:endParaRPr sz="800">
              <a:latin typeface="Trebuchet MS"/>
              <a:cs typeface="Trebuchet MS"/>
            </a:endParaRPr>
          </a:p>
          <a:p>
            <a:pPr marL="12700">
              <a:lnSpc>
                <a:spcPct val="100000"/>
              </a:lnSpc>
              <a:spcBef>
                <a:spcPts val="265"/>
              </a:spcBef>
            </a:pPr>
            <a:r>
              <a:rPr sz="800" spc="-5" dirty="0">
                <a:solidFill>
                  <a:srgbClr val="FFFFFF"/>
                </a:solidFill>
                <a:latin typeface="Trebuchet MS"/>
                <a:cs typeface="Trebuchet MS"/>
              </a:rPr>
              <a:t>F</a:t>
            </a:r>
            <a:r>
              <a:rPr sz="800" spc="-10" dirty="0">
                <a:solidFill>
                  <a:srgbClr val="FFFFFF"/>
                </a:solidFill>
                <a:latin typeface="Trebuchet MS"/>
                <a:cs typeface="Trebuchet MS"/>
              </a:rPr>
              <a:t>r</a:t>
            </a:r>
            <a:r>
              <a:rPr sz="800" dirty="0">
                <a:solidFill>
                  <a:srgbClr val="FFFFFF"/>
                </a:solidFill>
                <a:latin typeface="Trebuchet MS"/>
                <a:cs typeface="Trebuchet MS"/>
              </a:rPr>
              <a:t>a</a:t>
            </a:r>
            <a:r>
              <a:rPr sz="800" spc="30" dirty="0">
                <a:solidFill>
                  <a:srgbClr val="FFFFFF"/>
                </a:solidFill>
                <a:latin typeface="Trebuchet MS"/>
                <a:cs typeface="Trebuchet MS"/>
              </a:rPr>
              <a:t>n</a:t>
            </a:r>
            <a:r>
              <a:rPr sz="800" spc="15" dirty="0">
                <a:solidFill>
                  <a:srgbClr val="FFFFFF"/>
                </a:solidFill>
                <a:latin typeface="Trebuchet MS"/>
                <a:cs typeface="Trebuchet MS"/>
              </a:rPr>
              <a:t>k</a:t>
            </a:r>
            <a:r>
              <a:rPr sz="800" dirty="0">
                <a:solidFill>
                  <a:srgbClr val="FFFFFF"/>
                </a:solidFill>
                <a:latin typeface="Trebuchet MS"/>
                <a:cs typeface="Trebuchet MS"/>
              </a:rPr>
              <a:t>f</a:t>
            </a:r>
            <a:r>
              <a:rPr sz="800" spc="20" dirty="0">
                <a:solidFill>
                  <a:srgbClr val="FFFFFF"/>
                </a:solidFill>
                <a:latin typeface="Trebuchet MS"/>
                <a:cs typeface="Trebuchet MS"/>
              </a:rPr>
              <a:t>u</a:t>
            </a:r>
            <a:r>
              <a:rPr sz="800" spc="-15" dirty="0">
                <a:solidFill>
                  <a:srgbClr val="FFFFFF"/>
                </a:solidFill>
                <a:latin typeface="Trebuchet MS"/>
                <a:cs typeface="Trebuchet MS"/>
              </a:rPr>
              <a:t>rt</a:t>
            </a:r>
            <a:r>
              <a:rPr sz="800" spc="-2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3</a:t>
            </a:r>
            <a:r>
              <a:rPr sz="800" spc="-70" dirty="0">
                <a:solidFill>
                  <a:srgbClr val="FFFFFF"/>
                </a:solidFill>
                <a:latin typeface="Trebuchet MS"/>
                <a:cs typeface="Trebuchet MS"/>
              </a:rPr>
              <a:t>),</a:t>
            </a:r>
            <a:r>
              <a:rPr sz="800" spc="-30" dirty="0">
                <a:solidFill>
                  <a:srgbClr val="FFFFFF"/>
                </a:solidFill>
                <a:latin typeface="Trebuchet MS"/>
                <a:cs typeface="Trebuchet MS"/>
              </a:rPr>
              <a:t> </a:t>
            </a:r>
            <a:r>
              <a:rPr sz="800" spc="20" dirty="0">
                <a:solidFill>
                  <a:srgbClr val="FFFFFF"/>
                </a:solidFill>
                <a:latin typeface="Trebuchet MS"/>
                <a:cs typeface="Trebuchet MS"/>
              </a:rPr>
              <a:t>P</a:t>
            </a:r>
            <a:r>
              <a:rPr sz="800" dirty="0">
                <a:solidFill>
                  <a:srgbClr val="FFFFFF"/>
                </a:solidFill>
                <a:latin typeface="Trebuchet MS"/>
                <a:cs typeface="Trebuchet MS"/>
              </a:rPr>
              <a:t>a</a:t>
            </a:r>
            <a:r>
              <a:rPr sz="800" spc="-15" dirty="0">
                <a:solidFill>
                  <a:srgbClr val="FFFFFF"/>
                </a:solidFill>
                <a:latin typeface="Trebuchet MS"/>
                <a:cs typeface="Trebuchet MS"/>
              </a:rPr>
              <a:t>r</a:t>
            </a:r>
            <a:r>
              <a:rPr sz="800" spc="-30" dirty="0">
                <a:solidFill>
                  <a:srgbClr val="FFFFFF"/>
                </a:solidFill>
                <a:latin typeface="Trebuchet MS"/>
                <a:cs typeface="Trebuchet MS"/>
              </a:rPr>
              <a:t>i</a:t>
            </a:r>
            <a:r>
              <a:rPr sz="800" spc="20" dirty="0">
                <a:solidFill>
                  <a:srgbClr val="FFFFFF"/>
                </a:solidFill>
                <a:latin typeface="Trebuchet MS"/>
                <a:cs typeface="Trebuchet MS"/>
              </a:rPr>
              <a:t>s</a:t>
            </a:r>
            <a:r>
              <a:rPr sz="800" spc="-2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3</a:t>
            </a:r>
            <a:r>
              <a:rPr sz="800" spc="-70" dirty="0">
                <a:solidFill>
                  <a:srgbClr val="FFFFFF"/>
                </a:solidFill>
                <a:latin typeface="Trebuchet MS"/>
                <a:cs typeface="Trebuchet MS"/>
              </a:rPr>
              <a:t>),</a:t>
            </a:r>
            <a:endParaRPr sz="800">
              <a:latin typeface="Trebuchet MS"/>
              <a:cs typeface="Trebuchet MS"/>
            </a:endParaRPr>
          </a:p>
          <a:p>
            <a:pPr marL="12700">
              <a:lnSpc>
                <a:spcPct val="100000"/>
              </a:lnSpc>
              <a:spcBef>
                <a:spcPts val="290"/>
              </a:spcBef>
            </a:pPr>
            <a:r>
              <a:rPr sz="800" spc="-10" dirty="0">
                <a:solidFill>
                  <a:srgbClr val="FFFFFF"/>
                </a:solidFill>
                <a:latin typeface="Trebuchet MS"/>
                <a:cs typeface="Trebuchet MS"/>
              </a:rPr>
              <a:t>Ir</a:t>
            </a:r>
            <a:r>
              <a:rPr sz="800" spc="-15" dirty="0">
                <a:solidFill>
                  <a:srgbClr val="FFFFFF"/>
                </a:solidFill>
                <a:latin typeface="Trebuchet MS"/>
                <a:cs typeface="Trebuchet MS"/>
              </a:rPr>
              <a:t>el</a:t>
            </a:r>
            <a:r>
              <a:rPr sz="800" dirty="0">
                <a:solidFill>
                  <a:srgbClr val="FFFFFF"/>
                </a:solidFill>
                <a:latin typeface="Trebuchet MS"/>
                <a:cs typeface="Trebuchet MS"/>
              </a:rPr>
              <a:t>a</a:t>
            </a:r>
            <a:r>
              <a:rPr sz="800" spc="30" dirty="0">
                <a:solidFill>
                  <a:srgbClr val="FFFFFF"/>
                </a:solidFill>
                <a:latin typeface="Trebuchet MS"/>
                <a:cs typeface="Trebuchet MS"/>
              </a:rPr>
              <a:t>n</a:t>
            </a:r>
            <a:r>
              <a:rPr sz="800" spc="25" dirty="0">
                <a:solidFill>
                  <a:srgbClr val="FFFFFF"/>
                </a:solidFill>
                <a:latin typeface="Trebuchet MS"/>
                <a:cs typeface="Trebuchet MS"/>
              </a:rPr>
              <a:t>d</a:t>
            </a:r>
            <a:r>
              <a:rPr sz="800" spc="-30"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r>
              <a:rPr sz="800" spc="-100" dirty="0">
                <a:solidFill>
                  <a:srgbClr val="FFFFFF"/>
                </a:solidFill>
                <a:latin typeface="Trebuchet MS"/>
                <a:cs typeface="Trebuchet MS"/>
              </a:rPr>
              <a:t>,</a:t>
            </a:r>
            <a:r>
              <a:rPr sz="800" spc="-30" dirty="0">
                <a:solidFill>
                  <a:srgbClr val="FFFFFF"/>
                </a:solidFill>
                <a:latin typeface="Trebuchet MS"/>
                <a:cs typeface="Trebuchet MS"/>
              </a:rPr>
              <a:t> </a:t>
            </a:r>
            <a:r>
              <a:rPr sz="800" spc="20" dirty="0">
                <a:solidFill>
                  <a:srgbClr val="FFFFFF"/>
                </a:solidFill>
                <a:latin typeface="Trebuchet MS"/>
                <a:cs typeface="Trebuchet MS"/>
              </a:rPr>
              <a:t>S</a:t>
            </a:r>
            <a:r>
              <a:rPr sz="800" spc="30" dirty="0">
                <a:solidFill>
                  <a:srgbClr val="FFFFFF"/>
                </a:solidFill>
                <a:latin typeface="Trebuchet MS"/>
                <a:cs typeface="Trebuchet MS"/>
              </a:rPr>
              <a:t>t</a:t>
            </a:r>
            <a:r>
              <a:rPr sz="800" spc="25" dirty="0">
                <a:solidFill>
                  <a:srgbClr val="FFFFFF"/>
                </a:solidFill>
                <a:latin typeface="Trebuchet MS"/>
                <a:cs typeface="Trebuchet MS"/>
              </a:rPr>
              <a:t>o</a:t>
            </a:r>
            <a:r>
              <a:rPr sz="800" spc="-25" dirty="0">
                <a:solidFill>
                  <a:srgbClr val="FFFFFF"/>
                </a:solidFill>
                <a:latin typeface="Trebuchet MS"/>
                <a:cs typeface="Trebuchet MS"/>
              </a:rPr>
              <a:t>c</a:t>
            </a:r>
            <a:r>
              <a:rPr sz="800" spc="15" dirty="0">
                <a:solidFill>
                  <a:srgbClr val="FFFFFF"/>
                </a:solidFill>
                <a:latin typeface="Trebuchet MS"/>
                <a:cs typeface="Trebuchet MS"/>
              </a:rPr>
              <a:t>k</a:t>
            </a:r>
            <a:r>
              <a:rPr sz="800" spc="30" dirty="0">
                <a:solidFill>
                  <a:srgbClr val="FFFFFF"/>
                </a:solidFill>
                <a:latin typeface="Trebuchet MS"/>
                <a:cs typeface="Trebuchet MS"/>
              </a:rPr>
              <a:t>h</a:t>
            </a:r>
            <a:r>
              <a:rPr sz="800" spc="25" dirty="0">
                <a:solidFill>
                  <a:srgbClr val="FFFFFF"/>
                </a:solidFill>
                <a:latin typeface="Trebuchet MS"/>
                <a:cs typeface="Trebuchet MS"/>
              </a:rPr>
              <a:t>o</a:t>
            </a:r>
            <a:r>
              <a:rPr sz="800" spc="-15" dirty="0">
                <a:solidFill>
                  <a:srgbClr val="FFFFFF"/>
                </a:solidFill>
                <a:latin typeface="Trebuchet MS"/>
                <a:cs typeface="Trebuchet MS"/>
              </a:rPr>
              <a:t>l</a:t>
            </a:r>
            <a:r>
              <a:rPr sz="800" spc="50" dirty="0">
                <a:solidFill>
                  <a:srgbClr val="FFFFFF"/>
                </a:solidFill>
                <a:latin typeface="Trebuchet MS"/>
                <a:cs typeface="Trebuchet MS"/>
              </a:rPr>
              <a:t>m</a:t>
            </a:r>
            <a:r>
              <a:rPr sz="800" spc="-3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r>
              <a:rPr sz="800" spc="-100" dirty="0">
                <a:solidFill>
                  <a:srgbClr val="FFFFFF"/>
                </a:solidFill>
                <a:latin typeface="Trebuchet MS"/>
                <a:cs typeface="Trebuchet MS"/>
              </a:rPr>
              <a:t>,</a:t>
            </a:r>
            <a:endParaRPr sz="800">
              <a:latin typeface="Trebuchet MS"/>
              <a:cs typeface="Trebuchet MS"/>
            </a:endParaRPr>
          </a:p>
          <a:p>
            <a:pPr marL="12700">
              <a:lnSpc>
                <a:spcPct val="100000"/>
              </a:lnSpc>
              <a:spcBef>
                <a:spcPts val="285"/>
              </a:spcBef>
            </a:pPr>
            <a:r>
              <a:rPr sz="800" spc="25" dirty="0">
                <a:solidFill>
                  <a:srgbClr val="FFFFFF"/>
                </a:solidFill>
                <a:latin typeface="Trebuchet MS"/>
                <a:cs typeface="Trebuchet MS"/>
              </a:rPr>
              <a:t>L</a:t>
            </a:r>
            <a:r>
              <a:rPr sz="800" spc="20" dirty="0">
                <a:solidFill>
                  <a:srgbClr val="FFFFFF"/>
                </a:solidFill>
                <a:latin typeface="Trebuchet MS"/>
                <a:cs typeface="Trebuchet MS"/>
              </a:rPr>
              <a:t>o</a:t>
            </a:r>
            <a:r>
              <a:rPr sz="800" spc="30" dirty="0">
                <a:solidFill>
                  <a:srgbClr val="FFFFFF"/>
                </a:solidFill>
                <a:latin typeface="Trebuchet MS"/>
                <a:cs typeface="Trebuchet MS"/>
              </a:rPr>
              <a:t>n</a:t>
            </a:r>
            <a:r>
              <a:rPr sz="800" spc="25" dirty="0">
                <a:solidFill>
                  <a:srgbClr val="FFFFFF"/>
                </a:solidFill>
                <a:latin typeface="Trebuchet MS"/>
                <a:cs typeface="Trebuchet MS"/>
              </a:rPr>
              <a:t>do</a:t>
            </a:r>
            <a:r>
              <a:rPr sz="800" spc="30" dirty="0">
                <a:solidFill>
                  <a:srgbClr val="FFFFFF"/>
                </a:solidFill>
                <a:latin typeface="Trebuchet MS"/>
                <a:cs typeface="Trebuchet MS"/>
              </a:rPr>
              <a:t>n</a:t>
            </a:r>
            <a:r>
              <a:rPr sz="800" spc="-2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r>
              <a:rPr sz="800" spc="-100" dirty="0">
                <a:solidFill>
                  <a:srgbClr val="FFFFFF"/>
                </a:solidFill>
                <a:latin typeface="Trebuchet MS"/>
                <a:cs typeface="Trebuchet MS"/>
              </a:rPr>
              <a:t>,</a:t>
            </a:r>
            <a:r>
              <a:rPr sz="800" spc="-30" dirty="0">
                <a:solidFill>
                  <a:srgbClr val="FFFFFF"/>
                </a:solidFill>
                <a:latin typeface="Trebuchet MS"/>
                <a:cs typeface="Trebuchet MS"/>
              </a:rPr>
              <a:t> </a:t>
            </a:r>
            <a:r>
              <a:rPr sz="800" spc="55" dirty="0">
                <a:solidFill>
                  <a:srgbClr val="FFFFFF"/>
                </a:solidFill>
                <a:latin typeface="Trebuchet MS"/>
                <a:cs typeface="Trebuchet MS"/>
              </a:rPr>
              <a:t>M</a:t>
            </a:r>
            <a:r>
              <a:rPr sz="800" spc="15" dirty="0">
                <a:solidFill>
                  <a:srgbClr val="FFFFFF"/>
                </a:solidFill>
                <a:latin typeface="Trebuchet MS"/>
                <a:cs typeface="Trebuchet MS"/>
              </a:rPr>
              <a:t>i</a:t>
            </a:r>
            <a:r>
              <a:rPr sz="800" spc="-15" dirty="0">
                <a:solidFill>
                  <a:srgbClr val="FFFFFF"/>
                </a:solidFill>
                <a:latin typeface="Trebuchet MS"/>
                <a:cs typeface="Trebuchet MS"/>
              </a:rPr>
              <a:t>l</a:t>
            </a:r>
            <a:r>
              <a:rPr sz="800" dirty="0">
                <a:solidFill>
                  <a:srgbClr val="FFFFFF"/>
                </a:solidFill>
                <a:latin typeface="Trebuchet MS"/>
                <a:cs typeface="Trebuchet MS"/>
              </a:rPr>
              <a:t>a</a:t>
            </a:r>
            <a:r>
              <a:rPr sz="800" spc="30" dirty="0">
                <a:solidFill>
                  <a:srgbClr val="FFFFFF"/>
                </a:solidFill>
                <a:latin typeface="Trebuchet MS"/>
                <a:cs typeface="Trebuchet MS"/>
              </a:rPr>
              <a:t>n</a:t>
            </a:r>
            <a:r>
              <a:rPr sz="800" spc="-2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endParaRPr sz="800">
              <a:latin typeface="Trebuchet MS"/>
              <a:cs typeface="Trebuchet MS"/>
            </a:endParaRPr>
          </a:p>
        </p:txBody>
      </p:sp>
      <p:sp>
        <p:nvSpPr>
          <p:cNvPr id="6" name="object 6"/>
          <p:cNvSpPr txBox="1"/>
          <p:nvPr/>
        </p:nvSpPr>
        <p:spPr>
          <a:xfrm>
            <a:off x="644798" y="1891284"/>
            <a:ext cx="1070610" cy="501015"/>
          </a:xfrm>
          <a:prstGeom prst="rect">
            <a:avLst/>
          </a:prstGeom>
        </p:spPr>
        <p:txBody>
          <a:bodyPr vert="horz" wrap="square" lIns="0" tIns="48895" rIns="0" bIns="0" rtlCol="0">
            <a:spAutoFit/>
          </a:bodyPr>
          <a:lstStyle/>
          <a:p>
            <a:pPr marL="12700">
              <a:lnSpc>
                <a:spcPct val="100000"/>
              </a:lnSpc>
              <a:spcBef>
                <a:spcPts val="385"/>
              </a:spcBef>
            </a:pPr>
            <a:r>
              <a:rPr sz="800" b="1" spc="45" dirty="0">
                <a:solidFill>
                  <a:srgbClr val="FFFFFF"/>
                </a:solidFill>
                <a:latin typeface="Trebuchet MS"/>
                <a:cs typeface="Trebuchet MS"/>
              </a:rPr>
              <a:t>U</a:t>
            </a:r>
            <a:r>
              <a:rPr sz="800" b="1" spc="40" dirty="0">
                <a:solidFill>
                  <a:srgbClr val="FFFFFF"/>
                </a:solidFill>
                <a:latin typeface="Trebuchet MS"/>
                <a:cs typeface="Trebuchet MS"/>
              </a:rPr>
              <a:t>S</a:t>
            </a:r>
            <a:r>
              <a:rPr sz="800" b="1" spc="-35" dirty="0">
                <a:solidFill>
                  <a:srgbClr val="FFFFFF"/>
                </a:solidFill>
                <a:latin typeface="Trebuchet MS"/>
                <a:cs typeface="Trebuchet MS"/>
              </a:rPr>
              <a:t> </a:t>
            </a:r>
            <a:r>
              <a:rPr sz="800" b="1" spc="10" dirty="0">
                <a:solidFill>
                  <a:srgbClr val="FFFFFF"/>
                </a:solidFill>
                <a:latin typeface="Trebuchet MS"/>
                <a:cs typeface="Trebuchet MS"/>
              </a:rPr>
              <a:t>We</a:t>
            </a:r>
            <a:r>
              <a:rPr sz="800" b="1" dirty="0">
                <a:solidFill>
                  <a:srgbClr val="FFFFFF"/>
                </a:solidFill>
                <a:latin typeface="Trebuchet MS"/>
                <a:cs typeface="Trebuchet MS"/>
              </a:rPr>
              <a:t>s</a:t>
            </a:r>
            <a:r>
              <a:rPr sz="800" b="1" spc="-5" dirty="0">
                <a:solidFill>
                  <a:srgbClr val="FFFFFF"/>
                </a:solidFill>
                <a:latin typeface="Trebuchet MS"/>
                <a:cs typeface="Trebuchet MS"/>
              </a:rPr>
              <a:t>t</a:t>
            </a:r>
            <a:endParaRPr sz="800">
              <a:latin typeface="Trebuchet MS"/>
              <a:cs typeface="Trebuchet MS"/>
            </a:endParaRPr>
          </a:p>
          <a:p>
            <a:pPr marL="12700">
              <a:lnSpc>
                <a:spcPct val="100000"/>
              </a:lnSpc>
              <a:spcBef>
                <a:spcPts val="290"/>
              </a:spcBef>
            </a:pPr>
            <a:r>
              <a:rPr sz="800" spc="25" dirty="0">
                <a:solidFill>
                  <a:srgbClr val="FFFFFF"/>
                </a:solidFill>
                <a:latin typeface="Trebuchet MS"/>
                <a:cs typeface="Trebuchet MS"/>
              </a:rPr>
              <a:t>Oregon</a:t>
            </a:r>
            <a:r>
              <a:rPr sz="800" spc="-55" dirty="0">
                <a:solidFill>
                  <a:srgbClr val="FFFFFF"/>
                </a:solidFill>
                <a:latin typeface="Trebuchet MS"/>
                <a:cs typeface="Trebuchet MS"/>
              </a:rPr>
              <a:t> </a:t>
            </a:r>
            <a:r>
              <a:rPr sz="800" spc="-15" dirty="0">
                <a:solidFill>
                  <a:srgbClr val="FFFFFF"/>
                </a:solidFill>
                <a:latin typeface="Trebuchet MS"/>
                <a:cs typeface="Trebuchet MS"/>
              </a:rPr>
              <a:t>(4)</a:t>
            </a:r>
            <a:endParaRPr sz="800">
              <a:latin typeface="Trebuchet MS"/>
              <a:cs typeface="Trebuchet MS"/>
            </a:endParaRPr>
          </a:p>
          <a:p>
            <a:pPr marL="12700">
              <a:lnSpc>
                <a:spcPct val="100000"/>
              </a:lnSpc>
              <a:spcBef>
                <a:spcPts val="285"/>
              </a:spcBef>
            </a:pPr>
            <a:r>
              <a:rPr sz="800" spc="10" dirty="0">
                <a:solidFill>
                  <a:srgbClr val="FFFFFF"/>
                </a:solidFill>
                <a:latin typeface="Trebuchet MS"/>
                <a:cs typeface="Trebuchet MS"/>
              </a:rPr>
              <a:t>Northern</a:t>
            </a:r>
            <a:r>
              <a:rPr sz="800" spc="-35" dirty="0">
                <a:solidFill>
                  <a:srgbClr val="FFFFFF"/>
                </a:solidFill>
                <a:latin typeface="Trebuchet MS"/>
                <a:cs typeface="Trebuchet MS"/>
              </a:rPr>
              <a:t> </a:t>
            </a:r>
            <a:r>
              <a:rPr sz="800" spc="-5" dirty="0">
                <a:solidFill>
                  <a:srgbClr val="FFFFFF"/>
                </a:solidFill>
                <a:latin typeface="Trebuchet MS"/>
                <a:cs typeface="Trebuchet MS"/>
              </a:rPr>
              <a:t>California</a:t>
            </a:r>
            <a:r>
              <a:rPr sz="800" spc="-35" dirty="0">
                <a:solidFill>
                  <a:srgbClr val="FFFFFF"/>
                </a:solidFill>
                <a:latin typeface="Trebuchet MS"/>
                <a:cs typeface="Trebuchet MS"/>
              </a:rPr>
              <a:t> </a:t>
            </a:r>
            <a:r>
              <a:rPr sz="800" spc="-15" dirty="0">
                <a:solidFill>
                  <a:srgbClr val="FFFFFF"/>
                </a:solidFill>
                <a:latin typeface="Trebuchet MS"/>
                <a:cs typeface="Trebuchet MS"/>
              </a:rPr>
              <a:t>(3)</a:t>
            </a:r>
            <a:endParaRPr sz="800">
              <a:latin typeface="Trebuchet MS"/>
              <a:cs typeface="Trebuchet MS"/>
            </a:endParaRPr>
          </a:p>
        </p:txBody>
      </p:sp>
      <p:sp>
        <p:nvSpPr>
          <p:cNvPr id="7" name="object 7"/>
          <p:cNvSpPr txBox="1"/>
          <p:nvPr/>
        </p:nvSpPr>
        <p:spPr>
          <a:xfrm>
            <a:off x="644798" y="2531364"/>
            <a:ext cx="1080770" cy="272415"/>
          </a:xfrm>
          <a:prstGeom prst="rect">
            <a:avLst/>
          </a:prstGeom>
        </p:spPr>
        <p:txBody>
          <a:bodyPr vert="horz" wrap="square" lIns="0" tIns="12700" rIns="0" bIns="0" rtlCol="0">
            <a:spAutoFit/>
          </a:bodyPr>
          <a:lstStyle/>
          <a:p>
            <a:pPr marL="12700">
              <a:lnSpc>
                <a:spcPct val="100000"/>
              </a:lnSpc>
              <a:spcBef>
                <a:spcPts val="100"/>
              </a:spcBef>
            </a:pPr>
            <a:r>
              <a:rPr sz="800" b="1" spc="45" dirty="0">
                <a:solidFill>
                  <a:srgbClr val="FFFFFF"/>
                </a:solidFill>
                <a:latin typeface="Trebuchet MS"/>
                <a:cs typeface="Trebuchet MS"/>
              </a:rPr>
              <a:t>U</a:t>
            </a:r>
            <a:r>
              <a:rPr sz="800" b="1" spc="40" dirty="0">
                <a:solidFill>
                  <a:srgbClr val="FFFFFF"/>
                </a:solidFill>
                <a:latin typeface="Trebuchet MS"/>
                <a:cs typeface="Trebuchet MS"/>
              </a:rPr>
              <a:t>S</a:t>
            </a:r>
            <a:r>
              <a:rPr sz="800" b="1" spc="-35" dirty="0">
                <a:solidFill>
                  <a:srgbClr val="FFFFFF"/>
                </a:solidFill>
                <a:latin typeface="Trebuchet MS"/>
                <a:cs typeface="Trebuchet MS"/>
              </a:rPr>
              <a:t> </a:t>
            </a:r>
            <a:r>
              <a:rPr sz="800" b="1" dirty="0">
                <a:solidFill>
                  <a:srgbClr val="FFFFFF"/>
                </a:solidFill>
                <a:latin typeface="Trebuchet MS"/>
                <a:cs typeface="Trebuchet MS"/>
              </a:rPr>
              <a:t>E</a:t>
            </a:r>
            <a:r>
              <a:rPr sz="800" b="1" spc="10" dirty="0">
                <a:solidFill>
                  <a:srgbClr val="FFFFFF"/>
                </a:solidFill>
                <a:latin typeface="Trebuchet MS"/>
                <a:cs typeface="Trebuchet MS"/>
              </a:rPr>
              <a:t>a</a:t>
            </a:r>
            <a:r>
              <a:rPr sz="800" b="1" dirty="0">
                <a:solidFill>
                  <a:srgbClr val="FFFFFF"/>
                </a:solidFill>
                <a:latin typeface="Trebuchet MS"/>
                <a:cs typeface="Trebuchet MS"/>
              </a:rPr>
              <a:t>s</a:t>
            </a:r>
            <a:r>
              <a:rPr sz="800" b="1" spc="-5" dirty="0">
                <a:solidFill>
                  <a:srgbClr val="FFFFFF"/>
                </a:solidFill>
                <a:latin typeface="Trebuchet MS"/>
                <a:cs typeface="Trebuchet MS"/>
              </a:rPr>
              <a:t>t</a:t>
            </a:r>
            <a:endParaRPr sz="800">
              <a:latin typeface="Trebuchet MS"/>
              <a:cs typeface="Trebuchet MS"/>
            </a:endParaRPr>
          </a:p>
          <a:p>
            <a:pPr marL="12700">
              <a:lnSpc>
                <a:spcPct val="100000"/>
              </a:lnSpc>
              <a:spcBef>
                <a:spcPts val="20"/>
              </a:spcBef>
            </a:pPr>
            <a:r>
              <a:rPr sz="800" spc="-20" dirty="0">
                <a:solidFill>
                  <a:srgbClr val="FFFFFF"/>
                </a:solidFill>
                <a:latin typeface="Trebuchet MS"/>
                <a:cs typeface="Trebuchet MS"/>
              </a:rPr>
              <a:t>N.</a:t>
            </a:r>
            <a:r>
              <a:rPr sz="800" spc="-30" dirty="0">
                <a:solidFill>
                  <a:srgbClr val="FFFFFF"/>
                </a:solidFill>
                <a:latin typeface="Trebuchet MS"/>
                <a:cs typeface="Trebuchet MS"/>
              </a:rPr>
              <a:t> </a:t>
            </a:r>
            <a:r>
              <a:rPr sz="800" spc="10" dirty="0">
                <a:solidFill>
                  <a:srgbClr val="FFFFFF"/>
                </a:solidFill>
                <a:latin typeface="Trebuchet MS"/>
                <a:cs typeface="Trebuchet MS"/>
              </a:rPr>
              <a:t>V</a:t>
            </a:r>
            <a:r>
              <a:rPr sz="800" dirty="0">
                <a:solidFill>
                  <a:srgbClr val="FFFFFF"/>
                </a:solidFill>
                <a:latin typeface="Trebuchet MS"/>
                <a:cs typeface="Trebuchet MS"/>
              </a:rPr>
              <a:t>i</a:t>
            </a:r>
            <a:r>
              <a:rPr sz="800" spc="-15" dirty="0">
                <a:solidFill>
                  <a:srgbClr val="FFFFFF"/>
                </a:solidFill>
                <a:latin typeface="Trebuchet MS"/>
                <a:cs typeface="Trebuchet MS"/>
              </a:rPr>
              <a:t>r</a:t>
            </a:r>
            <a:r>
              <a:rPr sz="800" spc="55" dirty="0">
                <a:solidFill>
                  <a:srgbClr val="FFFFFF"/>
                </a:solidFill>
                <a:latin typeface="Trebuchet MS"/>
                <a:cs typeface="Trebuchet MS"/>
              </a:rPr>
              <a:t>g</a:t>
            </a:r>
            <a:r>
              <a:rPr sz="800" spc="-30" dirty="0">
                <a:solidFill>
                  <a:srgbClr val="FFFFFF"/>
                </a:solidFill>
                <a:latin typeface="Trebuchet MS"/>
                <a:cs typeface="Trebuchet MS"/>
              </a:rPr>
              <a:t>i</a:t>
            </a:r>
            <a:r>
              <a:rPr sz="800" spc="30" dirty="0">
                <a:solidFill>
                  <a:srgbClr val="FFFFFF"/>
                </a:solidFill>
                <a:latin typeface="Trebuchet MS"/>
                <a:cs typeface="Trebuchet MS"/>
              </a:rPr>
              <a:t>n</a:t>
            </a:r>
            <a:r>
              <a:rPr sz="800" spc="-30" dirty="0">
                <a:solidFill>
                  <a:srgbClr val="FFFFFF"/>
                </a:solidFill>
                <a:latin typeface="Trebuchet MS"/>
                <a:cs typeface="Trebuchet MS"/>
              </a:rPr>
              <a:t>i</a:t>
            </a:r>
            <a:r>
              <a:rPr sz="800" dirty="0">
                <a:solidFill>
                  <a:srgbClr val="FFFFFF"/>
                </a:solidFill>
                <a:latin typeface="Trebuchet MS"/>
                <a:cs typeface="Trebuchet MS"/>
              </a:rPr>
              <a:t>a</a:t>
            </a:r>
            <a:r>
              <a:rPr sz="800" spc="-2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6</a:t>
            </a:r>
            <a:r>
              <a:rPr sz="800" spc="-70" dirty="0">
                <a:solidFill>
                  <a:srgbClr val="FFFFFF"/>
                </a:solidFill>
                <a:latin typeface="Trebuchet MS"/>
                <a:cs typeface="Trebuchet MS"/>
              </a:rPr>
              <a:t>),</a:t>
            </a:r>
            <a:r>
              <a:rPr sz="800" spc="-30" dirty="0">
                <a:solidFill>
                  <a:srgbClr val="FFFFFF"/>
                </a:solidFill>
                <a:latin typeface="Trebuchet MS"/>
                <a:cs typeface="Trebuchet MS"/>
              </a:rPr>
              <a:t> </a:t>
            </a:r>
            <a:r>
              <a:rPr sz="800" spc="80" dirty="0">
                <a:solidFill>
                  <a:srgbClr val="FFFFFF"/>
                </a:solidFill>
                <a:latin typeface="Trebuchet MS"/>
                <a:cs typeface="Trebuchet MS"/>
              </a:rPr>
              <a:t>O</a:t>
            </a:r>
            <a:r>
              <a:rPr sz="800" spc="30" dirty="0">
                <a:solidFill>
                  <a:srgbClr val="FFFFFF"/>
                </a:solidFill>
                <a:latin typeface="Trebuchet MS"/>
                <a:cs typeface="Trebuchet MS"/>
              </a:rPr>
              <a:t>h</a:t>
            </a:r>
            <a:r>
              <a:rPr sz="800" spc="-30" dirty="0">
                <a:solidFill>
                  <a:srgbClr val="FFFFFF"/>
                </a:solidFill>
                <a:latin typeface="Trebuchet MS"/>
                <a:cs typeface="Trebuchet MS"/>
              </a:rPr>
              <a:t>i</a:t>
            </a:r>
            <a:r>
              <a:rPr sz="800" spc="30" dirty="0">
                <a:solidFill>
                  <a:srgbClr val="FFFFFF"/>
                </a:solidFill>
                <a:latin typeface="Trebuchet MS"/>
                <a:cs typeface="Trebuchet MS"/>
              </a:rPr>
              <a:t>o</a:t>
            </a:r>
            <a:r>
              <a:rPr sz="800" spc="-3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3</a:t>
            </a:r>
            <a:r>
              <a:rPr sz="800" spc="-45" dirty="0">
                <a:solidFill>
                  <a:srgbClr val="FFFFFF"/>
                </a:solidFill>
                <a:latin typeface="Trebuchet MS"/>
                <a:cs typeface="Trebuchet MS"/>
              </a:rPr>
              <a:t>)</a:t>
            </a:r>
            <a:endParaRPr sz="800">
              <a:latin typeface="Trebuchet MS"/>
              <a:cs typeface="Trebuchet MS"/>
            </a:endParaRPr>
          </a:p>
        </p:txBody>
      </p:sp>
      <p:sp>
        <p:nvSpPr>
          <p:cNvPr id="8" name="object 8"/>
          <p:cNvSpPr txBox="1"/>
          <p:nvPr/>
        </p:nvSpPr>
        <p:spPr>
          <a:xfrm>
            <a:off x="2580476" y="2531364"/>
            <a:ext cx="581660" cy="272415"/>
          </a:xfrm>
          <a:prstGeom prst="rect">
            <a:avLst/>
          </a:prstGeom>
        </p:spPr>
        <p:txBody>
          <a:bodyPr vert="horz" wrap="square" lIns="0" tIns="12700" rIns="0" bIns="0" rtlCol="0">
            <a:spAutoFit/>
          </a:bodyPr>
          <a:lstStyle/>
          <a:p>
            <a:pPr marL="12700">
              <a:lnSpc>
                <a:spcPct val="100000"/>
              </a:lnSpc>
              <a:spcBef>
                <a:spcPts val="100"/>
              </a:spcBef>
            </a:pPr>
            <a:r>
              <a:rPr sz="800" b="1" spc="60" dirty="0">
                <a:solidFill>
                  <a:srgbClr val="FFFFFF"/>
                </a:solidFill>
                <a:latin typeface="Trebuchet MS"/>
                <a:cs typeface="Trebuchet MS"/>
              </a:rPr>
              <a:t>M</a:t>
            </a:r>
            <a:r>
              <a:rPr sz="800" b="1" spc="25" dirty="0">
                <a:solidFill>
                  <a:srgbClr val="FFFFFF"/>
                </a:solidFill>
                <a:latin typeface="Trebuchet MS"/>
                <a:cs typeface="Trebuchet MS"/>
              </a:rPr>
              <a:t>i</a:t>
            </a:r>
            <a:r>
              <a:rPr sz="800" b="1" spc="20" dirty="0">
                <a:solidFill>
                  <a:srgbClr val="FFFFFF"/>
                </a:solidFill>
                <a:latin typeface="Trebuchet MS"/>
                <a:cs typeface="Trebuchet MS"/>
              </a:rPr>
              <a:t>ddl</a:t>
            </a:r>
            <a:r>
              <a:rPr sz="800" b="1" spc="-30" dirty="0">
                <a:solidFill>
                  <a:srgbClr val="FFFFFF"/>
                </a:solidFill>
                <a:latin typeface="Trebuchet MS"/>
                <a:cs typeface="Trebuchet MS"/>
              </a:rPr>
              <a:t>e</a:t>
            </a:r>
            <a:r>
              <a:rPr sz="800" b="1" spc="-25" dirty="0">
                <a:solidFill>
                  <a:srgbClr val="FFFFFF"/>
                </a:solidFill>
                <a:latin typeface="Trebuchet MS"/>
                <a:cs typeface="Trebuchet MS"/>
              </a:rPr>
              <a:t> </a:t>
            </a:r>
            <a:r>
              <a:rPr sz="800" b="1" spc="5" dirty="0">
                <a:solidFill>
                  <a:srgbClr val="FFFFFF"/>
                </a:solidFill>
                <a:latin typeface="Trebuchet MS"/>
                <a:cs typeface="Trebuchet MS"/>
              </a:rPr>
              <a:t>E</a:t>
            </a:r>
            <a:r>
              <a:rPr sz="800" b="1" spc="10" dirty="0">
                <a:solidFill>
                  <a:srgbClr val="FFFFFF"/>
                </a:solidFill>
                <a:latin typeface="Trebuchet MS"/>
                <a:cs typeface="Trebuchet MS"/>
              </a:rPr>
              <a:t>a</a:t>
            </a:r>
            <a:r>
              <a:rPr sz="800" b="1" dirty="0">
                <a:solidFill>
                  <a:srgbClr val="FFFFFF"/>
                </a:solidFill>
                <a:latin typeface="Trebuchet MS"/>
                <a:cs typeface="Trebuchet MS"/>
              </a:rPr>
              <a:t>s</a:t>
            </a:r>
            <a:r>
              <a:rPr sz="800" b="1" spc="-5" dirty="0">
                <a:solidFill>
                  <a:srgbClr val="FFFFFF"/>
                </a:solidFill>
                <a:latin typeface="Trebuchet MS"/>
                <a:cs typeface="Trebuchet MS"/>
              </a:rPr>
              <a:t>t</a:t>
            </a:r>
            <a:endParaRPr sz="800">
              <a:latin typeface="Trebuchet MS"/>
              <a:cs typeface="Trebuchet MS"/>
            </a:endParaRPr>
          </a:p>
          <a:p>
            <a:pPr marL="12700">
              <a:lnSpc>
                <a:spcPct val="100000"/>
              </a:lnSpc>
              <a:spcBef>
                <a:spcPts val="20"/>
              </a:spcBef>
            </a:pPr>
            <a:r>
              <a:rPr sz="800" spc="5" dirty="0">
                <a:solidFill>
                  <a:srgbClr val="FFFFFF"/>
                </a:solidFill>
                <a:latin typeface="Trebuchet MS"/>
                <a:cs typeface="Trebuchet MS"/>
              </a:rPr>
              <a:t>Bahrain</a:t>
            </a:r>
            <a:r>
              <a:rPr sz="800" spc="-55" dirty="0">
                <a:solidFill>
                  <a:srgbClr val="FFFFFF"/>
                </a:solidFill>
                <a:latin typeface="Trebuchet MS"/>
                <a:cs typeface="Trebuchet MS"/>
              </a:rPr>
              <a:t> </a:t>
            </a:r>
            <a:r>
              <a:rPr sz="800" spc="-15" dirty="0">
                <a:solidFill>
                  <a:srgbClr val="FFFFFF"/>
                </a:solidFill>
                <a:latin typeface="Trebuchet MS"/>
                <a:cs typeface="Trebuchet MS"/>
              </a:rPr>
              <a:t>(3)</a:t>
            </a:r>
            <a:endParaRPr sz="800">
              <a:latin typeface="Trebuchet MS"/>
              <a:cs typeface="Trebuchet MS"/>
            </a:endParaRPr>
          </a:p>
        </p:txBody>
      </p:sp>
      <p:sp>
        <p:nvSpPr>
          <p:cNvPr id="9" name="object 9"/>
          <p:cNvSpPr txBox="1"/>
          <p:nvPr/>
        </p:nvSpPr>
        <p:spPr>
          <a:xfrm>
            <a:off x="644798" y="2891028"/>
            <a:ext cx="513080" cy="342900"/>
          </a:xfrm>
          <a:prstGeom prst="rect">
            <a:avLst/>
          </a:prstGeom>
        </p:spPr>
        <p:txBody>
          <a:bodyPr vert="horz" wrap="square" lIns="0" tIns="48895" rIns="0" bIns="0" rtlCol="0">
            <a:spAutoFit/>
          </a:bodyPr>
          <a:lstStyle/>
          <a:p>
            <a:pPr marL="12700">
              <a:lnSpc>
                <a:spcPct val="100000"/>
              </a:lnSpc>
              <a:spcBef>
                <a:spcPts val="385"/>
              </a:spcBef>
            </a:pPr>
            <a:r>
              <a:rPr sz="800" b="1" spc="10" dirty="0">
                <a:solidFill>
                  <a:srgbClr val="FFFFFF"/>
                </a:solidFill>
                <a:latin typeface="Trebuchet MS"/>
                <a:cs typeface="Trebuchet MS"/>
              </a:rPr>
              <a:t>Canada</a:t>
            </a:r>
            <a:endParaRPr sz="800">
              <a:latin typeface="Trebuchet MS"/>
              <a:cs typeface="Trebuchet MS"/>
            </a:endParaRPr>
          </a:p>
          <a:p>
            <a:pPr marL="12700">
              <a:lnSpc>
                <a:spcPct val="100000"/>
              </a:lnSpc>
              <a:spcBef>
                <a:spcPts val="290"/>
              </a:spcBef>
            </a:pPr>
            <a:r>
              <a:rPr sz="800" spc="5" dirty="0">
                <a:solidFill>
                  <a:srgbClr val="FFFFFF"/>
                </a:solidFill>
                <a:latin typeface="Trebuchet MS"/>
                <a:cs typeface="Trebuchet MS"/>
              </a:rPr>
              <a:t>Cen</a:t>
            </a:r>
            <a:r>
              <a:rPr sz="800" spc="-10" dirty="0">
                <a:solidFill>
                  <a:srgbClr val="FFFFFF"/>
                </a:solidFill>
                <a:latin typeface="Trebuchet MS"/>
                <a:cs typeface="Trebuchet MS"/>
              </a:rPr>
              <a:t>tral</a:t>
            </a:r>
            <a:r>
              <a:rPr sz="800" spc="-3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endParaRPr sz="800">
              <a:latin typeface="Trebuchet MS"/>
              <a:cs typeface="Trebuchet MS"/>
            </a:endParaRPr>
          </a:p>
        </p:txBody>
      </p:sp>
      <p:sp>
        <p:nvSpPr>
          <p:cNvPr id="10" name="object 10"/>
          <p:cNvSpPr txBox="1"/>
          <p:nvPr/>
        </p:nvSpPr>
        <p:spPr>
          <a:xfrm>
            <a:off x="644798" y="3403092"/>
            <a:ext cx="725805" cy="275590"/>
          </a:xfrm>
          <a:prstGeom prst="rect">
            <a:avLst/>
          </a:prstGeom>
        </p:spPr>
        <p:txBody>
          <a:bodyPr vert="horz" wrap="square" lIns="0" tIns="12700" rIns="0" bIns="0" rtlCol="0">
            <a:spAutoFit/>
          </a:bodyPr>
          <a:lstStyle/>
          <a:p>
            <a:pPr marL="12700">
              <a:lnSpc>
                <a:spcPct val="100000"/>
              </a:lnSpc>
              <a:spcBef>
                <a:spcPts val="100"/>
              </a:spcBef>
            </a:pPr>
            <a:r>
              <a:rPr sz="800" b="1" spc="25" dirty="0">
                <a:solidFill>
                  <a:srgbClr val="FFFFFF"/>
                </a:solidFill>
                <a:latin typeface="Trebuchet MS"/>
                <a:cs typeface="Trebuchet MS"/>
              </a:rPr>
              <a:t>S</a:t>
            </a:r>
            <a:r>
              <a:rPr sz="800" b="1" spc="40" dirty="0">
                <a:solidFill>
                  <a:srgbClr val="FFFFFF"/>
                </a:solidFill>
                <a:latin typeface="Trebuchet MS"/>
                <a:cs typeface="Trebuchet MS"/>
              </a:rPr>
              <a:t>o</a:t>
            </a:r>
            <a:r>
              <a:rPr sz="800" b="1" dirty="0">
                <a:solidFill>
                  <a:srgbClr val="FFFFFF"/>
                </a:solidFill>
                <a:latin typeface="Trebuchet MS"/>
                <a:cs typeface="Trebuchet MS"/>
              </a:rPr>
              <a:t>u</a:t>
            </a:r>
            <a:r>
              <a:rPr sz="800" b="1" spc="-10" dirty="0">
                <a:solidFill>
                  <a:srgbClr val="FFFFFF"/>
                </a:solidFill>
                <a:latin typeface="Trebuchet MS"/>
                <a:cs typeface="Trebuchet MS"/>
              </a:rPr>
              <a:t>t</a:t>
            </a:r>
            <a:r>
              <a:rPr sz="800" b="1" spc="15" dirty="0">
                <a:solidFill>
                  <a:srgbClr val="FFFFFF"/>
                </a:solidFill>
                <a:latin typeface="Trebuchet MS"/>
                <a:cs typeface="Trebuchet MS"/>
              </a:rPr>
              <a:t>h</a:t>
            </a:r>
            <a:r>
              <a:rPr sz="800" b="1" spc="-35" dirty="0">
                <a:solidFill>
                  <a:srgbClr val="FFFFFF"/>
                </a:solidFill>
                <a:latin typeface="Trebuchet MS"/>
                <a:cs typeface="Trebuchet MS"/>
              </a:rPr>
              <a:t> </a:t>
            </a:r>
            <a:r>
              <a:rPr sz="800" b="1" spc="35" dirty="0">
                <a:solidFill>
                  <a:srgbClr val="FFFFFF"/>
                </a:solidFill>
                <a:latin typeface="Trebuchet MS"/>
                <a:cs typeface="Trebuchet MS"/>
              </a:rPr>
              <a:t>A</a:t>
            </a:r>
            <a:r>
              <a:rPr sz="800" b="1" spc="40" dirty="0">
                <a:solidFill>
                  <a:srgbClr val="FFFFFF"/>
                </a:solidFill>
                <a:latin typeface="Trebuchet MS"/>
                <a:cs typeface="Trebuchet MS"/>
              </a:rPr>
              <a:t>m</a:t>
            </a:r>
            <a:r>
              <a:rPr sz="800" b="1" spc="-30" dirty="0">
                <a:solidFill>
                  <a:srgbClr val="FFFFFF"/>
                </a:solidFill>
                <a:latin typeface="Trebuchet MS"/>
                <a:cs typeface="Trebuchet MS"/>
              </a:rPr>
              <a:t>e</a:t>
            </a:r>
            <a:r>
              <a:rPr sz="800" b="1" spc="-20" dirty="0">
                <a:solidFill>
                  <a:srgbClr val="FFFFFF"/>
                </a:solidFill>
                <a:latin typeface="Trebuchet MS"/>
                <a:cs typeface="Trebuchet MS"/>
              </a:rPr>
              <a:t>r</a:t>
            </a:r>
            <a:r>
              <a:rPr sz="800" b="1" spc="-5" dirty="0">
                <a:solidFill>
                  <a:srgbClr val="FFFFFF"/>
                </a:solidFill>
                <a:latin typeface="Trebuchet MS"/>
                <a:cs typeface="Trebuchet MS"/>
              </a:rPr>
              <a:t>i</a:t>
            </a:r>
            <a:r>
              <a:rPr sz="800" b="1" spc="-40" dirty="0">
                <a:solidFill>
                  <a:srgbClr val="FFFFFF"/>
                </a:solidFill>
                <a:latin typeface="Trebuchet MS"/>
                <a:cs typeface="Trebuchet MS"/>
              </a:rPr>
              <a:t>c</a:t>
            </a:r>
            <a:r>
              <a:rPr sz="800" b="1" spc="10" dirty="0">
                <a:solidFill>
                  <a:srgbClr val="FFFFFF"/>
                </a:solidFill>
                <a:latin typeface="Trebuchet MS"/>
                <a:cs typeface="Trebuchet MS"/>
              </a:rPr>
              <a:t>a</a:t>
            </a:r>
            <a:endParaRPr sz="800">
              <a:latin typeface="Trebuchet MS"/>
              <a:cs typeface="Trebuchet MS"/>
            </a:endParaRPr>
          </a:p>
          <a:p>
            <a:pPr marL="12700">
              <a:lnSpc>
                <a:spcPct val="100000"/>
              </a:lnSpc>
              <a:spcBef>
                <a:spcPts val="45"/>
              </a:spcBef>
            </a:pPr>
            <a:r>
              <a:rPr sz="800" spc="30" dirty="0">
                <a:solidFill>
                  <a:srgbClr val="FFFFFF"/>
                </a:solidFill>
                <a:latin typeface="Trebuchet MS"/>
                <a:cs typeface="Trebuchet MS"/>
              </a:rPr>
              <a:t>São</a:t>
            </a:r>
            <a:r>
              <a:rPr sz="800" spc="-50" dirty="0">
                <a:solidFill>
                  <a:srgbClr val="FFFFFF"/>
                </a:solidFill>
                <a:latin typeface="Trebuchet MS"/>
                <a:cs typeface="Trebuchet MS"/>
              </a:rPr>
              <a:t> </a:t>
            </a:r>
            <a:r>
              <a:rPr sz="800" spc="10" dirty="0">
                <a:solidFill>
                  <a:srgbClr val="FFFFFF"/>
                </a:solidFill>
                <a:latin typeface="Trebuchet MS"/>
                <a:cs typeface="Trebuchet MS"/>
              </a:rPr>
              <a:t>Paulo</a:t>
            </a:r>
            <a:r>
              <a:rPr sz="800" spc="-50" dirty="0">
                <a:solidFill>
                  <a:srgbClr val="FFFFFF"/>
                </a:solidFill>
                <a:latin typeface="Trebuchet MS"/>
                <a:cs typeface="Trebuchet MS"/>
              </a:rPr>
              <a:t> </a:t>
            </a:r>
            <a:r>
              <a:rPr sz="800" spc="-15" dirty="0">
                <a:solidFill>
                  <a:srgbClr val="FFFFFF"/>
                </a:solidFill>
                <a:latin typeface="Trebuchet MS"/>
                <a:cs typeface="Trebuchet MS"/>
              </a:rPr>
              <a:t>(3)</a:t>
            </a:r>
            <a:endParaRPr sz="800">
              <a:latin typeface="Trebuchet MS"/>
              <a:cs typeface="Trebuchet MS"/>
            </a:endParaRPr>
          </a:p>
        </p:txBody>
      </p:sp>
      <p:sp>
        <p:nvSpPr>
          <p:cNvPr id="11" name="object 11"/>
          <p:cNvSpPr txBox="1"/>
          <p:nvPr/>
        </p:nvSpPr>
        <p:spPr>
          <a:xfrm>
            <a:off x="2580476" y="2891028"/>
            <a:ext cx="1208405" cy="787400"/>
          </a:xfrm>
          <a:prstGeom prst="rect">
            <a:avLst/>
          </a:prstGeom>
        </p:spPr>
        <p:txBody>
          <a:bodyPr vert="horz" wrap="square" lIns="0" tIns="48895" rIns="0" bIns="0" rtlCol="0">
            <a:spAutoFit/>
          </a:bodyPr>
          <a:lstStyle/>
          <a:p>
            <a:pPr marL="12700">
              <a:lnSpc>
                <a:spcPct val="100000"/>
              </a:lnSpc>
              <a:spcBef>
                <a:spcPts val="385"/>
              </a:spcBef>
            </a:pPr>
            <a:r>
              <a:rPr sz="800" b="1" spc="25" dirty="0">
                <a:solidFill>
                  <a:srgbClr val="FFFFFF"/>
                </a:solidFill>
                <a:latin typeface="Trebuchet MS"/>
                <a:cs typeface="Trebuchet MS"/>
              </a:rPr>
              <a:t>A</a:t>
            </a:r>
            <a:r>
              <a:rPr sz="800" b="1" dirty="0">
                <a:solidFill>
                  <a:srgbClr val="FFFFFF"/>
                </a:solidFill>
                <a:latin typeface="Trebuchet MS"/>
                <a:cs typeface="Trebuchet MS"/>
              </a:rPr>
              <a:t>s</a:t>
            </a:r>
            <a:r>
              <a:rPr sz="800" b="1" spc="-5" dirty="0">
                <a:solidFill>
                  <a:srgbClr val="FFFFFF"/>
                </a:solidFill>
                <a:latin typeface="Trebuchet MS"/>
                <a:cs typeface="Trebuchet MS"/>
              </a:rPr>
              <a:t>i</a:t>
            </a:r>
            <a:r>
              <a:rPr sz="800" b="1" spc="10" dirty="0">
                <a:solidFill>
                  <a:srgbClr val="FFFFFF"/>
                </a:solidFill>
                <a:latin typeface="Trebuchet MS"/>
                <a:cs typeface="Trebuchet MS"/>
              </a:rPr>
              <a:t>a</a:t>
            </a:r>
            <a:r>
              <a:rPr sz="800" b="1" spc="-30" dirty="0">
                <a:solidFill>
                  <a:srgbClr val="FFFFFF"/>
                </a:solidFill>
                <a:latin typeface="Trebuchet MS"/>
                <a:cs typeface="Trebuchet MS"/>
              </a:rPr>
              <a:t> </a:t>
            </a:r>
            <a:r>
              <a:rPr sz="800" b="1" spc="25" dirty="0">
                <a:solidFill>
                  <a:srgbClr val="FFFFFF"/>
                </a:solidFill>
                <a:latin typeface="Trebuchet MS"/>
                <a:cs typeface="Trebuchet MS"/>
              </a:rPr>
              <a:t>P</a:t>
            </a:r>
            <a:r>
              <a:rPr sz="800" b="1" spc="10" dirty="0">
                <a:solidFill>
                  <a:srgbClr val="FFFFFF"/>
                </a:solidFill>
                <a:latin typeface="Trebuchet MS"/>
                <a:cs typeface="Trebuchet MS"/>
              </a:rPr>
              <a:t>a</a:t>
            </a:r>
            <a:r>
              <a:rPr sz="800" b="1" spc="-40" dirty="0">
                <a:solidFill>
                  <a:srgbClr val="FFFFFF"/>
                </a:solidFill>
                <a:latin typeface="Trebuchet MS"/>
                <a:cs typeface="Trebuchet MS"/>
              </a:rPr>
              <a:t>c</a:t>
            </a:r>
            <a:r>
              <a:rPr sz="800" b="1" spc="-5" dirty="0">
                <a:solidFill>
                  <a:srgbClr val="FFFFFF"/>
                </a:solidFill>
                <a:latin typeface="Trebuchet MS"/>
                <a:cs typeface="Trebuchet MS"/>
              </a:rPr>
              <a:t>i</a:t>
            </a:r>
            <a:r>
              <a:rPr sz="800" b="1" spc="10" dirty="0">
                <a:solidFill>
                  <a:srgbClr val="FFFFFF"/>
                </a:solidFill>
                <a:latin typeface="Trebuchet MS"/>
                <a:cs typeface="Trebuchet MS"/>
              </a:rPr>
              <a:t>f</a:t>
            </a:r>
            <a:r>
              <a:rPr sz="800" b="1" spc="-5" dirty="0">
                <a:solidFill>
                  <a:srgbClr val="FFFFFF"/>
                </a:solidFill>
                <a:latin typeface="Trebuchet MS"/>
                <a:cs typeface="Trebuchet MS"/>
              </a:rPr>
              <a:t>i</a:t>
            </a:r>
            <a:r>
              <a:rPr sz="800" b="1" spc="-35" dirty="0">
                <a:solidFill>
                  <a:srgbClr val="FFFFFF"/>
                </a:solidFill>
                <a:latin typeface="Trebuchet MS"/>
                <a:cs typeface="Trebuchet MS"/>
              </a:rPr>
              <a:t>c</a:t>
            </a:r>
            <a:endParaRPr sz="800">
              <a:latin typeface="Trebuchet MS"/>
              <a:cs typeface="Trebuchet MS"/>
            </a:endParaRPr>
          </a:p>
          <a:p>
            <a:pPr marL="12700">
              <a:lnSpc>
                <a:spcPct val="100000"/>
              </a:lnSpc>
              <a:spcBef>
                <a:spcPts val="290"/>
              </a:spcBef>
            </a:pPr>
            <a:r>
              <a:rPr sz="800" spc="15" dirty="0">
                <a:solidFill>
                  <a:srgbClr val="FFFFFF"/>
                </a:solidFill>
                <a:latin typeface="Trebuchet MS"/>
                <a:cs typeface="Trebuchet MS"/>
              </a:rPr>
              <a:t>S</a:t>
            </a:r>
            <a:r>
              <a:rPr sz="800" spc="10" dirty="0">
                <a:solidFill>
                  <a:srgbClr val="FFFFFF"/>
                </a:solidFill>
                <a:latin typeface="Trebuchet MS"/>
                <a:cs typeface="Trebuchet MS"/>
              </a:rPr>
              <a:t>i</a:t>
            </a:r>
            <a:r>
              <a:rPr sz="800" spc="30" dirty="0">
                <a:solidFill>
                  <a:srgbClr val="FFFFFF"/>
                </a:solidFill>
                <a:latin typeface="Trebuchet MS"/>
                <a:cs typeface="Trebuchet MS"/>
              </a:rPr>
              <a:t>n</a:t>
            </a:r>
            <a:r>
              <a:rPr sz="800" spc="55" dirty="0">
                <a:solidFill>
                  <a:srgbClr val="FFFFFF"/>
                </a:solidFill>
                <a:latin typeface="Trebuchet MS"/>
                <a:cs typeface="Trebuchet MS"/>
              </a:rPr>
              <a:t>g</a:t>
            </a:r>
            <a:r>
              <a:rPr sz="800" dirty="0">
                <a:solidFill>
                  <a:srgbClr val="FFFFFF"/>
                </a:solidFill>
                <a:latin typeface="Trebuchet MS"/>
                <a:cs typeface="Trebuchet MS"/>
              </a:rPr>
              <a:t>a</a:t>
            </a:r>
            <a:r>
              <a:rPr sz="800" spc="25" dirty="0">
                <a:solidFill>
                  <a:srgbClr val="FFFFFF"/>
                </a:solidFill>
                <a:latin typeface="Trebuchet MS"/>
                <a:cs typeface="Trebuchet MS"/>
              </a:rPr>
              <a:t>po</a:t>
            </a:r>
            <a:r>
              <a:rPr sz="800" spc="-15" dirty="0">
                <a:solidFill>
                  <a:srgbClr val="FFFFFF"/>
                </a:solidFill>
                <a:latin typeface="Trebuchet MS"/>
                <a:cs typeface="Trebuchet MS"/>
              </a:rPr>
              <a:t>re</a:t>
            </a:r>
            <a:r>
              <a:rPr sz="800" spc="-30"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r>
              <a:rPr sz="800" spc="-100" dirty="0">
                <a:solidFill>
                  <a:srgbClr val="FFFFFF"/>
                </a:solidFill>
                <a:latin typeface="Trebuchet MS"/>
                <a:cs typeface="Trebuchet MS"/>
              </a:rPr>
              <a:t>,</a:t>
            </a:r>
            <a:r>
              <a:rPr sz="800" spc="-30" dirty="0">
                <a:solidFill>
                  <a:srgbClr val="FFFFFF"/>
                </a:solidFill>
                <a:latin typeface="Trebuchet MS"/>
                <a:cs typeface="Trebuchet MS"/>
              </a:rPr>
              <a:t> </a:t>
            </a:r>
            <a:r>
              <a:rPr sz="800" spc="30" dirty="0">
                <a:solidFill>
                  <a:srgbClr val="FFFFFF"/>
                </a:solidFill>
                <a:latin typeface="Trebuchet MS"/>
                <a:cs typeface="Trebuchet MS"/>
              </a:rPr>
              <a:t>S</a:t>
            </a:r>
            <a:r>
              <a:rPr sz="800" spc="45" dirty="0">
                <a:solidFill>
                  <a:srgbClr val="FFFFFF"/>
                </a:solidFill>
                <a:latin typeface="Trebuchet MS"/>
                <a:cs typeface="Trebuchet MS"/>
              </a:rPr>
              <a:t>y</a:t>
            </a:r>
            <a:r>
              <a:rPr sz="800" spc="25" dirty="0">
                <a:solidFill>
                  <a:srgbClr val="FFFFFF"/>
                </a:solidFill>
                <a:latin typeface="Trebuchet MS"/>
                <a:cs typeface="Trebuchet MS"/>
              </a:rPr>
              <a:t>d</a:t>
            </a:r>
            <a:r>
              <a:rPr sz="800" spc="30" dirty="0">
                <a:solidFill>
                  <a:srgbClr val="FFFFFF"/>
                </a:solidFill>
                <a:latin typeface="Trebuchet MS"/>
                <a:cs typeface="Trebuchet MS"/>
              </a:rPr>
              <a:t>n</a:t>
            </a:r>
            <a:r>
              <a:rPr sz="800" spc="-15" dirty="0">
                <a:solidFill>
                  <a:srgbClr val="FFFFFF"/>
                </a:solidFill>
                <a:latin typeface="Trebuchet MS"/>
                <a:cs typeface="Trebuchet MS"/>
              </a:rPr>
              <a:t>e</a:t>
            </a:r>
            <a:r>
              <a:rPr sz="800" spc="10" dirty="0">
                <a:solidFill>
                  <a:srgbClr val="FFFFFF"/>
                </a:solidFill>
                <a:latin typeface="Trebuchet MS"/>
                <a:cs typeface="Trebuchet MS"/>
              </a:rPr>
              <a:t>y</a:t>
            </a:r>
            <a:r>
              <a:rPr sz="800" spc="-2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3</a:t>
            </a:r>
            <a:r>
              <a:rPr sz="800" spc="-70" dirty="0">
                <a:solidFill>
                  <a:srgbClr val="FFFFFF"/>
                </a:solidFill>
                <a:latin typeface="Trebuchet MS"/>
                <a:cs typeface="Trebuchet MS"/>
              </a:rPr>
              <a:t>),</a:t>
            </a:r>
            <a:endParaRPr sz="800">
              <a:latin typeface="Trebuchet MS"/>
              <a:cs typeface="Trebuchet MS"/>
            </a:endParaRPr>
          </a:p>
          <a:p>
            <a:pPr marL="12700">
              <a:lnSpc>
                <a:spcPct val="100000"/>
              </a:lnSpc>
              <a:spcBef>
                <a:spcPts val="285"/>
              </a:spcBef>
            </a:pPr>
            <a:r>
              <a:rPr sz="800" spc="15" dirty="0">
                <a:solidFill>
                  <a:srgbClr val="FFFFFF"/>
                </a:solidFill>
                <a:latin typeface="Trebuchet MS"/>
                <a:cs typeface="Trebuchet MS"/>
              </a:rPr>
              <a:t>T</a:t>
            </a:r>
            <a:r>
              <a:rPr sz="800" spc="5" dirty="0">
                <a:solidFill>
                  <a:srgbClr val="FFFFFF"/>
                </a:solidFill>
                <a:latin typeface="Trebuchet MS"/>
                <a:cs typeface="Trebuchet MS"/>
              </a:rPr>
              <a:t>o</a:t>
            </a:r>
            <a:r>
              <a:rPr sz="800" spc="15" dirty="0">
                <a:solidFill>
                  <a:srgbClr val="FFFFFF"/>
                </a:solidFill>
                <a:latin typeface="Trebuchet MS"/>
                <a:cs typeface="Trebuchet MS"/>
              </a:rPr>
              <a:t>ky</a:t>
            </a:r>
            <a:r>
              <a:rPr sz="800" spc="30" dirty="0">
                <a:solidFill>
                  <a:srgbClr val="FFFFFF"/>
                </a:solidFill>
                <a:latin typeface="Trebuchet MS"/>
                <a:cs typeface="Trebuchet MS"/>
              </a:rPr>
              <a:t>o</a:t>
            </a:r>
            <a:r>
              <a:rPr sz="800" spc="-30"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4</a:t>
            </a:r>
            <a:r>
              <a:rPr sz="800" spc="-45" dirty="0">
                <a:solidFill>
                  <a:srgbClr val="FFFFFF"/>
                </a:solidFill>
                <a:latin typeface="Trebuchet MS"/>
                <a:cs typeface="Trebuchet MS"/>
              </a:rPr>
              <a:t>)</a:t>
            </a:r>
            <a:r>
              <a:rPr sz="800" spc="-100" dirty="0">
                <a:solidFill>
                  <a:srgbClr val="FFFFFF"/>
                </a:solidFill>
                <a:latin typeface="Trebuchet MS"/>
                <a:cs typeface="Trebuchet MS"/>
              </a:rPr>
              <a:t>,</a:t>
            </a:r>
            <a:r>
              <a:rPr sz="800" spc="-30" dirty="0">
                <a:solidFill>
                  <a:srgbClr val="FFFFFF"/>
                </a:solidFill>
                <a:latin typeface="Trebuchet MS"/>
                <a:cs typeface="Trebuchet MS"/>
              </a:rPr>
              <a:t> </a:t>
            </a:r>
            <a:r>
              <a:rPr sz="800" spc="50" dirty="0">
                <a:solidFill>
                  <a:srgbClr val="FFFFFF"/>
                </a:solidFill>
                <a:latin typeface="Trebuchet MS"/>
                <a:cs typeface="Trebuchet MS"/>
              </a:rPr>
              <a:t>Os</a:t>
            </a:r>
            <a:r>
              <a:rPr sz="800" spc="5" dirty="0">
                <a:solidFill>
                  <a:srgbClr val="FFFFFF"/>
                </a:solidFill>
                <a:latin typeface="Trebuchet MS"/>
                <a:cs typeface="Trebuchet MS"/>
              </a:rPr>
              <a:t>ak</a:t>
            </a:r>
            <a:r>
              <a:rPr sz="800" dirty="0">
                <a:solidFill>
                  <a:srgbClr val="FFFFFF"/>
                </a:solidFill>
                <a:latin typeface="Trebuchet MS"/>
                <a:cs typeface="Trebuchet MS"/>
              </a:rPr>
              <a:t>a</a:t>
            </a:r>
            <a:r>
              <a:rPr sz="800" spc="-2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endParaRPr sz="800">
              <a:latin typeface="Trebuchet MS"/>
              <a:cs typeface="Trebuchet MS"/>
            </a:endParaRPr>
          </a:p>
          <a:p>
            <a:pPr marL="12700">
              <a:lnSpc>
                <a:spcPct val="100000"/>
              </a:lnSpc>
              <a:spcBef>
                <a:spcPts val="290"/>
              </a:spcBef>
            </a:pPr>
            <a:r>
              <a:rPr sz="800" spc="15" dirty="0">
                <a:solidFill>
                  <a:srgbClr val="FFFFFF"/>
                </a:solidFill>
                <a:latin typeface="Trebuchet MS"/>
                <a:cs typeface="Trebuchet MS"/>
              </a:rPr>
              <a:t>S</a:t>
            </a:r>
            <a:r>
              <a:rPr sz="800" spc="30" dirty="0">
                <a:solidFill>
                  <a:srgbClr val="FFFFFF"/>
                </a:solidFill>
                <a:latin typeface="Trebuchet MS"/>
                <a:cs typeface="Trebuchet MS"/>
              </a:rPr>
              <a:t>e</a:t>
            </a:r>
            <a:r>
              <a:rPr sz="800" spc="25" dirty="0">
                <a:solidFill>
                  <a:srgbClr val="FFFFFF"/>
                </a:solidFill>
                <a:latin typeface="Trebuchet MS"/>
                <a:cs typeface="Trebuchet MS"/>
              </a:rPr>
              <a:t>o</a:t>
            </a:r>
            <a:r>
              <a:rPr sz="800" spc="20" dirty="0">
                <a:solidFill>
                  <a:srgbClr val="FFFFFF"/>
                </a:solidFill>
                <a:latin typeface="Trebuchet MS"/>
                <a:cs typeface="Trebuchet MS"/>
              </a:rPr>
              <a:t>u</a:t>
            </a:r>
            <a:r>
              <a:rPr sz="800" spc="-10" dirty="0">
                <a:solidFill>
                  <a:srgbClr val="FFFFFF"/>
                </a:solidFill>
                <a:latin typeface="Trebuchet MS"/>
                <a:cs typeface="Trebuchet MS"/>
              </a:rPr>
              <a:t>l</a:t>
            </a:r>
            <a:r>
              <a:rPr sz="800" spc="-3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4</a:t>
            </a:r>
            <a:r>
              <a:rPr sz="800" spc="-70" dirty="0">
                <a:solidFill>
                  <a:srgbClr val="FFFFFF"/>
                </a:solidFill>
                <a:latin typeface="Trebuchet MS"/>
                <a:cs typeface="Trebuchet MS"/>
              </a:rPr>
              <a:t>),</a:t>
            </a:r>
            <a:r>
              <a:rPr sz="800" spc="-30" dirty="0">
                <a:solidFill>
                  <a:srgbClr val="FFFFFF"/>
                </a:solidFill>
                <a:latin typeface="Trebuchet MS"/>
                <a:cs typeface="Trebuchet MS"/>
              </a:rPr>
              <a:t> </a:t>
            </a:r>
            <a:r>
              <a:rPr sz="800" spc="100" dirty="0">
                <a:solidFill>
                  <a:srgbClr val="FFFFFF"/>
                </a:solidFill>
                <a:latin typeface="Trebuchet MS"/>
                <a:cs typeface="Trebuchet MS"/>
              </a:rPr>
              <a:t>M</a:t>
            </a:r>
            <a:r>
              <a:rPr sz="800" spc="20" dirty="0">
                <a:solidFill>
                  <a:srgbClr val="FFFFFF"/>
                </a:solidFill>
                <a:latin typeface="Trebuchet MS"/>
                <a:cs typeface="Trebuchet MS"/>
              </a:rPr>
              <a:t>u</a:t>
            </a:r>
            <a:r>
              <a:rPr sz="800" spc="45" dirty="0">
                <a:solidFill>
                  <a:srgbClr val="FFFFFF"/>
                </a:solidFill>
                <a:latin typeface="Trebuchet MS"/>
                <a:cs typeface="Trebuchet MS"/>
              </a:rPr>
              <a:t>m</a:t>
            </a:r>
            <a:r>
              <a:rPr sz="800" spc="25" dirty="0">
                <a:solidFill>
                  <a:srgbClr val="FFFFFF"/>
                </a:solidFill>
                <a:latin typeface="Trebuchet MS"/>
                <a:cs typeface="Trebuchet MS"/>
              </a:rPr>
              <a:t>b</a:t>
            </a:r>
            <a:r>
              <a:rPr sz="800" dirty="0">
                <a:solidFill>
                  <a:srgbClr val="FFFFFF"/>
                </a:solidFill>
                <a:latin typeface="Trebuchet MS"/>
                <a:cs typeface="Trebuchet MS"/>
              </a:rPr>
              <a:t>a</a:t>
            </a:r>
            <a:r>
              <a:rPr sz="800" spc="-25" dirty="0">
                <a:solidFill>
                  <a:srgbClr val="FFFFFF"/>
                </a:solidFill>
                <a:latin typeface="Trebuchet MS"/>
                <a:cs typeface="Trebuchet MS"/>
              </a:rPr>
              <a:t>i</a:t>
            </a:r>
            <a:r>
              <a:rPr sz="800" spc="-35" dirty="0">
                <a:solidFill>
                  <a:srgbClr val="FFFFFF"/>
                </a:solidFill>
                <a:latin typeface="Trebuchet MS"/>
                <a:cs typeface="Trebuchet MS"/>
              </a:rPr>
              <a:t> </a:t>
            </a:r>
            <a:r>
              <a:rPr sz="800" dirty="0">
                <a:solidFill>
                  <a:srgbClr val="FFFFFF"/>
                </a:solidFill>
                <a:latin typeface="Trebuchet MS"/>
                <a:cs typeface="Trebuchet MS"/>
              </a:rPr>
              <a:t>(</a:t>
            </a:r>
            <a:r>
              <a:rPr sz="800" spc="5" dirty="0">
                <a:solidFill>
                  <a:srgbClr val="FFFFFF"/>
                </a:solidFill>
                <a:latin typeface="Trebuchet MS"/>
                <a:cs typeface="Trebuchet MS"/>
              </a:rPr>
              <a:t>3</a:t>
            </a:r>
            <a:r>
              <a:rPr sz="800" spc="-70" dirty="0">
                <a:solidFill>
                  <a:srgbClr val="FFFFFF"/>
                </a:solidFill>
                <a:latin typeface="Trebuchet MS"/>
                <a:cs typeface="Trebuchet MS"/>
              </a:rPr>
              <a:t>),</a:t>
            </a:r>
            <a:endParaRPr sz="800">
              <a:latin typeface="Trebuchet MS"/>
              <a:cs typeface="Trebuchet MS"/>
            </a:endParaRPr>
          </a:p>
          <a:p>
            <a:pPr marL="12700">
              <a:lnSpc>
                <a:spcPct val="100000"/>
              </a:lnSpc>
              <a:spcBef>
                <a:spcPts val="50"/>
              </a:spcBef>
            </a:pPr>
            <a:r>
              <a:rPr sz="800" spc="40" dirty="0">
                <a:solidFill>
                  <a:srgbClr val="FFFFFF"/>
                </a:solidFill>
                <a:latin typeface="Trebuchet MS"/>
                <a:cs typeface="Trebuchet MS"/>
              </a:rPr>
              <a:t>Hong</a:t>
            </a:r>
            <a:r>
              <a:rPr sz="800" spc="-55" dirty="0">
                <a:solidFill>
                  <a:srgbClr val="FFFFFF"/>
                </a:solidFill>
                <a:latin typeface="Trebuchet MS"/>
                <a:cs typeface="Trebuchet MS"/>
              </a:rPr>
              <a:t> </a:t>
            </a:r>
            <a:r>
              <a:rPr sz="800" spc="35" dirty="0">
                <a:solidFill>
                  <a:srgbClr val="FFFFFF"/>
                </a:solidFill>
                <a:latin typeface="Trebuchet MS"/>
                <a:cs typeface="Trebuchet MS"/>
              </a:rPr>
              <a:t>Kong</a:t>
            </a:r>
            <a:r>
              <a:rPr sz="800" spc="-55" dirty="0">
                <a:solidFill>
                  <a:srgbClr val="FFFFFF"/>
                </a:solidFill>
                <a:latin typeface="Trebuchet MS"/>
                <a:cs typeface="Trebuchet MS"/>
              </a:rPr>
              <a:t> </a:t>
            </a:r>
            <a:r>
              <a:rPr sz="800" spc="-15" dirty="0">
                <a:solidFill>
                  <a:srgbClr val="FFFFFF"/>
                </a:solidFill>
                <a:latin typeface="Trebuchet MS"/>
                <a:cs typeface="Trebuchet MS"/>
              </a:rPr>
              <a:t>(3)</a:t>
            </a:r>
            <a:endParaRPr sz="800">
              <a:latin typeface="Trebuchet MS"/>
              <a:cs typeface="Trebuchet MS"/>
            </a:endParaRPr>
          </a:p>
        </p:txBody>
      </p:sp>
      <p:sp>
        <p:nvSpPr>
          <p:cNvPr id="12" name="object 12"/>
          <p:cNvSpPr txBox="1"/>
          <p:nvPr/>
        </p:nvSpPr>
        <p:spPr>
          <a:xfrm>
            <a:off x="2580476" y="3805427"/>
            <a:ext cx="1036955" cy="342900"/>
          </a:xfrm>
          <a:prstGeom prst="rect">
            <a:avLst/>
          </a:prstGeom>
        </p:spPr>
        <p:txBody>
          <a:bodyPr vert="horz" wrap="square" lIns="0" tIns="48895" rIns="0" bIns="0" rtlCol="0">
            <a:spAutoFit/>
          </a:bodyPr>
          <a:lstStyle/>
          <a:p>
            <a:pPr marL="12700">
              <a:lnSpc>
                <a:spcPct val="100000"/>
              </a:lnSpc>
              <a:spcBef>
                <a:spcPts val="385"/>
              </a:spcBef>
            </a:pPr>
            <a:r>
              <a:rPr sz="800" b="1" spc="5" dirty="0">
                <a:solidFill>
                  <a:srgbClr val="FFFFFF"/>
                </a:solidFill>
                <a:latin typeface="Trebuchet MS"/>
                <a:cs typeface="Trebuchet MS"/>
              </a:rPr>
              <a:t>China</a:t>
            </a:r>
            <a:endParaRPr sz="800">
              <a:latin typeface="Trebuchet MS"/>
              <a:cs typeface="Trebuchet MS"/>
            </a:endParaRPr>
          </a:p>
          <a:p>
            <a:pPr marL="12700">
              <a:lnSpc>
                <a:spcPct val="100000"/>
              </a:lnSpc>
              <a:spcBef>
                <a:spcPts val="290"/>
              </a:spcBef>
            </a:pPr>
            <a:r>
              <a:rPr sz="800" spc="5" dirty="0">
                <a:solidFill>
                  <a:srgbClr val="FFFFFF"/>
                </a:solidFill>
                <a:latin typeface="Trebuchet MS"/>
                <a:cs typeface="Trebuchet MS"/>
              </a:rPr>
              <a:t>B</a:t>
            </a:r>
            <a:r>
              <a:rPr sz="800" spc="10" dirty="0">
                <a:solidFill>
                  <a:srgbClr val="FFFFFF"/>
                </a:solidFill>
                <a:latin typeface="Trebuchet MS"/>
                <a:cs typeface="Trebuchet MS"/>
              </a:rPr>
              <a:t>e</a:t>
            </a:r>
            <a:r>
              <a:rPr sz="800" spc="-30" dirty="0">
                <a:solidFill>
                  <a:srgbClr val="FFFFFF"/>
                </a:solidFill>
                <a:latin typeface="Trebuchet MS"/>
                <a:cs typeface="Trebuchet MS"/>
              </a:rPr>
              <a:t>i</a:t>
            </a:r>
            <a:r>
              <a:rPr sz="800" spc="-95" dirty="0">
                <a:solidFill>
                  <a:srgbClr val="FFFFFF"/>
                </a:solidFill>
                <a:latin typeface="Trebuchet MS"/>
                <a:cs typeface="Trebuchet MS"/>
              </a:rPr>
              <a:t>j</a:t>
            </a:r>
            <a:r>
              <a:rPr sz="800" spc="-30" dirty="0">
                <a:solidFill>
                  <a:srgbClr val="FFFFFF"/>
                </a:solidFill>
                <a:latin typeface="Trebuchet MS"/>
                <a:cs typeface="Trebuchet MS"/>
              </a:rPr>
              <a:t>i</a:t>
            </a:r>
            <a:r>
              <a:rPr sz="800" spc="30" dirty="0">
                <a:solidFill>
                  <a:srgbClr val="FFFFFF"/>
                </a:solidFill>
                <a:latin typeface="Trebuchet MS"/>
                <a:cs typeface="Trebuchet MS"/>
              </a:rPr>
              <a:t>n</a:t>
            </a:r>
            <a:r>
              <a:rPr sz="800" spc="60" dirty="0">
                <a:solidFill>
                  <a:srgbClr val="FFFFFF"/>
                </a:solidFill>
                <a:latin typeface="Trebuchet MS"/>
                <a:cs typeface="Trebuchet MS"/>
              </a:rPr>
              <a:t>g</a:t>
            </a:r>
            <a:r>
              <a:rPr sz="800" spc="-30"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2</a:t>
            </a:r>
            <a:r>
              <a:rPr sz="800" spc="-45" dirty="0">
                <a:solidFill>
                  <a:srgbClr val="FFFFFF"/>
                </a:solidFill>
                <a:latin typeface="Trebuchet MS"/>
                <a:cs typeface="Trebuchet MS"/>
              </a:rPr>
              <a:t>)</a:t>
            </a:r>
            <a:r>
              <a:rPr sz="800" spc="-100" dirty="0">
                <a:solidFill>
                  <a:srgbClr val="FFFFFF"/>
                </a:solidFill>
                <a:latin typeface="Trebuchet MS"/>
                <a:cs typeface="Trebuchet MS"/>
              </a:rPr>
              <a:t>,</a:t>
            </a:r>
            <a:r>
              <a:rPr sz="800" spc="-30" dirty="0">
                <a:solidFill>
                  <a:srgbClr val="FFFFFF"/>
                </a:solidFill>
                <a:latin typeface="Trebuchet MS"/>
                <a:cs typeface="Trebuchet MS"/>
              </a:rPr>
              <a:t> </a:t>
            </a:r>
            <a:r>
              <a:rPr sz="800" spc="25" dirty="0">
                <a:solidFill>
                  <a:srgbClr val="FFFFFF"/>
                </a:solidFill>
                <a:latin typeface="Trebuchet MS"/>
                <a:cs typeface="Trebuchet MS"/>
              </a:rPr>
              <a:t>N</a:t>
            </a:r>
            <a:r>
              <a:rPr sz="800" spc="5" dirty="0">
                <a:solidFill>
                  <a:srgbClr val="FFFFFF"/>
                </a:solidFill>
                <a:latin typeface="Trebuchet MS"/>
                <a:cs typeface="Trebuchet MS"/>
              </a:rPr>
              <a:t>i</a:t>
            </a:r>
            <a:r>
              <a:rPr sz="800" spc="30" dirty="0">
                <a:solidFill>
                  <a:srgbClr val="FFFFFF"/>
                </a:solidFill>
                <a:latin typeface="Trebuchet MS"/>
                <a:cs typeface="Trebuchet MS"/>
              </a:rPr>
              <a:t>n</a:t>
            </a:r>
            <a:r>
              <a:rPr sz="800" spc="55" dirty="0">
                <a:solidFill>
                  <a:srgbClr val="FFFFFF"/>
                </a:solidFill>
                <a:latin typeface="Trebuchet MS"/>
                <a:cs typeface="Trebuchet MS"/>
              </a:rPr>
              <a:t>g</a:t>
            </a:r>
            <a:r>
              <a:rPr sz="800" spc="-20" dirty="0">
                <a:solidFill>
                  <a:srgbClr val="FFFFFF"/>
                </a:solidFill>
                <a:latin typeface="Trebuchet MS"/>
                <a:cs typeface="Trebuchet MS"/>
              </a:rPr>
              <a:t>x</a:t>
            </a:r>
            <a:r>
              <a:rPr sz="800" spc="-30" dirty="0">
                <a:solidFill>
                  <a:srgbClr val="FFFFFF"/>
                </a:solidFill>
                <a:latin typeface="Trebuchet MS"/>
                <a:cs typeface="Trebuchet MS"/>
              </a:rPr>
              <a:t>i</a:t>
            </a:r>
            <a:r>
              <a:rPr sz="800" dirty="0">
                <a:solidFill>
                  <a:srgbClr val="FFFFFF"/>
                </a:solidFill>
                <a:latin typeface="Trebuchet MS"/>
                <a:cs typeface="Trebuchet MS"/>
              </a:rPr>
              <a:t>a</a:t>
            </a:r>
            <a:r>
              <a:rPr sz="800" spc="-25" dirty="0">
                <a:solidFill>
                  <a:srgbClr val="FFFFFF"/>
                </a:solidFill>
                <a:latin typeface="Trebuchet MS"/>
                <a:cs typeface="Trebuchet MS"/>
              </a:rPr>
              <a:t> </a:t>
            </a:r>
            <a:r>
              <a:rPr sz="800" spc="-45" dirty="0">
                <a:solidFill>
                  <a:srgbClr val="FFFFFF"/>
                </a:solidFill>
                <a:latin typeface="Trebuchet MS"/>
                <a:cs typeface="Trebuchet MS"/>
              </a:rPr>
              <a:t>(</a:t>
            </a:r>
            <a:r>
              <a:rPr sz="800" spc="50" dirty="0">
                <a:solidFill>
                  <a:srgbClr val="FFFFFF"/>
                </a:solidFill>
                <a:latin typeface="Trebuchet MS"/>
                <a:cs typeface="Trebuchet MS"/>
              </a:rPr>
              <a:t>3</a:t>
            </a:r>
            <a:r>
              <a:rPr sz="800" spc="-45" dirty="0">
                <a:solidFill>
                  <a:srgbClr val="FFFFFF"/>
                </a:solidFill>
                <a:latin typeface="Trebuchet MS"/>
                <a:cs typeface="Trebuchet MS"/>
              </a:rPr>
              <a:t>)</a:t>
            </a:r>
            <a:endParaRPr sz="800">
              <a:latin typeface="Trebuchet MS"/>
              <a:cs typeface="Trebuchet MS"/>
            </a:endParaRPr>
          </a:p>
        </p:txBody>
      </p:sp>
      <p:sp>
        <p:nvSpPr>
          <p:cNvPr id="13" name="object 13"/>
          <p:cNvSpPr txBox="1"/>
          <p:nvPr/>
        </p:nvSpPr>
        <p:spPr>
          <a:xfrm>
            <a:off x="644798" y="3805427"/>
            <a:ext cx="1444625" cy="563245"/>
          </a:xfrm>
          <a:prstGeom prst="rect">
            <a:avLst/>
          </a:prstGeom>
        </p:spPr>
        <p:txBody>
          <a:bodyPr vert="horz" wrap="square" lIns="0" tIns="48895" rIns="0" bIns="0" rtlCol="0">
            <a:spAutoFit/>
          </a:bodyPr>
          <a:lstStyle/>
          <a:p>
            <a:pPr marL="12700">
              <a:lnSpc>
                <a:spcPct val="100000"/>
              </a:lnSpc>
              <a:spcBef>
                <a:spcPts val="385"/>
              </a:spcBef>
            </a:pPr>
            <a:r>
              <a:rPr sz="800" b="1" spc="-5" dirty="0">
                <a:solidFill>
                  <a:srgbClr val="FFFFFF"/>
                </a:solidFill>
                <a:latin typeface="Trebuchet MS"/>
                <a:cs typeface="Trebuchet MS"/>
              </a:rPr>
              <a:t>Africa</a:t>
            </a:r>
            <a:endParaRPr sz="800">
              <a:latin typeface="Trebuchet MS"/>
              <a:cs typeface="Trebuchet MS"/>
            </a:endParaRPr>
          </a:p>
          <a:p>
            <a:pPr marL="12700">
              <a:lnSpc>
                <a:spcPct val="100000"/>
              </a:lnSpc>
              <a:spcBef>
                <a:spcPts val="290"/>
              </a:spcBef>
            </a:pPr>
            <a:r>
              <a:rPr sz="800" spc="5" dirty="0">
                <a:solidFill>
                  <a:srgbClr val="FFFFFF"/>
                </a:solidFill>
                <a:latin typeface="Trebuchet MS"/>
                <a:cs typeface="Trebuchet MS"/>
              </a:rPr>
              <a:t>Cape</a:t>
            </a:r>
            <a:r>
              <a:rPr sz="800" spc="-55" dirty="0">
                <a:solidFill>
                  <a:srgbClr val="FFFFFF"/>
                </a:solidFill>
                <a:latin typeface="Trebuchet MS"/>
                <a:cs typeface="Trebuchet MS"/>
              </a:rPr>
              <a:t> </a:t>
            </a:r>
            <a:r>
              <a:rPr sz="800" spc="15" dirty="0">
                <a:solidFill>
                  <a:srgbClr val="FFFFFF"/>
                </a:solidFill>
                <a:latin typeface="Trebuchet MS"/>
                <a:cs typeface="Trebuchet MS"/>
              </a:rPr>
              <a:t>Town</a:t>
            </a:r>
            <a:r>
              <a:rPr sz="800" spc="-50" dirty="0">
                <a:solidFill>
                  <a:srgbClr val="FFFFFF"/>
                </a:solidFill>
                <a:latin typeface="Trebuchet MS"/>
                <a:cs typeface="Trebuchet MS"/>
              </a:rPr>
              <a:t> </a:t>
            </a:r>
            <a:r>
              <a:rPr sz="800" spc="-15" dirty="0">
                <a:solidFill>
                  <a:srgbClr val="FFFFFF"/>
                </a:solidFill>
                <a:latin typeface="Trebuchet MS"/>
                <a:cs typeface="Trebuchet MS"/>
              </a:rPr>
              <a:t>(3)</a:t>
            </a:r>
            <a:endParaRPr sz="800">
              <a:latin typeface="Trebuchet MS"/>
              <a:cs typeface="Trebuchet MS"/>
            </a:endParaRPr>
          </a:p>
          <a:p>
            <a:pPr marL="12700">
              <a:lnSpc>
                <a:spcPct val="100000"/>
              </a:lnSpc>
              <a:spcBef>
                <a:spcPts val="295"/>
              </a:spcBef>
            </a:pPr>
            <a:r>
              <a:rPr sz="1200" b="1" spc="30" dirty="0">
                <a:solidFill>
                  <a:srgbClr val="FFFFFF"/>
                </a:solidFill>
                <a:latin typeface="Trebuchet MS"/>
                <a:cs typeface="Trebuchet MS"/>
              </a:rPr>
              <a:t>An</a:t>
            </a:r>
            <a:r>
              <a:rPr sz="1200" b="1" spc="25" dirty="0">
                <a:solidFill>
                  <a:srgbClr val="FFFFFF"/>
                </a:solidFill>
                <a:latin typeface="Trebuchet MS"/>
                <a:cs typeface="Trebuchet MS"/>
              </a:rPr>
              <a:t>no</a:t>
            </a:r>
            <a:r>
              <a:rPr sz="1200" b="1" spc="15" dirty="0">
                <a:solidFill>
                  <a:srgbClr val="FFFFFF"/>
                </a:solidFill>
                <a:latin typeface="Trebuchet MS"/>
                <a:cs typeface="Trebuchet MS"/>
              </a:rPr>
              <a:t>u</a:t>
            </a:r>
            <a:r>
              <a:rPr sz="1200" b="1" spc="25" dirty="0">
                <a:solidFill>
                  <a:srgbClr val="FFFFFF"/>
                </a:solidFill>
                <a:latin typeface="Trebuchet MS"/>
                <a:cs typeface="Trebuchet MS"/>
              </a:rPr>
              <a:t>n</a:t>
            </a:r>
            <a:r>
              <a:rPr sz="1200" b="1" spc="-60" dirty="0">
                <a:solidFill>
                  <a:srgbClr val="FFFFFF"/>
                </a:solidFill>
                <a:latin typeface="Trebuchet MS"/>
                <a:cs typeface="Trebuchet MS"/>
              </a:rPr>
              <a:t>c</a:t>
            </a:r>
            <a:r>
              <a:rPr sz="1200" b="1" spc="-45" dirty="0">
                <a:solidFill>
                  <a:srgbClr val="FFFFFF"/>
                </a:solidFill>
                <a:latin typeface="Trebuchet MS"/>
                <a:cs typeface="Trebuchet MS"/>
              </a:rPr>
              <a:t>e</a:t>
            </a:r>
            <a:r>
              <a:rPr sz="1200" b="1" spc="35" dirty="0">
                <a:solidFill>
                  <a:srgbClr val="FFFFFF"/>
                </a:solidFill>
                <a:latin typeface="Trebuchet MS"/>
                <a:cs typeface="Trebuchet MS"/>
              </a:rPr>
              <a:t>d</a:t>
            </a:r>
            <a:r>
              <a:rPr sz="1200" b="1" spc="-50" dirty="0">
                <a:solidFill>
                  <a:srgbClr val="FFFFFF"/>
                </a:solidFill>
                <a:latin typeface="Trebuchet MS"/>
                <a:cs typeface="Trebuchet MS"/>
              </a:rPr>
              <a:t> </a:t>
            </a:r>
            <a:r>
              <a:rPr sz="1200" b="1" spc="25" dirty="0">
                <a:solidFill>
                  <a:srgbClr val="FFFFFF"/>
                </a:solidFill>
                <a:latin typeface="Trebuchet MS"/>
                <a:cs typeface="Trebuchet MS"/>
              </a:rPr>
              <a:t>R</a:t>
            </a:r>
            <a:r>
              <a:rPr sz="1200" b="1" spc="-45" dirty="0">
                <a:solidFill>
                  <a:srgbClr val="FFFFFF"/>
                </a:solidFill>
                <a:latin typeface="Trebuchet MS"/>
                <a:cs typeface="Trebuchet MS"/>
              </a:rPr>
              <a:t>e</a:t>
            </a:r>
            <a:r>
              <a:rPr sz="1200" b="1" spc="105" dirty="0">
                <a:solidFill>
                  <a:srgbClr val="FFFFFF"/>
                </a:solidFill>
                <a:latin typeface="Trebuchet MS"/>
                <a:cs typeface="Trebuchet MS"/>
              </a:rPr>
              <a:t>g</a:t>
            </a:r>
            <a:r>
              <a:rPr sz="1200" b="1" spc="-15" dirty="0">
                <a:solidFill>
                  <a:srgbClr val="FFFFFF"/>
                </a:solidFill>
                <a:latin typeface="Trebuchet MS"/>
                <a:cs typeface="Trebuchet MS"/>
              </a:rPr>
              <a:t>i</a:t>
            </a:r>
            <a:r>
              <a:rPr sz="1200" b="1" spc="25" dirty="0">
                <a:solidFill>
                  <a:srgbClr val="FFFFFF"/>
                </a:solidFill>
                <a:latin typeface="Trebuchet MS"/>
                <a:cs typeface="Trebuchet MS"/>
              </a:rPr>
              <a:t>on</a:t>
            </a:r>
            <a:r>
              <a:rPr sz="1200" b="1" spc="15" dirty="0">
                <a:solidFill>
                  <a:srgbClr val="FFFFFF"/>
                </a:solidFill>
                <a:latin typeface="Trebuchet MS"/>
                <a:cs typeface="Trebuchet MS"/>
              </a:rPr>
              <a:t>s</a:t>
            </a:r>
            <a:endParaRPr sz="1200">
              <a:latin typeface="Trebuchet MS"/>
              <a:cs typeface="Trebuchet MS"/>
            </a:endParaRPr>
          </a:p>
        </p:txBody>
      </p:sp>
      <p:sp>
        <p:nvSpPr>
          <p:cNvPr id="14" name="object 14"/>
          <p:cNvSpPr txBox="1"/>
          <p:nvPr/>
        </p:nvSpPr>
        <p:spPr>
          <a:xfrm>
            <a:off x="644798" y="4381500"/>
            <a:ext cx="3729354" cy="272415"/>
          </a:xfrm>
          <a:prstGeom prst="rect">
            <a:avLst/>
          </a:prstGeom>
        </p:spPr>
        <p:txBody>
          <a:bodyPr vert="horz" wrap="square" lIns="0" tIns="9525" rIns="0" bIns="0" rtlCol="0">
            <a:spAutoFit/>
          </a:bodyPr>
          <a:lstStyle/>
          <a:p>
            <a:pPr marL="12700" marR="5080">
              <a:lnSpc>
                <a:spcPct val="102499"/>
              </a:lnSpc>
              <a:spcBef>
                <a:spcPts val="75"/>
              </a:spcBef>
            </a:pPr>
            <a:r>
              <a:rPr sz="800" spc="45" dirty="0">
                <a:solidFill>
                  <a:srgbClr val="FFFFFF"/>
                </a:solidFill>
                <a:latin typeface="Trebuchet MS"/>
                <a:cs typeface="Trebuchet MS"/>
              </a:rPr>
              <a:t>8</a:t>
            </a:r>
            <a:r>
              <a:rPr sz="800" spc="-20" dirty="0">
                <a:solidFill>
                  <a:srgbClr val="FFFFFF"/>
                </a:solidFill>
                <a:latin typeface="Trebuchet MS"/>
                <a:cs typeface="Trebuchet MS"/>
              </a:rPr>
              <a:t> </a:t>
            </a:r>
            <a:r>
              <a:rPr sz="800" spc="15" dirty="0">
                <a:solidFill>
                  <a:srgbClr val="FFFFFF"/>
                </a:solidFill>
                <a:latin typeface="Trebuchet MS"/>
                <a:cs typeface="Trebuchet MS"/>
              </a:rPr>
              <a:t>Regions</a:t>
            </a:r>
            <a:r>
              <a:rPr sz="800" spc="-20" dirty="0">
                <a:solidFill>
                  <a:srgbClr val="FFFFFF"/>
                </a:solidFill>
                <a:latin typeface="Trebuchet MS"/>
                <a:cs typeface="Trebuchet MS"/>
              </a:rPr>
              <a:t> </a:t>
            </a:r>
            <a:r>
              <a:rPr sz="800" spc="20" dirty="0">
                <a:solidFill>
                  <a:srgbClr val="FFFFFF"/>
                </a:solidFill>
                <a:latin typeface="Trebuchet MS"/>
                <a:cs typeface="Trebuchet MS"/>
              </a:rPr>
              <a:t>and</a:t>
            </a:r>
            <a:r>
              <a:rPr sz="800" spc="-25" dirty="0">
                <a:solidFill>
                  <a:srgbClr val="FFFFFF"/>
                </a:solidFill>
                <a:latin typeface="Trebuchet MS"/>
                <a:cs typeface="Trebuchet MS"/>
              </a:rPr>
              <a:t> </a:t>
            </a:r>
            <a:r>
              <a:rPr sz="800" spc="50" dirty="0">
                <a:solidFill>
                  <a:srgbClr val="FFFFFF"/>
                </a:solidFill>
                <a:latin typeface="Trebuchet MS"/>
                <a:cs typeface="Trebuchet MS"/>
              </a:rPr>
              <a:t>24</a:t>
            </a:r>
            <a:r>
              <a:rPr sz="800" spc="-20" dirty="0">
                <a:solidFill>
                  <a:srgbClr val="FFFFFF"/>
                </a:solidFill>
                <a:latin typeface="Trebuchet MS"/>
                <a:cs typeface="Trebuchet MS"/>
              </a:rPr>
              <a:t> </a:t>
            </a:r>
            <a:r>
              <a:rPr sz="800" spc="25" dirty="0">
                <a:solidFill>
                  <a:srgbClr val="FFFFFF"/>
                </a:solidFill>
                <a:latin typeface="Trebuchet MS"/>
                <a:cs typeface="Trebuchet MS"/>
              </a:rPr>
              <a:t>AZs</a:t>
            </a:r>
            <a:r>
              <a:rPr sz="800" spc="-20" dirty="0">
                <a:solidFill>
                  <a:srgbClr val="FFFFFF"/>
                </a:solidFill>
                <a:latin typeface="Trebuchet MS"/>
                <a:cs typeface="Trebuchet MS"/>
              </a:rPr>
              <a:t> </a:t>
            </a:r>
            <a:r>
              <a:rPr sz="800" dirty="0">
                <a:solidFill>
                  <a:srgbClr val="FFFFFF"/>
                </a:solidFill>
                <a:latin typeface="Trebuchet MS"/>
                <a:cs typeface="Trebuchet MS"/>
              </a:rPr>
              <a:t>in</a:t>
            </a:r>
            <a:r>
              <a:rPr sz="800" spc="-20" dirty="0">
                <a:solidFill>
                  <a:srgbClr val="FFFFFF"/>
                </a:solidFill>
                <a:latin typeface="Trebuchet MS"/>
                <a:cs typeface="Trebuchet MS"/>
              </a:rPr>
              <a:t> </a:t>
            </a:r>
            <a:r>
              <a:rPr sz="800" spc="-10" dirty="0">
                <a:solidFill>
                  <a:srgbClr val="FFFFFF"/>
                </a:solidFill>
                <a:latin typeface="Trebuchet MS"/>
                <a:cs typeface="Trebuchet MS"/>
              </a:rPr>
              <a:t>Australia,</a:t>
            </a:r>
            <a:r>
              <a:rPr sz="800" spc="-25" dirty="0">
                <a:solidFill>
                  <a:srgbClr val="FFFFFF"/>
                </a:solidFill>
                <a:latin typeface="Trebuchet MS"/>
                <a:cs typeface="Trebuchet MS"/>
              </a:rPr>
              <a:t> </a:t>
            </a:r>
            <a:r>
              <a:rPr sz="800" spc="-15" dirty="0">
                <a:solidFill>
                  <a:srgbClr val="FFFFFF"/>
                </a:solidFill>
                <a:latin typeface="Trebuchet MS"/>
                <a:cs typeface="Trebuchet MS"/>
              </a:rPr>
              <a:t>India,</a:t>
            </a:r>
            <a:r>
              <a:rPr sz="800" spc="-20" dirty="0">
                <a:solidFill>
                  <a:srgbClr val="FFFFFF"/>
                </a:solidFill>
                <a:latin typeface="Trebuchet MS"/>
                <a:cs typeface="Trebuchet MS"/>
              </a:rPr>
              <a:t> </a:t>
            </a:r>
            <a:r>
              <a:rPr sz="800" dirty="0">
                <a:solidFill>
                  <a:srgbClr val="FFFFFF"/>
                </a:solidFill>
                <a:latin typeface="Trebuchet MS"/>
                <a:cs typeface="Trebuchet MS"/>
              </a:rPr>
              <a:t>Indonesia,</a:t>
            </a:r>
            <a:r>
              <a:rPr sz="800" spc="-25" dirty="0">
                <a:solidFill>
                  <a:srgbClr val="FFFFFF"/>
                </a:solidFill>
                <a:latin typeface="Trebuchet MS"/>
                <a:cs typeface="Trebuchet MS"/>
              </a:rPr>
              <a:t> </a:t>
            </a:r>
            <a:r>
              <a:rPr sz="800" spc="-20" dirty="0">
                <a:solidFill>
                  <a:srgbClr val="FFFFFF"/>
                </a:solidFill>
                <a:latin typeface="Trebuchet MS"/>
                <a:cs typeface="Trebuchet MS"/>
              </a:rPr>
              <a:t>Israel,</a:t>
            </a:r>
            <a:r>
              <a:rPr sz="800" spc="-25" dirty="0">
                <a:solidFill>
                  <a:srgbClr val="FFFFFF"/>
                </a:solidFill>
                <a:latin typeface="Trebuchet MS"/>
                <a:cs typeface="Trebuchet MS"/>
              </a:rPr>
              <a:t> </a:t>
            </a:r>
            <a:r>
              <a:rPr sz="800" spc="-10" dirty="0">
                <a:solidFill>
                  <a:srgbClr val="FFFFFF"/>
                </a:solidFill>
                <a:latin typeface="Trebuchet MS"/>
                <a:cs typeface="Trebuchet MS"/>
              </a:rPr>
              <a:t>Australia,</a:t>
            </a:r>
            <a:r>
              <a:rPr sz="800" spc="-25" dirty="0">
                <a:solidFill>
                  <a:srgbClr val="FFFFFF"/>
                </a:solidFill>
                <a:latin typeface="Trebuchet MS"/>
                <a:cs typeface="Trebuchet MS"/>
              </a:rPr>
              <a:t> </a:t>
            </a:r>
            <a:r>
              <a:rPr sz="800" spc="-5" dirty="0">
                <a:solidFill>
                  <a:srgbClr val="FFFFFF"/>
                </a:solidFill>
                <a:latin typeface="Trebuchet MS"/>
                <a:cs typeface="Trebuchet MS"/>
              </a:rPr>
              <a:t>Switzerland, </a:t>
            </a:r>
            <a:r>
              <a:rPr sz="800" spc="-225" dirty="0">
                <a:solidFill>
                  <a:srgbClr val="FFFFFF"/>
                </a:solidFill>
                <a:latin typeface="Trebuchet MS"/>
                <a:cs typeface="Trebuchet MS"/>
              </a:rPr>
              <a:t> </a:t>
            </a:r>
            <a:r>
              <a:rPr sz="800" spc="-5" dirty="0">
                <a:solidFill>
                  <a:srgbClr val="FFFFFF"/>
                </a:solidFill>
                <a:latin typeface="Trebuchet MS"/>
                <a:cs typeface="Trebuchet MS"/>
              </a:rPr>
              <a:t>Spain,</a:t>
            </a:r>
            <a:r>
              <a:rPr sz="800" spc="-30" dirty="0">
                <a:solidFill>
                  <a:srgbClr val="FFFFFF"/>
                </a:solidFill>
                <a:latin typeface="Trebuchet MS"/>
                <a:cs typeface="Trebuchet MS"/>
              </a:rPr>
              <a:t> </a:t>
            </a:r>
            <a:r>
              <a:rPr sz="800" spc="20" dirty="0">
                <a:solidFill>
                  <a:srgbClr val="FFFFFF"/>
                </a:solidFill>
                <a:latin typeface="Trebuchet MS"/>
                <a:cs typeface="Trebuchet MS"/>
              </a:rPr>
              <a:t>and</a:t>
            </a:r>
            <a:r>
              <a:rPr sz="800" spc="-30" dirty="0">
                <a:solidFill>
                  <a:srgbClr val="FFFFFF"/>
                </a:solidFill>
                <a:latin typeface="Trebuchet MS"/>
                <a:cs typeface="Trebuchet MS"/>
              </a:rPr>
              <a:t> </a:t>
            </a:r>
            <a:r>
              <a:rPr sz="800" spc="5" dirty="0">
                <a:solidFill>
                  <a:srgbClr val="FFFFFF"/>
                </a:solidFill>
                <a:latin typeface="Trebuchet MS"/>
                <a:cs typeface="Trebuchet MS"/>
              </a:rPr>
              <a:t>United</a:t>
            </a:r>
            <a:r>
              <a:rPr sz="800" spc="-30" dirty="0">
                <a:solidFill>
                  <a:srgbClr val="FFFFFF"/>
                </a:solidFill>
                <a:latin typeface="Trebuchet MS"/>
                <a:cs typeface="Trebuchet MS"/>
              </a:rPr>
              <a:t> </a:t>
            </a:r>
            <a:r>
              <a:rPr sz="800" spc="10" dirty="0">
                <a:solidFill>
                  <a:srgbClr val="FFFFFF"/>
                </a:solidFill>
                <a:latin typeface="Trebuchet MS"/>
                <a:cs typeface="Trebuchet MS"/>
              </a:rPr>
              <a:t>Arab</a:t>
            </a:r>
            <a:r>
              <a:rPr sz="800" spc="-30" dirty="0">
                <a:solidFill>
                  <a:srgbClr val="FFFFFF"/>
                </a:solidFill>
                <a:latin typeface="Trebuchet MS"/>
                <a:cs typeface="Trebuchet MS"/>
              </a:rPr>
              <a:t> </a:t>
            </a:r>
            <a:r>
              <a:rPr sz="800" dirty="0">
                <a:solidFill>
                  <a:srgbClr val="FFFFFF"/>
                </a:solidFill>
                <a:latin typeface="Trebuchet MS"/>
                <a:cs typeface="Trebuchet MS"/>
              </a:rPr>
              <a:t>Emirates</a:t>
            </a:r>
            <a:r>
              <a:rPr sz="800" spc="-25" dirty="0">
                <a:solidFill>
                  <a:srgbClr val="FFFFFF"/>
                </a:solidFill>
                <a:latin typeface="Trebuchet MS"/>
                <a:cs typeface="Trebuchet MS"/>
              </a:rPr>
              <a:t> </a:t>
            </a:r>
            <a:r>
              <a:rPr sz="800" dirty="0">
                <a:solidFill>
                  <a:srgbClr val="FFFFFF"/>
                </a:solidFill>
                <a:latin typeface="Trebuchet MS"/>
                <a:cs typeface="Trebuchet MS"/>
              </a:rPr>
              <a:t>(UAE)</a:t>
            </a:r>
            <a:endParaRPr sz="800">
              <a:latin typeface="Trebuchet MS"/>
              <a:cs typeface="Trebuchet MS"/>
            </a:endParaRPr>
          </a:p>
        </p:txBody>
      </p:sp>
      <p:pic>
        <p:nvPicPr>
          <p:cNvPr id="15" name="object 15"/>
          <p:cNvPicPr/>
          <p:nvPr/>
        </p:nvPicPr>
        <p:blipFill>
          <a:blip r:embed="rId2" cstate="print"/>
          <a:stretch>
            <a:fillRect/>
          </a:stretch>
        </p:blipFill>
        <p:spPr>
          <a:xfrm>
            <a:off x="351230" y="4171655"/>
            <a:ext cx="216697" cy="218383"/>
          </a:xfrm>
          <a:prstGeom prst="rect">
            <a:avLst/>
          </a:prstGeom>
        </p:spPr>
      </p:pic>
      <p:pic>
        <p:nvPicPr>
          <p:cNvPr id="16" name="object 16"/>
          <p:cNvPicPr/>
          <p:nvPr/>
        </p:nvPicPr>
        <p:blipFill>
          <a:blip r:embed="rId3" cstate="print"/>
          <a:stretch>
            <a:fillRect/>
          </a:stretch>
        </p:blipFill>
        <p:spPr>
          <a:xfrm>
            <a:off x="351230" y="1116421"/>
            <a:ext cx="216697" cy="218384"/>
          </a:xfrm>
          <a:prstGeom prst="rect">
            <a:avLst/>
          </a:prstGeom>
        </p:spPr>
      </p:pic>
      <p:sp>
        <p:nvSpPr>
          <p:cNvPr id="17" name="object 17"/>
          <p:cNvSpPr/>
          <p:nvPr/>
        </p:nvSpPr>
        <p:spPr>
          <a:xfrm>
            <a:off x="395824" y="4800600"/>
            <a:ext cx="3975100" cy="200660"/>
          </a:xfrm>
          <a:custGeom>
            <a:avLst/>
            <a:gdLst/>
            <a:ahLst/>
            <a:cxnLst/>
            <a:rect l="l" t="t" r="r" b="b"/>
            <a:pathLst>
              <a:path w="3975100" h="200660">
                <a:moveTo>
                  <a:pt x="3975008" y="0"/>
                </a:moveTo>
                <a:lnTo>
                  <a:pt x="0" y="0"/>
                </a:lnTo>
                <a:lnTo>
                  <a:pt x="0" y="200054"/>
                </a:lnTo>
                <a:lnTo>
                  <a:pt x="3975008" y="200054"/>
                </a:lnTo>
                <a:lnTo>
                  <a:pt x="3975008" y="0"/>
                </a:lnTo>
                <a:close/>
              </a:path>
            </a:pathLst>
          </a:custGeom>
          <a:solidFill>
            <a:srgbClr val="0E2836"/>
          </a:solidFill>
        </p:spPr>
        <p:txBody>
          <a:bodyPr wrap="square" lIns="0" tIns="0" rIns="0" bIns="0" rtlCol="0"/>
          <a:lstStyle/>
          <a:p>
            <a:endParaRPr/>
          </a:p>
        </p:txBody>
      </p:sp>
      <p:grpSp>
        <p:nvGrpSpPr>
          <p:cNvPr id="18" name="object 18"/>
          <p:cNvGrpSpPr/>
          <p:nvPr/>
        </p:nvGrpSpPr>
        <p:grpSpPr>
          <a:xfrm>
            <a:off x="3802778" y="1534626"/>
            <a:ext cx="5133340" cy="2593975"/>
            <a:chOff x="3802778" y="1534626"/>
            <a:chExt cx="5133340" cy="2593975"/>
          </a:xfrm>
        </p:grpSpPr>
        <p:sp>
          <p:nvSpPr>
            <p:cNvPr id="19" name="object 19"/>
            <p:cNvSpPr/>
            <p:nvPr/>
          </p:nvSpPr>
          <p:spPr>
            <a:xfrm>
              <a:off x="7030162" y="3505330"/>
              <a:ext cx="5715" cy="8255"/>
            </a:xfrm>
            <a:custGeom>
              <a:avLst/>
              <a:gdLst/>
              <a:ahLst/>
              <a:cxnLst/>
              <a:rect l="l" t="t" r="r" b="b"/>
              <a:pathLst>
                <a:path w="5715" h="8254">
                  <a:moveTo>
                    <a:pt x="3562" y="0"/>
                  </a:moveTo>
                  <a:lnTo>
                    <a:pt x="1781" y="1780"/>
                  </a:lnTo>
                  <a:lnTo>
                    <a:pt x="0" y="7123"/>
                  </a:lnTo>
                  <a:lnTo>
                    <a:pt x="1781" y="8013"/>
                  </a:lnTo>
                  <a:lnTo>
                    <a:pt x="3562" y="7123"/>
                  </a:lnTo>
                  <a:lnTo>
                    <a:pt x="5342" y="5342"/>
                  </a:lnTo>
                  <a:lnTo>
                    <a:pt x="5342" y="1780"/>
                  </a:lnTo>
                  <a:lnTo>
                    <a:pt x="3562" y="0"/>
                  </a:lnTo>
                  <a:close/>
                </a:path>
              </a:pathLst>
            </a:custGeom>
            <a:solidFill>
              <a:srgbClr val="1D516C"/>
            </a:solidFill>
          </p:spPr>
          <p:txBody>
            <a:bodyPr wrap="square" lIns="0" tIns="0" rIns="0" bIns="0" rtlCol="0"/>
            <a:lstStyle/>
            <a:p>
              <a:endParaRPr/>
            </a:p>
          </p:txBody>
        </p:sp>
        <p:sp>
          <p:nvSpPr>
            <p:cNvPr id="20" name="object 20"/>
            <p:cNvSpPr/>
            <p:nvPr/>
          </p:nvSpPr>
          <p:spPr>
            <a:xfrm>
              <a:off x="7030162" y="3505330"/>
              <a:ext cx="5715" cy="8255"/>
            </a:xfrm>
            <a:custGeom>
              <a:avLst/>
              <a:gdLst/>
              <a:ahLst/>
              <a:cxnLst/>
              <a:rect l="l" t="t" r="r" b="b"/>
              <a:pathLst>
                <a:path w="5715" h="8254">
                  <a:moveTo>
                    <a:pt x="3562" y="0"/>
                  </a:moveTo>
                  <a:lnTo>
                    <a:pt x="1781" y="1780"/>
                  </a:lnTo>
                  <a:lnTo>
                    <a:pt x="0" y="7123"/>
                  </a:lnTo>
                  <a:lnTo>
                    <a:pt x="1781" y="8014"/>
                  </a:lnTo>
                  <a:lnTo>
                    <a:pt x="3562" y="7123"/>
                  </a:lnTo>
                  <a:lnTo>
                    <a:pt x="5343" y="5342"/>
                  </a:lnTo>
                  <a:lnTo>
                    <a:pt x="5343" y="1780"/>
                  </a:lnTo>
                  <a:lnTo>
                    <a:pt x="3562" y="0"/>
                  </a:lnTo>
                  <a:close/>
                </a:path>
              </a:pathLst>
            </a:custGeom>
            <a:ln w="3175">
              <a:solidFill>
                <a:srgbClr val="1D516C"/>
              </a:solidFill>
            </a:ln>
          </p:spPr>
          <p:txBody>
            <a:bodyPr wrap="square" lIns="0" tIns="0" rIns="0" bIns="0" rtlCol="0"/>
            <a:lstStyle/>
            <a:p>
              <a:endParaRPr/>
            </a:p>
          </p:txBody>
        </p:sp>
        <p:sp>
          <p:nvSpPr>
            <p:cNvPr id="21" name="object 21"/>
            <p:cNvSpPr/>
            <p:nvPr/>
          </p:nvSpPr>
          <p:spPr>
            <a:xfrm>
              <a:off x="6999886" y="3518687"/>
              <a:ext cx="8255" cy="7620"/>
            </a:xfrm>
            <a:custGeom>
              <a:avLst/>
              <a:gdLst/>
              <a:ahLst/>
              <a:cxnLst/>
              <a:rect l="l" t="t" r="r" b="b"/>
              <a:pathLst>
                <a:path w="8254" h="7620">
                  <a:moveTo>
                    <a:pt x="5342" y="0"/>
                  </a:moveTo>
                  <a:lnTo>
                    <a:pt x="1780" y="0"/>
                  </a:lnTo>
                  <a:lnTo>
                    <a:pt x="0" y="1781"/>
                  </a:lnTo>
                  <a:lnTo>
                    <a:pt x="1780" y="5342"/>
                  </a:lnTo>
                  <a:lnTo>
                    <a:pt x="5342" y="7124"/>
                  </a:lnTo>
                  <a:lnTo>
                    <a:pt x="8013" y="7124"/>
                  </a:lnTo>
                  <a:lnTo>
                    <a:pt x="8013" y="3562"/>
                  </a:lnTo>
                  <a:lnTo>
                    <a:pt x="6233" y="1781"/>
                  </a:lnTo>
                  <a:lnTo>
                    <a:pt x="5342" y="0"/>
                  </a:lnTo>
                  <a:close/>
                </a:path>
              </a:pathLst>
            </a:custGeom>
            <a:solidFill>
              <a:srgbClr val="1D516C"/>
            </a:solidFill>
          </p:spPr>
          <p:txBody>
            <a:bodyPr wrap="square" lIns="0" tIns="0" rIns="0" bIns="0" rtlCol="0"/>
            <a:lstStyle/>
            <a:p>
              <a:endParaRPr/>
            </a:p>
          </p:txBody>
        </p:sp>
        <p:sp>
          <p:nvSpPr>
            <p:cNvPr id="22" name="object 22"/>
            <p:cNvSpPr/>
            <p:nvPr/>
          </p:nvSpPr>
          <p:spPr>
            <a:xfrm>
              <a:off x="6999886" y="3518687"/>
              <a:ext cx="8255" cy="7620"/>
            </a:xfrm>
            <a:custGeom>
              <a:avLst/>
              <a:gdLst/>
              <a:ahLst/>
              <a:cxnLst/>
              <a:rect l="l" t="t" r="r" b="b"/>
              <a:pathLst>
                <a:path w="8254" h="7620">
                  <a:moveTo>
                    <a:pt x="5342" y="0"/>
                  </a:moveTo>
                  <a:lnTo>
                    <a:pt x="1780" y="0"/>
                  </a:lnTo>
                  <a:lnTo>
                    <a:pt x="0" y="1781"/>
                  </a:lnTo>
                  <a:lnTo>
                    <a:pt x="1780" y="5343"/>
                  </a:lnTo>
                  <a:lnTo>
                    <a:pt x="5342" y="7124"/>
                  </a:lnTo>
                  <a:lnTo>
                    <a:pt x="8014" y="7124"/>
                  </a:lnTo>
                  <a:lnTo>
                    <a:pt x="8014" y="3562"/>
                  </a:lnTo>
                  <a:lnTo>
                    <a:pt x="6233" y="1781"/>
                  </a:lnTo>
                  <a:lnTo>
                    <a:pt x="5342" y="0"/>
                  </a:lnTo>
                  <a:close/>
                </a:path>
              </a:pathLst>
            </a:custGeom>
            <a:ln w="3175">
              <a:solidFill>
                <a:srgbClr val="1D516C"/>
              </a:solidFill>
            </a:ln>
          </p:spPr>
          <p:txBody>
            <a:bodyPr wrap="square" lIns="0" tIns="0" rIns="0" bIns="0" rtlCol="0"/>
            <a:lstStyle/>
            <a:p>
              <a:endParaRPr/>
            </a:p>
          </p:txBody>
        </p:sp>
        <p:sp>
          <p:nvSpPr>
            <p:cNvPr id="23" name="object 23"/>
            <p:cNvSpPr/>
            <p:nvPr/>
          </p:nvSpPr>
          <p:spPr>
            <a:xfrm>
              <a:off x="7244765" y="3317441"/>
              <a:ext cx="1905" cy="1905"/>
            </a:xfrm>
            <a:custGeom>
              <a:avLst/>
              <a:gdLst/>
              <a:ahLst/>
              <a:cxnLst/>
              <a:rect l="l" t="t" r="r" b="b"/>
              <a:pathLst>
                <a:path w="1904" h="1904">
                  <a:moveTo>
                    <a:pt x="1781" y="0"/>
                  </a:moveTo>
                  <a:lnTo>
                    <a:pt x="0" y="0"/>
                  </a:lnTo>
                  <a:lnTo>
                    <a:pt x="0" y="1780"/>
                  </a:lnTo>
                  <a:lnTo>
                    <a:pt x="1781" y="1780"/>
                  </a:lnTo>
                  <a:lnTo>
                    <a:pt x="1781" y="0"/>
                  </a:lnTo>
                  <a:close/>
                </a:path>
              </a:pathLst>
            </a:custGeom>
            <a:solidFill>
              <a:srgbClr val="1D516C"/>
            </a:solidFill>
          </p:spPr>
          <p:txBody>
            <a:bodyPr wrap="square" lIns="0" tIns="0" rIns="0" bIns="0" rtlCol="0"/>
            <a:lstStyle/>
            <a:p>
              <a:endParaRPr/>
            </a:p>
          </p:txBody>
        </p:sp>
        <p:sp>
          <p:nvSpPr>
            <p:cNvPr id="24" name="object 24"/>
            <p:cNvSpPr/>
            <p:nvPr/>
          </p:nvSpPr>
          <p:spPr>
            <a:xfrm>
              <a:off x="7244765" y="3317441"/>
              <a:ext cx="1905" cy="1905"/>
            </a:xfrm>
            <a:custGeom>
              <a:avLst/>
              <a:gdLst/>
              <a:ahLst/>
              <a:cxnLst/>
              <a:rect l="l" t="t" r="r" b="b"/>
              <a:pathLst>
                <a:path w="1904" h="1904">
                  <a:moveTo>
                    <a:pt x="0" y="0"/>
                  </a:moveTo>
                  <a:lnTo>
                    <a:pt x="0" y="1781"/>
                  </a:lnTo>
                  <a:lnTo>
                    <a:pt x="0" y="0"/>
                  </a:lnTo>
                  <a:lnTo>
                    <a:pt x="0" y="1781"/>
                  </a:lnTo>
                  <a:lnTo>
                    <a:pt x="1781" y="1781"/>
                  </a:lnTo>
                  <a:lnTo>
                    <a:pt x="1781" y="0"/>
                  </a:lnTo>
                  <a:lnTo>
                    <a:pt x="0" y="0"/>
                  </a:lnTo>
                  <a:close/>
                </a:path>
              </a:pathLst>
            </a:custGeom>
            <a:ln w="3175">
              <a:solidFill>
                <a:srgbClr val="1D516C"/>
              </a:solidFill>
            </a:ln>
          </p:spPr>
          <p:txBody>
            <a:bodyPr wrap="square" lIns="0" tIns="0" rIns="0" bIns="0" rtlCol="0"/>
            <a:lstStyle/>
            <a:p>
              <a:endParaRPr/>
            </a:p>
          </p:txBody>
        </p:sp>
        <p:pic>
          <p:nvPicPr>
            <p:cNvPr id="25" name="object 25"/>
            <p:cNvPicPr/>
            <p:nvPr/>
          </p:nvPicPr>
          <p:blipFill>
            <a:blip r:embed="rId4" cstate="print"/>
            <a:stretch>
              <a:fillRect/>
            </a:stretch>
          </p:blipFill>
          <p:spPr>
            <a:xfrm>
              <a:off x="3802778" y="1534626"/>
              <a:ext cx="5132787" cy="2593837"/>
            </a:xfrm>
            <a:prstGeom prst="rect">
              <a:avLst/>
            </a:prstGeom>
          </p:spPr>
        </p:pic>
        <p:pic>
          <p:nvPicPr>
            <p:cNvPr id="26" name="object 26"/>
            <p:cNvPicPr/>
            <p:nvPr/>
          </p:nvPicPr>
          <p:blipFill>
            <a:blip r:embed="rId5" cstate="print"/>
            <a:stretch>
              <a:fillRect/>
            </a:stretch>
          </p:blipFill>
          <p:spPr>
            <a:xfrm>
              <a:off x="8238604" y="3771149"/>
              <a:ext cx="67594" cy="68121"/>
            </a:xfrm>
            <a:prstGeom prst="rect">
              <a:avLst/>
            </a:prstGeom>
          </p:spPr>
        </p:pic>
        <p:pic>
          <p:nvPicPr>
            <p:cNvPr id="27" name="object 27"/>
            <p:cNvPicPr/>
            <p:nvPr/>
          </p:nvPicPr>
          <p:blipFill>
            <a:blip r:embed="rId5" cstate="print"/>
            <a:stretch>
              <a:fillRect/>
            </a:stretch>
          </p:blipFill>
          <p:spPr>
            <a:xfrm>
              <a:off x="7319435" y="2920249"/>
              <a:ext cx="67594" cy="68121"/>
            </a:xfrm>
            <a:prstGeom prst="rect">
              <a:avLst/>
            </a:prstGeom>
          </p:spPr>
        </p:pic>
        <p:pic>
          <p:nvPicPr>
            <p:cNvPr id="28" name="object 28"/>
            <p:cNvPicPr/>
            <p:nvPr/>
          </p:nvPicPr>
          <p:blipFill>
            <a:blip r:embed="rId6" cstate="print"/>
            <a:stretch>
              <a:fillRect/>
            </a:stretch>
          </p:blipFill>
          <p:spPr>
            <a:xfrm>
              <a:off x="6314865" y="2435033"/>
              <a:ext cx="67594" cy="68120"/>
            </a:xfrm>
            <a:prstGeom prst="rect">
              <a:avLst/>
            </a:prstGeom>
          </p:spPr>
        </p:pic>
        <p:sp>
          <p:nvSpPr>
            <p:cNvPr id="29" name="object 29"/>
            <p:cNvSpPr/>
            <p:nvPr/>
          </p:nvSpPr>
          <p:spPr>
            <a:xfrm>
              <a:off x="8086750" y="2690077"/>
              <a:ext cx="62865" cy="63500"/>
            </a:xfrm>
            <a:custGeom>
              <a:avLst/>
              <a:gdLst/>
              <a:ahLst/>
              <a:cxnLst/>
              <a:rect l="l" t="t" r="r" b="b"/>
              <a:pathLst>
                <a:path w="62865" h="63500">
                  <a:moveTo>
                    <a:pt x="31217" y="0"/>
                  </a:moveTo>
                  <a:lnTo>
                    <a:pt x="19066" y="2472"/>
                  </a:lnTo>
                  <a:lnTo>
                    <a:pt x="9143" y="9214"/>
                  </a:lnTo>
                  <a:lnTo>
                    <a:pt x="2453" y="19215"/>
                  </a:lnTo>
                  <a:lnTo>
                    <a:pt x="0" y="31461"/>
                  </a:lnTo>
                  <a:lnTo>
                    <a:pt x="2453" y="43708"/>
                  </a:lnTo>
                  <a:lnTo>
                    <a:pt x="9143" y="53708"/>
                  </a:lnTo>
                  <a:lnTo>
                    <a:pt x="19066" y="60451"/>
                  </a:lnTo>
                  <a:lnTo>
                    <a:pt x="31217" y="62923"/>
                  </a:lnTo>
                  <a:lnTo>
                    <a:pt x="43370" y="60451"/>
                  </a:lnTo>
                  <a:lnTo>
                    <a:pt x="53293" y="53708"/>
                  </a:lnTo>
                  <a:lnTo>
                    <a:pt x="57571" y="47313"/>
                  </a:lnTo>
                  <a:lnTo>
                    <a:pt x="22597" y="47313"/>
                  </a:lnTo>
                  <a:lnTo>
                    <a:pt x="15608" y="40217"/>
                  </a:lnTo>
                  <a:lnTo>
                    <a:pt x="15608" y="22706"/>
                  </a:lnTo>
                  <a:lnTo>
                    <a:pt x="22597" y="15609"/>
                  </a:lnTo>
                  <a:lnTo>
                    <a:pt x="57571" y="15609"/>
                  </a:lnTo>
                  <a:lnTo>
                    <a:pt x="53293" y="9214"/>
                  </a:lnTo>
                  <a:lnTo>
                    <a:pt x="43370" y="2472"/>
                  </a:lnTo>
                  <a:lnTo>
                    <a:pt x="31217" y="0"/>
                  </a:lnTo>
                  <a:close/>
                </a:path>
                <a:path w="62865" h="63500">
                  <a:moveTo>
                    <a:pt x="57571" y="15609"/>
                  </a:moveTo>
                  <a:lnTo>
                    <a:pt x="39839" y="15609"/>
                  </a:lnTo>
                  <a:lnTo>
                    <a:pt x="46827" y="22706"/>
                  </a:lnTo>
                  <a:lnTo>
                    <a:pt x="46827" y="40217"/>
                  </a:lnTo>
                  <a:lnTo>
                    <a:pt x="39839" y="47313"/>
                  </a:lnTo>
                  <a:lnTo>
                    <a:pt x="57571" y="47313"/>
                  </a:lnTo>
                  <a:lnTo>
                    <a:pt x="59983" y="43708"/>
                  </a:lnTo>
                  <a:lnTo>
                    <a:pt x="62437" y="31461"/>
                  </a:lnTo>
                  <a:lnTo>
                    <a:pt x="59983" y="19215"/>
                  </a:lnTo>
                  <a:lnTo>
                    <a:pt x="57571" y="15609"/>
                  </a:lnTo>
                  <a:close/>
                </a:path>
              </a:pathLst>
            </a:custGeom>
            <a:solidFill>
              <a:srgbClr val="00A1C9"/>
            </a:solidFill>
          </p:spPr>
          <p:txBody>
            <a:bodyPr wrap="square" lIns="0" tIns="0" rIns="0" bIns="0" rtlCol="0"/>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p-pc\Arun Work\sify\PPT\2 AWS PPT\JPG\8\5.jpg">
            <a:extLst>
              <a:ext uri="{FF2B5EF4-FFF2-40B4-BE49-F238E27FC236}">
                <a16:creationId xmlns:a16="http://schemas.microsoft.com/office/drawing/2014/main" id="{39929E93-B79E-449D-A178-C9BD777E99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8166" y="1914219"/>
            <a:ext cx="2794936" cy="183120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58BC80B-4748-481B-8140-62E30724564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260" y="4268214"/>
            <a:ext cx="1411616" cy="306873"/>
          </a:xfrm>
          <a:prstGeom prst="rect">
            <a:avLst/>
          </a:prstGeom>
        </p:spPr>
      </p:pic>
      <p:pic>
        <p:nvPicPr>
          <p:cNvPr id="7" name="Picture 6">
            <a:extLst>
              <a:ext uri="{FF2B5EF4-FFF2-40B4-BE49-F238E27FC236}">
                <a16:creationId xmlns:a16="http://schemas.microsoft.com/office/drawing/2014/main" id="{B29D3F91-959A-427C-97FD-B8BA98EC4E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887" y="2558297"/>
            <a:ext cx="2069399" cy="1547511"/>
          </a:xfrm>
          <a:prstGeom prst="rect">
            <a:avLst/>
          </a:prstGeom>
        </p:spPr>
      </p:pic>
      <p:pic>
        <p:nvPicPr>
          <p:cNvPr id="8" name="Picture 7">
            <a:extLst>
              <a:ext uri="{FF2B5EF4-FFF2-40B4-BE49-F238E27FC236}">
                <a16:creationId xmlns:a16="http://schemas.microsoft.com/office/drawing/2014/main" id="{12575D2D-3A35-4BA5-9C18-32676FED5A4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34849" y="2558297"/>
            <a:ext cx="2173437" cy="951495"/>
          </a:xfrm>
          <a:prstGeom prst="rect">
            <a:avLst/>
          </a:prstGeom>
        </p:spPr>
      </p:pic>
      <p:pic>
        <p:nvPicPr>
          <p:cNvPr id="9" name="Picture 8">
            <a:extLst>
              <a:ext uri="{FF2B5EF4-FFF2-40B4-BE49-F238E27FC236}">
                <a16:creationId xmlns:a16="http://schemas.microsoft.com/office/drawing/2014/main" id="{7289CCA7-A104-48C9-90BF-9529C9EA97C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83570" y="3339424"/>
            <a:ext cx="1693311" cy="612450"/>
          </a:xfrm>
          <a:prstGeom prst="rect">
            <a:avLst/>
          </a:prstGeom>
        </p:spPr>
      </p:pic>
      <p:pic>
        <p:nvPicPr>
          <p:cNvPr id="10" name="Picture 9" descr="C:\Users\Server\Desktop\8\7.jpg">
            <a:extLst>
              <a:ext uri="{FF2B5EF4-FFF2-40B4-BE49-F238E27FC236}">
                <a16:creationId xmlns:a16="http://schemas.microsoft.com/office/drawing/2014/main" id="{AFB00316-C45C-42E7-894F-229B4FB0403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6059" y="3824566"/>
            <a:ext cx="1885614" cy="5624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C:\Users\Server\Desktop\8\6.jpg">
            <a:extLst>
              <a:ext uri="{FF2B5EF4-FFF2-40B4-BE49-F238E27FC236}">
                <a16:creationId xmlns:a16="http://schemas.microsoft.com/office/drawing/2014/main" id="{05291BDD-6510-440A-B243-012C44DFAD4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48243" y="3824566"/>
            <a:ext cx="1861613" cy="60905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C:\Users\Server\Desktop\8\10.jpg">
            <a:extLst>
              <a:ext uri="{FF2B5EF4-FFF2-40B4-BE49-F238E27FC236}">
                <a16:creationId xmlns:a16="http://schemas.microsoft.com/office/drawing/2014/main" id="{139B6469-E0FC-407D-BB4F-D286667CD46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74684" y="3081100"/>
            <a:ext cx="677112" cy="614775"/>
          </a:xfrm>
          <a:prstGeom prst="rect">
            <a:avLst/>
          </a:prstGeom>
          <a:noFill/>
          <a:extLst>
            <a:ext uri="{909E8E84-426E-40DD-AFC4-6F175D3DCCD1}">
              <a14:hiddenFill xmlns:a14="http://schemas.microsoft.com/office/drawing/2010/main">
                <a:solidFill>
                  <a:srgbClr val="FFFFFF"/>
                </a:solidFill>
              </a14:hiddenFill>
            </a:ext>
          </a:extLst>
        </p:spPr>
      </p:pic>
      <p:sp>
        <p:nvSpPr>
          <p:cNvPr id="13" name="Cloud 12">
            <a:extLst>
              <a:ext uri="{FF2B5EF4-FFF2-40B4-BE49-F238E27FC236}">
                <a16:creationId xmlns:a16="http://schemas.microsoft.com/office/drawing/2014/main" id="{B8C562EA-0241-4F57-AA17-91BC0A23D9F4}"/>
              </a:ext>
            </a:extLst>
          </p:cNvPr>
          <p:cNvSpPr/>
          <p:nvPr/>
        </p:nvSpPr>
        <p:spPr>
          <a:xfrm>
            <a:off x="4072261" y="1707233"/>
            <a:ext cx="3624147" cy="2295159"/>
          </a:xfrm>
          <a:prstGeom prst="cloud">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1050" dirty="0">
              <a:solidFill>
                <a:prstClr val="white"/>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977195E3-60FA-44D6-8A39-364ADD9038C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43274" y="2204831"/>
            <a:ext cx="939490" cy="201795"/>
          </a:xfrm>
          <a:prstGeom prst="rect">
            <a:avLst/>
          </a:prstGeom>
        </p:spPr>
      </p:pic>
      <p:pic>
        <p:nvPicPr>
          <p:cNvPr id="15" name="Picture 2">
            <a:extLst>
              <a:ext uri="{FF2B5EF4-FFF2-40B4-BE49-F238E27FC236}">
                <a16:creationId xmlns:a16="http://schemas.microsoft.com/office/drawing/2014/main" id="{276FEADD-C1F4-4745-8ECD-411C925EE04F}"/>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7331555" y="2193245"/>
            <a:ext cx="442282" cy="42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a:extLst>
              <a:ext uri="{FF2B5EF4-FFF2-40B4-BE49-F238E27FC236}">
                <a16:creationId xmlns:a16="http://schemas.microsoft.com/office/drawing/2014/main" id="{3EA76832-2E57-47ED-9C8A-73BFD7949A5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77148" y="1296375"/>
            <a:ext cx="980037" cy="543895"/>
          </a:xfrm>
          <a:prstGeom prst="rect">
            <a:avLst/>
          </a:prstGeom>
        </p:spPr>
      </p:pic>
      <p:pic>
        <p:nvPicPr>
          <p:cNvPr id="17" name="Picture 16">
            <a:extLst>
              <a:ext uri="{FF2B5EF4-FFF2-40B4-BE49-F238E27FC236}">
                <a16:creationId xmlns:a16="http://schemas.microsoft.com/office/drawing/2014/main" id="{08029D0C-32FF-439B-88F3-230C505489DE}"/>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671196" y="1272417"/>
            <a:ext cx="1536971" cy="331323"/>
          </a:xfrm>
          <a:prstGeom prst="rect">
            <a:avLst/>
          </a:prstGeom>
        </p:spPr>
      </p:pic>
      <p:pic>
        <p:nvPicPr>
          <p:cNvPr id="18" name="Picture 14" descr="C:\Users\Server\Desktop\8\12.jpg">
            <a:extLst>
              <a:ext uri="{FF2B5EF4-FFF2-40B4-BE49-F238E27FC236}">
                <a16:creationId xmlns:a16="http://schemas.microsoft.com/office/drawing/2014/main" id="{6C8AB659-FCE1-49EF-A857-5CD9A73DF5F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76790" y="2071256"/>
            <a:ext cx="322597" cy="58553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C:\Users\Server\Desktop\8\11.jpg">
            <a:extLst>
              <a:ext uri="{FF2B5EF4-FFF2-40B4-BE49-F238E27FC236}">
                <a16:creationId xmlns:a16="http://schemas.microsoft.com/office/drawing/2014/main" id="{B1D16092-5419-4BF8-A332-CFD456BDAF1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73817" y="2620008"/>
            <a:ext cx="342004" cy="52291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C:\Users\Server\Desktop\8\17.jpg">
            <a:extLst>
              <a:ext uri="{FF2B5EF4-FFF2-40B4-BE49-F238E27FC236}">
                <a16:creationId xmlns:a16="http://schemas.microsoft.com/office/drawing/2014/main" id="{A4C0A558-D2D9-4002-80F1-43E1F5E941D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73817" y="3247625"/>
            <a:ext cx="272868" cy="4037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8" descr="C:\Users\Server\Desktop\8\16.jpg">
            <a:extLst>
              <a:ext uri="{FF2B5EF4-FFF2-40B4-BE49-F238E27FC236}">
                <a16:creationId xmlns:a16="http://schemas.microsoft.com/office/drawing/2014/main" id="{90EDF714-77B7-4103-9A1E-C49B587BA32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412216" y="3147380"/>
            <a:ext cx="353356" cy="45554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7" descr="C:\Users\Server\Desktop\8\15.jpg">
            <a:extLst>
              <a:ext uri="{FF2B5EF4-FFF2-40B4-BE49-F238E27FC236}">
                <a16:creationId xmlns:a16="http://schemas.microsoft.com/office/drawing/2014/main" id="{7C54AE68-41ED-4ED8-9A58-9C31D0218CA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942739" y="3034871"/>
            <a:ext cx="356648" cy="58426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C:\Users\Server\Desktop\8\14.jpg">
            <a:extLst>
              <a:ext uri="{FF2B5EF4-FFF2-40B4-BE49-F238E27FC236}">
                <a16:creationId xmlns:a16="http://schemas.microsoft.com/office/drawing/2014/main" id="{F6CB45FF-7A11-4E75-86E2-F9D3D80CD556}"/>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69502" y="3069372"/>
            <a:ext cx="414773" cy="40128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descr="C:\Users\Server\Desktop\8\8.jpg">
            <a:extLst>
              <a:ext uri="{FF2B5EF4-FFF2-40B4-BE49-F238E27FC236}">
                <a16:creationId xmlns:a16="http://schemas.microsoft.com/office/drawing/2014/main" id="{078371D3-AEC0-4194-8DD7-8D98385BFAD3}"/>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699829" y="2766322"/>
            <a:ext cx="803924" cy="230290"/>
          </a:xfrm>
          <a:prstGeom prst="rect">
            <a:avLst/>
          </a:prstGeom>
          <a:noFill/>
          <a:extLst>
            <a:ext uri="{909E8E84-426E-40DD-AFC4-6F175D3DCCD1}">
              <a14:hiddenFill xmlns:a14="http://schemas.microsoft.com/office/drawing/2010/main">
                <a:solidFill>
                  <a:srgbClr val="FFFFFF"/>
                </a:solidFill>
              </a14:hiddenFill>
            </a:ext>
          </a:extLst>
        </p:spPr>
      </p:pic>
      <p:sp>
        <p:nvSpPr>
          <p:cNvPr id="25" name="Title 1">
            <a:extLst>
              <a:ext uri="{FF2B5EF4-FFF2-40B4-BE49-F238E27FC236}">
                <a16:creationId xmlns:a16="http://schemas.microsoft.com/office/drawing/2014/main" id="{2EF118C0-6A68-4CE9-8080-0248CCFC177E}"/>
              </a:ext>
            </a:extLst>
          </p:cNvPr>
          <p:cNvSpPr>
            <a:spLocks noGrp="1"/>
          </p:cNvSpPr>
          <p:nvPr>
            <p:ph type="ctrTitle"/>
          </p:nvPr>
        </p:nvSpPr>
        <p:spPr>
          <a:xfrm>
            <a:off x="328766" y="341757"/>
            <a:ext cx="7538400" cy="400099"/>
          </a:xfrm>
        </p:spPr>
        <p:txBody>
          <a:bodyPr/>
          <a:lstStyle/>
          <a:p>
            <a:r>
              <a:rPr lang="en-US" altLang="en-US" sz="2000" dirty="0"/>
              <a:t>Sify AWS </a:t>
            </a:r>
            <a:r>
              <a:rPr lang="en-IN" sz="2000" dirty="0"/>
              <a:t>– </a:t>
            </a:r>
            <a:r>
              <a:rPr lang="en-IN" sz="2000" dirty="0">
                <a:sym typeface="Arial"/>
              </a:rPr>
              <a:t>Service Catalogue</a:t>
            </a:r>
          </a:p>
        </p:txBody>
      </p:sp>
    </p:spTree>
    <p:extLst>
      <p:ext uri="{BB962C8B-B14F-4D97-AF65-F5344CB8AC3E}">
        <p14:creationId xmlns:p14="http://schemas.microsoft.com/office/powerpoint/2010/main" val="250414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circle(in)">
                                      <p:cBhvr>
                                        <p:cTn id="27" dur="2000"/>
                                        <p:tgtEl>
                                          <p:spTgt spid="18"/>
                                        </p:tgtEl>
                                      </p:cBhvr>
                                    </p:animEffect>
                                  </p:childTnLst>
                                </p:cTn>
                              </p:par>
                              <p:par>
                                <p:cTn id="28" presetID="6" presetClass="entr" presetSubtype="16"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circle(in)">
                                      <p:cBhvr>
                                        <p:cTn id="30" dur="2000"/>
                                        <p:tgtEl>
                                          <p:spTgt spid="19"/>
                                        </p:tgtEl>
                                      </p:cBhvr>
                                    </p:animEffect>
                                  </p:childTnLst>
                                </p:cTn>
                              </p:par>
                              <p:par>
                                <p:cTn id="31" presetID="6" presetClass="entr" presetSubtype="16"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circle(in)">
                                      <p:cBhvr>
                                        <p:cTn id="33" dur="2000"/>
                                        <p:tgtEl>
                                          <p:spTgt spid="20"/>
                                        </p:tgtEl>
                                      </p:cBhvr>
                                    </p:animEffect>
                                  </p:childTnLst>
                                </p:cTn>
                              </p:par>
                              <p:par>
                                <p:cTn id="34" presetID="6"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circle(in)">
                                      <p:cBhvr>
                                        <p:cTn id="36" dur="2000"/>
                                        <p:tgtEl>
                                          <p:spTgt spid="21"/>
                                        </p:tgtEl>
                                      </p:cBhvr>
                                    </p:animEffect>
                                  </p:childTnLst>
                                </p:cTn>
                              </p:par>
                              <p:par>
                                <p:cTn id="37" presetID="6" presetClass="entr" presetSubtype="16"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circle(in)">
                                      <p:cBhvr>
                                        <p:cTn id="39" dur="2000"/>
                                        <p:tgtEl>
                                          <p:spTgt spid="23"/>
                                        </p:tgtEl>
                                      </p:cBhvr>
                                    </p:animEffect>
                                  </p:childTnLst>
                                </p:cTn>
                              </p:par>
                              <p:par>
                                <p:cTn id="40" presetID="6" presetClass="entr" presetSubtype="16"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circle(in)">
                                      <p:cBhvr>
                                        <p:cTn id="42" dur="2000"/>
                                        <p:tgtEl>
                                          <p:spTgt spid="22"/>
                                        </p:tgtEl>
                                      </p:cBhvr>
                                    </p:animEffect>
                                  </p:childTnLst>
                                </p:cTn>
                              </p:par>
                              <p:par>
                                <p:cTn id="43" presetID="6" presetClass="entr" presetSubtype="16"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circle(in)">
                                      <p:cBhvr>
                                        <p:cTn id="45" dur="11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circle(in)">
                                      <p:cBhvr>
                                        <p:cTn id="50" dur="2000"/>
                                        <p:tgtEl>
                                          <p:spTgt spid="17"/>
                                        </p:tgtEl>
                                      </p:cBhvr>
                                    </p:animEffect>
                                  </p:childTnLst>
                                </p:cTn>
                              </p:par>
                              <p:par>
                                <p:cTn id="51" presetID="6"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ircle(in)">
                                      <p:cBhvr>
                                        <p:cTn id="53" dur="20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diamond(in)">
                                      <p:cBhvr>
                                        <p:cTn id="58" dur="2000"/>
                                        <p:tgtEl>
                                          <p:spTgt spid="13"/>
                                        </p:tgtEl>
                                      </p:cBhvr>
                                    </p:animEffect>
                                  </p:childTnLst>
                                </p:cTn>
                              </p:par>
                              <p:par>
                                <p:cTn id="59" presetID="6" presetClass="entr" presetSubtype="16"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circle(in)">
                                      <p:cBhvr>
                                        <p:cTn id="61" dur="2000"/>
                                        <p:tgtEl>
                                          <p:spTgt spid="15"/>
                                        </p:tgtEl>
                                      </p:cBhvr>
                                    </p:animEffect>
                                  </p:childTnLst>
                                </p:cTn>
                              </p:par>
                              <p:par>
                                <p:cTn id="62" presetID="6" presetClass="entr" presetSubtype="16"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circle(in)">
                                      <p:cBhvr>
                                        <p:cTn id="64" dur="20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circle(in)">
                                      <p:cBhvr>
                                        <p:cTn id="69" dur="2000"/>
                                        <p:tgtEl>
                                          <p:spTgt spid="12"/>
                                        </p:tgtEl>
                                      </p:cBhvr>
                                    </p:animEffect>
                                  </p:childTnLst>
                                </p:cTn>
                              </p:par>
                            </p:childTnLst>
                          </p:cTn>
                        </p:par>
                      </p:childTnLst>
                    </p:cTn>
                  </p:par>
                  <p:par>
                    <p:cTn id="70" fill="hold">
                      <p:stCondLst>
                        <p:cond delay="indefinite"/>
                      </p:stCondLst>
                      <p:childTnLst>
                        <p:par>
                          <p:cTn id="71" fill="hold">
                            <p:stCondLst>
                              <p:cond delay="0"/>
                            </p:stCondLst>
                            <p:childTnLst>
                              <p:par>
                                <p:cTn id="72" presetID="45" presetClass="entr" presetSubtype="0"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2000"/>
                                        <p:tgtEl>
                                          <p:spTgt spid="9"/>
                                        </p:tgtEl>
                                      </p:cBhvr>
                                    </p:animEffect>
                                    <p:anim calcmode="lin" valueType="num">
                                      <p:cBhvr>
                                        <p:cTn id="75" dur="2000" fill="hold"/>
                                        <p:tgtEl>
                                          <p:spTgt spid="9"/>
                                        </p:tgtEl>
                                        <p:attrNameLst>
                                          <p:attrName>ppt_w</p:attrName>
                                        </p:attrNameLst>
                                      </p:cBhvr>
                                      <p:tavLst>
                                        <p:tav tm="0" fmla="#ppt_w*sin(2.5*pi*$)">
                                          <p:val>
                                            <p:fltVal val="0"/>
                                          </p:val>
                                        </p:tav>
                                        <p:tav tm="100000">
                                          <p:val>
                                            <p:fltVal val="1"/>
                                          </p:val>
                                        </p:tav>
                                      </p:tavLst>
                                    </p:anim>
                                    <p:anim calcmode="lin" valueType="num">
                                      <p:cBhvr>
                                        <p:cTn id="76"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6" presetClass="entr" presetSubtype="16"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circle(in)">
                                      <p:cBhvr>
                                        <p:cTn id="81" dur="2000"/>
                                        <p:tgtEl>
                                          <p:spTgt spid="10"/>
                                        </p:tgtEl>
                                      </p:cBhvr>
                                    </p:animEffect>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nodeType="click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circle(in)">
                                      <p:cBhvr>
                                        <p:cTn id="8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B0F64C1-6677-4857-8D3B-12019B068761}"/>
              </a:ext>
            </a:extLst>
          </p:cNvPr>
          <p:cNvSpPr/>
          <p:nvPr/>
        </p:nvSpPr>
        <p:spPr>
          <a:xfrm>
            <a:off x="313077" y="1023937"/>
            <a:ext cx="276726" cy="3676811"/>
          </a:xfrm>
          <a:prstGeom prst="rect">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r>
              <a:rPr lang="en-IN" sz="1100" b="1" dirty="0">
                <a:solidFill>
                  <a:schemeClr val="bg1"/>
                </a:solidFill>
                <a:cs typeface="Arial" panose="020B0604020202020204" pitchFamily="34" charset="0"/>
              </a:rPr>
              <a:t>Digtial Services on AWS</a:t>
            </a:r>
            <a:endParaRPr lang="en-IN" sz="1100" b="1" baseline="30000" dirty="0">
              <a:solidFill>
                <a:schemeClr val="bg1"/>
              </a:solidFill>
              <a:cs typeface="Arial" panose="020B0604020202020204" pitchFamily="34" charset="0"/>
            </a:endParaRPr>
          </a:p>
        </p:txBody>
      </p:sp>
      <p:sp>
        <p:nvSpPr>
          <p:cNvPr id="64" name="Rounded Rectangle 13">
            <a:extLst>
              <a:ext uri="{FF2B5EF4-FFF2-40B4-BE49-F238E27FC236}">
                <a16:creationId xmlns:a16="http://schemas.microsoft.com/office/drawing/2014/main" id="{60F8A7F0-1637-4A36-A8BB-E3CF813A7523}"/>
              </a:ext>
            </a:extLst>
          </p:cNvPr>
          <p:cNvSpPr/>
          <p:nvPr/>
        </p:nvSpPr>
        <p:spPr>
          <a:xfrm>
            <a:off x="3910667" y="1351271"/>
            <a:ext cx="4920256" cy="460467"/>
          </a:xfrm>
          <a:prstGeom prst="roundRect">
            <a:avLst>
              <a:gd name="adj" fmla="val 16667"/>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IN" sz="1100" dirty="0">
                <a:solidFill>
                  <a:schemeClr val="tx1"/>
                </a:solidFill>
                <a:latin typeface="+mj-lt"/>
                <a:cs typeface="Arial" panose="020B0604020202020204" pitchFamily="34" charset="0"/>
              </a:rPr>
              <a:t>Cloud native applications, mobile applications, Tech Stack upgrade  - ECS,EKS, Fargate, API Gateway, Mircoservices, Lambda, SWS, SNS, SQS, ElasticCache , RDS</a:t>
            </a:r>
          </a:p>
        </p:txBody>
      </p:sp>
      <p:sp>
        <p:nvSpPr>
          <p:cNvPr id="65" name="Rounded Rectangle 4">
            <a:extLst>
              <a:ext uri="{FF2B5EF4-FFF2-40B4-BE49-F238E27FC236}">
                <a16:creationId xmlns:a16="http://schemas.microsoft.com/office/drawing/2014/main" id="{468C6C58-D114-4A33-8836-8D3C32FBA124}"/>
              </a:ext>
            </a:extLst>
          </p:cNvPr>
          <p:cNvSpPr/>
          <p:nvPr/>
        </p:nvSpPr>
        <p:spPr>
          <a:xfrm>
            <a:off x="673771" y="1032049"/>
            <a:ext cx="1438005" cy="265869"/>
          </a:xfrm>
          <a:prstGeom prst="roundRect">
            <a:avLst>
              <a:gd name="adj" fmla="val 16667"/>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INITIATIVE</a:t>
            </a:r>
          </a:p>
        </p:txBody>
      </p:sp>
      <p:sp>
        <p:nvSpPr>
          <p:cNvPr id="66" name="Rounded Rectangle 4">
            <a:extLst>
              <a:ext uri="{FF2B5EF4-FFF2-40B4-BE49-F238E27FC236}">
                <a16:creationId xmlns:a16="http://schemas.microsoft.com/office/drawing/2014/main" id="{1912A122-D6B5-4EB4-B1C5-EEB006EC41FA}"/>
              </a:ext>
            </a:extLst>
          </p:cNvPr>
          <p:cNvSpPr/>
          <p:nvPr/>
        </p:nvSpPr>
        <p:spPr>
          <a:xfrm>
            <a:off x="2209009" y="1032049"/>
            <a:ext cx="1557152" cy="265869"/>
          </a:xfrm>
          <a:prstGeom prst="roundRect">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PRODUCT OFFERING</a:t>
            </a:r>
          </a:p>
        </p:txBody>
      </p:sp>
      <p:sp>
        <p:nvSpPr>
          <p:cNvPr id="67" name="Rounded Rectangle 4">
            <a:extLst>
              <a:ext uri="{FF2B5EF4-FFF2-40B4-BE49-F238E27FC236}">
                <a16:creationId xmlns:a16="http://schemas.microsoft.com/office/drawing/2014/main" id="{3927B532-C940-42A7-A8BD-265B155BC70D}"/>
              </a:ext>
            </a:extLst>
          </p:cNvPr>
          <p:cNvSpPr/>
          <p:nvPr/>
        </p:nvSpPr>
        <p:spPr>
          <a:xfrm>
            <a:off x="673771" y="1351271"/>
            <a:ext cx="1442214" cy="1621905"/>
          </a:xfrm>
          <a:prstGeom prst="roundRect">
            <a:avLst/>
          </a:prstGeom>
          <a:solidFill>
            <a:schemeClr val="accent1">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Enterprise Applications on Cloud(AWS) </a:t>
            </a:r>
          </a:p>
        </p:txBody>
      </p:sp>
      <p:sp>
        <p:nvSpPr>
          <p:cNvPr id="68" name="Rounded Rectangle 4">
            <a:extLst>
              <a:ext uri="{FF2B5EF4-FFF2-40B4-BE49-F238E27FC236}">
                <a16:creationId xmlns:a16="http://schemas.microsoft.com/office/drawing/2014/main" id="{CA695379-9DFA-489E-B88F-E62298263F05}"/>
              </a:ext>
            </a:extLst>
          </p:cNvPr>
          <p:cNvSpPr/>
          <p:nvPr/>
        </p:nvSpPr>
        <p:spPr>
          <a:xfrm>
            <a:off x="2209009" y="1351271"/>
            <a:ext cx="1557153" cy="468798"/>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Application Modernization</a:t>
            </a:r>
          </a:p>
        </p:txBody>
      </p:sp>
      <p:sp>
        <p:nvSpPr>
          <p:cNvPr id="69" name="Rounded Rectangle 4">
            <a:extLst>
              <a:ext uri="{FF2B5EF4-FFF2-40B4-BE49-F238E27FC236}">
                <a16:creationId xmlns:a16="http://schemas.microsoft.com/office/drawing/2014/main" id="{13166D9D-A4EB-4B7B-8F21-7B82005EB4E4}"/>
              </a:ext>
            </a:extLst>
          </p:cNvPr>
          <p:cNvSpPr/>
          <p:nvPr/>
        </p:nvSpPr>
        <p:spPr>
          <a:xfrm>
            <a:off x="2209009" y="1931725"/>
            <a:ext cx="1557153" cy="347811"/>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Chatbot and NLP capabilities</a:t>
            </a:r>
          </a:p>
        </p:txBody>
      </p:sp>
      <p:sp>
        <p:nvSpPr>
          <p:cNvPr id="70" name="Rounded Rectangle 4">
            <a:extLst>
              <a:ext uri="{FF2B5EF4-FFF2-40B4-BE49-F238E27FC236}">
                <a16:creationId xmlns:a16="http://schemas.microsoft.com/office/drawing/2014/main" id="{75B9B114-7D96-489A-AA68-6FE19E5583AD}"/>
              </a:ext>
            </a:extLst>
          </p:cNvPr>
          <p:cNvSpPr/>
          <p:nvPr/>
        </p:nvSpPr>
        <p:spPr>
          <a:xfrm>
            <a:off x="2209009" y="2391192"/>
            <a:ext cx="1557153" cy="581987"/>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Containerization and DevOps Capabilities</a:t>
            </a:r>
          </a:p>
        </p:txBody>
      </p:sp>
      <p:sp>
        <p:nvSpPr>
          <p:cNvPr id="71" name="Rounded Rectangle 4">
            <a:extLst>
              <a:ext uri="{FF2B5EF4-FFF2-40B4-BE49-F238E27FC236}">
                <a16:creationId xmlns:a16="http://schemas.microsoft.com/office/drawing/2014/main" id="{F17ADC71-EA72-457C-8DF7-220E298FE648}"/>
              </a:ext>
            </a:extLst>
          </p:cNvPr>
          <p:cNvSpPr/>
          <p:nvPr/>
        </p:nvSpPr>
        <p:spPr>
          <a:xfrm>
            <a:off x="674916" y="3196490"/>
            <a:ext cx="1442214" cy="1504259"/>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Enterprise Data on Cloud(AWS) </a:t>
            </a:r>
          </a:p>
        </p:txBody>
      </p:sp>
      <p:sp>
        <p:nvSpPr>
          <p:cNvPr id="72" name="Rounded Rectangle 4">
            <a:extLst>
              <a:ext uri="{FF2B5EF4-FFF2-40B4-BE49-F238E27FC236}">
                <a16:creationId xmlns:a16="http://schemas.microsoft.com/office/drawing/2014/main" id="{34F1E5A5-C4AF-415C-8551-1C54AD1572BD}"/>
              </a:ext>
            </a:extLst>
          </p:cNvPr>
          <p:cNvSpPr/>
          <p:nvPr/>
        </p:nvSpPr>
        <p:spPr>
          <a:xfrm>
            <a:off x="2222759" y="3196491"/>
            <a:ext cx="1557153" cy="3478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Analytics</a:t>
            </a:r>
          </a:p>
        </p:txBody>
      </p:sp>
      <p:sp>
        <p:nvSpPr>
          <p:cNvPr id="73" name="Rounded Rectangle 4">
            <a:extLst>
              <a:ext uri="{FF2B5EF4-FFF2-40B4-BE49-F238E27FC236}">
                <a16:creationId xmlns:a16="http://schemas.microsoft.com/office/drawing/2014/main" id="{361C2D64-6BA5-4C6C-9425-0FC1AC8F8E79}"/>
              </a:ext>
            </a:extLst>
          </p:cNvPr>
          <p:cNvSpPr/>
          <p:nvPr/>
        </p:nvSpPr>
        <p:spPr>
          <a:xfrm>
            <a:off x="2222759" y="3655958"/>
            <a:ext cx="1557153" cy="347811"/>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Data Lakes</a:t>
            </a:r>
          </a:p>
        </p:txBody>
      </p:sp>
      <p:sp>
        <p:nvSpPr>
          <p:cNvPr id="74" name="Rounded Rectangle 4">
            <a:extLst>
              <a:ext uri="{FF2B5EF4-FFF2-40B4-BE49-F238E27FC236}">
                <a16:creationId xmlns:a16="http://schemas.microsoft.com/office/drawing/2014/main" id="{A9912ACF-2CB0-4B33-A852-55FEEF41D785}"/>
              </a:ext>
            </a:extLst>
          </p:cNvPr>
          <p:cNvSpPr/>
          <p:nvPr/>
        </p:nvSpPr>
        <p:spPr>
          <a:xfrm>
            <a:off x="2222759" y="4115425"/>
            <a:ext cx="1557153" cy="581987"/>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IN" sz="1100" b="1" dirty="0">
                <a:solidFill>
                  <a:schemeClr val="tx1"/>
                </a:solidFill>
                <a:cs typeface="Arial" panose="020B0604020202020204" pitchFamily="34" charset="0"/>
              </a:rPr>
              <a:t>Dashboard and Visualization</a:t>
            </a:r>
          </a:p>
        </p:txBody>
      </p:sp>
      <p:sp>
        <p:nvSpPr>
          <p:cNvPr id="75" name="Rounded Rectangle 13">
            <a:extLst>
              <a:ext uri="{FF2B5EF4-FFF2-40B4-BE49-F238E27FC236}">
                <a16:creationId xmlns:a16="http://schemas.microsoft.com/office/drawing/2014/main" id="{4F5F1C31-DEF6-40C3-92CA-FDAA139D5D7A}"/>
              </a:ext>
            </a:extLst>
          </p:cNvPr>
          <p:cNvSpPr/>
          <p:nvPr/>
        </p:nvSpPr>
        <p:spPr>
          <a:xfrm>
            <a:off x="3910668" y="2399520"/>
            <a:ext cx="4909481" cy="573651"/>
          </a:xfrm>
          <a:prstGeom prst="roundRect">
            <a:avLst>
              <a:gd name="adj" fmla="val 16667"/>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IN" sz="1100" dirty="0">
                <a:solidFill>
                  <a:schemeClr val="tx1"/>
                </a:solidFill>
                <a:latin typeface="+mj-lt"/>
                <a:cs typeface="Arial" panose="020B0604020202020204" pitchFamily="34" charset="0"/>
              </a:rPr>
              <a:t>ECS, EKS, Fargate,CodeDeploy, CodeCommit, CodeBuild, Elastic Beanstalk, OpsWork, Gitlab, Ansible, SVN, JIRA, Jenkins, Sonarcube, Jmeter, Selinium</a:t>
            </a:r>
          </a:p>
        </p:txBody>
      </p:sp>
      <p:sp>
        <p:nvSpPr>
          <p:cNvPr id="76" name="Rounded Rectangle 13">
            <a:extLst>
              <a:ext uri="{FF2B5EF4-FFF2-40B4-BE49-F238E27FC236}">
                <a16:creationId xmlns:a16="http://schemas.microsoft.com/office/drawing/2014/main" id="{8F40E2EE-3A06-4CE8-87B3-B325E5527D06}"/>
              </a:ext>
            </a:extLst>
          </p:cNvPr>
          <p:cNvSpPr/>
          <p:nvPr/>
        </p:nvSpPr>
        <p:spPr>
          <a:xfrm>
            <a:off x="3953308" y="1931724"/>
            <a:ext cx="4866841" cy="347811"/>
          </a:xfrm>
          <a:prstGeom prst="roundRect">
            <a:avLst>
              <a:gd name="adj" fmla="val 16667"/>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IN" sz="1100" dirty="0">
                <a:solidFill>
                  <a:schemeClr val="tx1"/>
                </a:solidFill>
                <a:latin typeface="+mj-lt"/>
                <a:cs typeface="Arial" panose="020B0604020202020204" pitchFamily="34" charset="0"/>
              </a:rPr>
              <a:t>Bots – LEX AI, </a:t>
            </a:r>
            <a:r>
              <a:rPr lang="en-US" sz="1100" spc="-53" dirty="0">
                <a:solidFill>
                  <a:schemeClr val="tx1"/>
                </a:solidFill>
                <a:latin typeface="+mj-lt"/>
                <a:cs typeface="Arial"/>
              </a:rPr>
              <a:t>Rekognition, Polly,</a:t>
            </a:r>
            <a:r>
              <a:rPr lang="en-IN" sz="1100" dirty="0">
                <a:solidFill>
                  <a:schemeClr val="tx1"/>
                </a:solidFill>
                <a:latin typeface="+mj-lt"/>
                <a:cs typeface="Arial" panose="020B0604020202020204" pitchFamily="34" charset="0"/>
              </a:rPr>
              <a:t>TensorFlow </a:t>
            </a:r>
          </a:p>
        </p:txBody>
      </p:sp>
      <p:sp>
        <p:nvSpPr>
          <p:cNvPr id="77" name="Rounded Rectangle 13">
            <a:extLst>
              <a:ext uri="{FF2B5EF4-FFF2-40B4-BE49-F238E27FC236}">
                <a16:creationId xmlns:a16="http://schemas.microsoft.com/office/drawing/2014/main" id="{CA442006-E945-4A06-BDDD-415DD8AC3800}"/>
              </a:ext>
            </a:extLst>
          </p:cNvPr>
          <p:cNvSpPr/>
          <p:nvPr/>
        </p:nvSpPr>
        <p:spPr>
          <a:xfrm>
            <a:off x="3885541" y="3227905"/>
            <a:ext cx="4949411" cy="1472843"/>
          </a:xfrm>
          <a:prstGeom prst="roundRect">
            <a:avLst>
              <a:gd name="adj" fmla="val 10312"/>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IN" sz="1100" dirty="0">
                <a:solidFill>
                  <a:schemeClr val="tx1"/>
                </a:solidFill>
                <a:latin typeface="+mj-lt"/>
                <a:cs typeface="Arial" panose="020B0604020202020204" pitchFamily="34" charset="0"/>
              </a:rPr>
              <a:t>S3, Data Pipeline, Kenisis, Athena, Redshift, EMR, Dynamo DB, Document DB, Elastic search, Quicksight</a:t>
            </a:r>
          </a:p>
        </p:txBody>
      </p:sp>
      <p:cxnSp>
        <p:nvCxnSpPr>
          <p:cNvPr id="5" name="Straight Connector 4">
            <a:extLst>
              <a:ext uri="{FF2B5EF4-FFF2-40B4-BE49-F238E27FC236}">
                <a16:creationId xmlns:a16="http://schemas.microsoft.com/office/drawing/2014/main" id="{F886322A-D180-4264-ADBF-3A640F31F8DA}"/>
              </a:ext>
            </a:extLst>
          </p:cNvPr>
          <p:cNvCxnSpPr/>
          <p:nvPr/>
        </p:nvCxnSpPr>
        <p:spPr>
          <a:xfrm>
            <a:off x="1403648" y="3084835"/>
            <a:ext cx="4680520"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itle 1">
            <a:extLst>
              <a:ext uri="{FF2B5EF4-FFF2-40B4-BE49-F238E27FC236}">
                <a16:creationId xmlns:a16="http://schemas.microsoft.com/office/drawing/2014/main" id="{BE574779-77F0-4C47-BFE6-D01DA98C44B9}"/>
              </a:ext>
            </a:extLst>
          </p:cNvPr>
          <p:cNvSpPr>
            <a:spLocks noGrp="1"/>
          </p:cNvSpPr>
          <p:nvPr>
            <p:ph type="ctrTitle"/>
          </p:nvPr>
        </p:nvSpPr>
        <p:spPr>
          <a:xfrm>
            <a:off x="324000" y="351818"/>
            <a:ext cx="7538400" cy="400099"/>
          </a:xfrm>
        </p:spPr>
        <p:txBody>
          <a:bodyPr/>
          <a:lstStyle/>
          <a:p>
            <a:r>
              <a:rPr lang="en-US" altLang="en-US" sz="2000" dirty="0"/>
              <a:t>Sify</a:t>
            </a:r>
            <a:r>
              <a:rPr lang="en-IN" sz="2000" dirty="0"/>
              <a:t> AWS – digital innovation </a:t>
            </a:r>
            <a:r>
              <a:rPr lang="en-IN" sz="2000" dirty="0">
                <a:sym typeface="Arial"/>
              </a:rPr>
              <a:t>Catalogue</a:t>
            </a:r>
          </a:p>
        </p:txBody>
      </p:sp>
    </p:spTree>
    <p:extLst>
      <p:ext uri="{BB962C8B-B14F-4D97-AF65-F5344CB8AC3E}">
        <p14:creationId xmlns:p14="http://schemas.microsoft.com/office/powerpoint/2010/main" val="26918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01">
            <a:extLst>
              <a:ext uri="{FF2B5EF4-FFF2-40B4-BE49-F238E27FC236}">
                <a16:creationId xmlns:a16="http://schemas.microsoft.com/office/drawing/2014/main" id="{9941856D-F815-4199-85C4-CBEF82753233}"/>
              </a:ext>
            </a:extLst>
          </p:cNvPr>
          <p:cNvSpPr txBox="1">
            <a:spLocks noChangeArrowheads="1"/>
          </p:cNvSpPr>
          <p:nvPr/>
        </p:nvSpPr>
        <p:spPr bwMode="auto">
          <a:xfrm>
            <a:off x="4202800" y="3538086"/>
            <a:ext cx="4269990" cy="122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IN" altLang="en-US" sz="1050" b="1" u="sng" dirty="0"/>
              <a:t>Zero-defect Migration to AWS India, leveraging:</a:t>
            </a:r>
          </a:p>
          <a:p>
            <a:pPr eaLnBrk="1" hangingPunct="1"/>
            <a:endParaRPr lang="en-IN" altLang="en-US" sz="1050" dirty="0"/>
          </a:p>
          <a:p>
            <a:pPr marL="171450" indent="-171450" eaLnBrk="1" hangingPunct="1">
              <a:buFont typeface="Arial" panose="020B0604020202020204" pitchFamily="34" charset="0"/>
              <a:buChar char="•"/>
            </a:pPr>
            <a:r>
              <a:rPr lang="en-IN" altLang="en-US" sz="1050" dirty="0"/>
              <a:t>         GlobalCloud Connect and / AWS-DirectConnect</a:t>
            </a:r>
          </a:p>
          <a:p>
            <a:pPr eaLnBrk="1" hangingPunct="1"/>
            <a:endParaRPr lang="en-IN" altLang="en-US" sz="1050" dirty="0"/>
          </a:p>
          <a:p>
            <a:pPr marL="171450" indent="-171450" eaLnBrk="1" hangingPunct="1">
              <a:buFont typeface="Arial" panose="020B0604020202020204" pitchFamily="34" charset="0"/>
              <a:buChar char="•"/>
            </a:pPr>
            <a:r>
              <a:rPr lang="en-IN" altLang="en-US" sz="1050" dirty="0"/>
              <a:t>         MPLS VPN network and / AWS-DirectConnect</a:t>
            </a:r>
          </a:p>
          <a:p>
            <a:pPr marL="171450" indent="-171450" eaLnBrk="1" hangingPunct="1">
              <a:buFont typeface="Arial" panose="020B0604020202020204" pitchFamily="34" charset="0"/>
              <a:buChar char="•"/>
            </a:pPr>
            <a:endParaRPr lang="en-IN" altLang="en-US" sz="1050" dirty="0"/>
          </a:p>
          <a:p>
            <a:pPr marL="171450" indent="-171450" eaLnBrk="1" hangingPunct="1">
              <a:buFont typeface="Arial" panose="020B0604020202020204" pitchFamily="34" charset="0"/>
              <a:buChar char="•"/>
            </a:pPr>
            <a:r>
              <a:rPr lang="en-IN" altLang="en-US" sz="1050" dirty="0"/>
              <a:t>         AWS-DirectConnect</a:t>
            </a:r>
          </a:p>
        </p:txBody>
      </p:sp>
      <p:grpSp>
        <p:nvGrpSpPr>
          <p:cNvPr id="72" name="Group 71">
            <a:extLst>
              <a:ext uri="{FF2B5EF4-FFF2-40B4-BE49-F238E27FC236}">
                <a16:creationId xmlns:a16="http://schemas.microsoft.com/office/drawing/2014/main" id="{7DE85E90-F194-42BB-8C32-934665D081F5}"/>
              </a:ext>
            </a:extLst>
          </p:cNvPr>
          <p:cNvGrpSpPr/>
          <p:nvPr/>
        </p:nvGrpSpPr>
        <p:grpSpPr>
          <a:xfrm>
            <a:off x="525000" y="1878442"/>
            <a:ext cx="3283207" cy="2281551"/>
            <a:chOff x="208258" y="1878442"/>
            <a:chExt cx="3365897" cy="2281551"/>
          </a:xfrm>
        </p:grpSpPr>
        <p:grpSp>
          <p:nvGrpSpPr>
            <p:cNvPr id="7" name="Group 3">
              <a:extLst>
                <a:ext uri="{FF2B5EF4-FFF2-40B4-BE49-F238E27FC236}">
                  <a16:creationId xmlns:a16="http://schemas.microsoft.com/office/drawing/2014/main" id="{05DC345D-7723-4A16-83EB-8644BC1F546D}"/>
                </a:ext>
              </a:extLst>
            </p:cNvPr>
            <p:cNvGrpSpPr>
              <a:grpSpLocks/>
            </p:cNvGrpSpPr>
            <p:nvPr/>
          </p:nvGrpSpPr>
          <p:grpSpPr bwMode="auto">
            <a:xfrm>
              <a:off x="208258" y="1878442"/>
              <a:ext cx="3365897" cy="1970484"/>
              <a:chOff x="613504" y="2537625"/>
              <a:chExt cx="5503873" cy="3311195"/>
            </a:xfrm>
          </p:grpSpPr>
          <p:sp>
            <p:nvSpPr>
              <p:cNvPr id="8" name="Rounded Rectangle 14">
                <a:extLst>
                  <a:ext uri="{FF2B5EF4-FFF2-40B4-BE49-F238E27FC236}">
                    <a16:creationId xmlns:a16="http://schemas.microsoft.com/office/drawing/2014/main" id="{C43DF2C0-C22F-44F1-85CB-18BEE6B045E6}"/>
                  </a:ext>
                </a:extLst>
              </p:cNvPr>
              <p:cNvSpPr/>
              <p:nvPr/>
            </p:nvSpPr>
            <p:spPr>
              <a:xfrm>
                <a:off x="613504" y="2567635"/>
                <a:ext cx="2750963" cy="16425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50" dirty="0">
                    <a:solidFill>
                      <a:schemeClr val="tx1"/>
                    </a:solidFill>
                    <a:latin typeface="Arial" panose="020B0604020202020204" pitchFamily="34" charset="0"/>
                    <a:cs typeface="Arial" panose="020B0604020202020204" pitchFamily="34" charset="0"/>
                  </a:rPr>
                  <a:t>Infrastructure </a:t>
                </a:r>
              </a:p>
              <a:p>
                <a:pPr algn="ctr">
                  <a:defRPr/>
                </a:pPr>
                <a:r>
                  <a:rPr lang="en-IN" sz="1050" dirty="0">
                    <a:solidFill>
                      <a:schemeClr val="tx1"/>
                    </a:solidFill>
                    <a:latin typeface="Arial" panose="020B0604020202020204" pitchFamily="34" charset="0"/>
                    <a:cs typeface="Arial" panose="020B0604020202020204" pitchFamily="34" charset="0"/>
                  </a:rPr>
                  <a:t>Migration</a:t>
                </a:r>
              </a:p>
            </p:txBody>
          </p:sp>
          <p:sp>
            <p:nvSpPr>
              <p:cNvPr id="9" name="Rounded Rectangle 25">
                <a:extLst>
                  <a:ext uri="{FF2B5EF4-FFF2-40B4-BE49-F238E27FC236}">
                    <a16:creationId xmlns:a16="http://schemas.microsoft.com/office/drawing/2014/main" id="{3A55F7C9-3B2D-4527-A0C7-5F5AE16CE5F7}"/>
                  </a:ext>
                </a:extLst>
              </p:cNvPr>
              <p:cNvSpPr/>
              <p:nvPr/>
            </p:nvSpPr>
            <p:spPr>
              <a:xfrm>
                <a:off x="3366414" y="2537625"/>
                <a:ext cx="2750963" cy="16425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50" dirty="0">
                    <a:solidFill>
                      <a:schemeClr val="bg1"/>
                    </a:solidFill>
                    <a:latin typeface="Arial" panose="020B0604020202020204" pitchFamily="34" charset="0"/>
                    <a:cs typeface="Arial" panose="020B0604020202020204" pitchFamily="34" charset="0"/>
                  </a:rPr>
                  <a:t>Platform</a:t>
                </a:r>
              </a:p>
              <a:p>
                <a:pPr algn="ctr">
                  <a:defRPr/>
                </a:pPr>
                <a:r>
                  <a:rPr lang="en-IN" sz="1050" dirty="0">
                    <a:solidFill>
                      <a:schemeClr val="bg1"/>
                    </a:solidFill>
                    <a:latin typeface="Arial" panose="020B0604020202020204" pitchFamily="34" charset="0"/>
                    <a:cs typeface="Arial" panose="020B0604020202020204" pitchFamily="34" charset="0"/>
                  </a:rPr>
                  <a:t>Migration</a:t>
                </a:r>
              </a:p>
            </p:txBody>
          </p:sp>
          <p:sp>
            <p:nvSpPr>
              <p:cNvPr id="10" name="Rounded Rectangle 26">
                <a:extLst>
                  <a:ext uri="{FF2B5EF4-FFF2-40B4-BE49-F238E27FC236}">
                    <a16:creationId xmlns:a16="http://schemas.microsoft.com/office/drawing/2014/main" id="{243AD5BA-4AFD-48C6-A5D3-E06F4C2077C5}"/>
                  </a:ext>
                </a:extLst>
              </p:cNvPr>
              <p:cNvSpPr/>
              <p:nvPr/>
            </p:nvSpPr>
            <p:spPr>
              <a:xfrm>
                <a:off x="613504" y="4206227"/>
                <a:ext cx="2750963" cy="164259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50" dirty="0">
                    <a:solidFill>
                      <a:schemeClr val="bg1"/>
                    </a:solidFill>
                    <a:latin typeface="Arial" panose="020B0604020202020204" pitchFamily="34" charset="0"/>
                    <a:cs typeface="Arial" panose="020B0604020202020204" pitchFamily="34" charset="0"/>
                  </a:rPr>
                  <a:t>Process</a:t>
                </a:r>
              </a:p>
              <a:p>
                <a:pPr algn="ctr">
                  <a:defRPr/>
                </a:pPr>
                <a:r>
                  <a:rPr lang="en-IN" sz="1050" dirty="0">
                    <a:solidFill>
                      <a:schemeClr val="bg1"/>
                    </a:solidFill>
                    <a:latin typeface="Arial" panose="020B0604020202020204" pitchFamily="34" charset="0"/>
                    <a:cs typeface="Arial" panose="020B0604020202020204" pitchFamily="34" charset="0"/>
                  </a:rPr>
                  <a:t>Migration</a:t>
                </a:r>
              </a:p>
            </p:txBody>
          </p:sp>
          <p:sp>
            <p:nvSpPr>
              <p:cNvPr id="11" name="Rounded Rectangle 27">
                <a:extLst>
                  <a:ext uri="{FF2B5EF4-FFF2-40B4-BE49-F238E27FC236}">
                    <a16:creationId xmlns:a16="http://schemas.microsoft.com/office/drawing/2014/main" id="{06548B90-C185-4922-881F-008256D0739D}"/>
                  </a:ext>
                </a:extLst>
              </p:cNvPr>
              <p:cNvSpPr/>
              <p:nvPr/>
            </p:nvSpPr>
            <p:spPr>
              <a:xfrm>
                <a:off x="3366414" y="4192219"/>
                <a:ext cx="2750963" cy="164259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50" dirty="0">
                    <a:solidFill>
                      <a:schemeClr val="tx1"/>
                    </a:solidFill>
                    <a:latin typeface="Arial" panose="020B0604020202020204" pitchFamily="34" charset="0"/>
                    <a:cs typeface="Arial" panose="020B0604020202020204" pitchFamily="34" charset="0"/>
                  </a:rPr>
                  <a:t>Application</a:t>
                </a:r>
              </a:p>
              <a:p>
                <a:pPr algn="ctr">
                  <a:defRPr/>
                </a:pPr>
                <a:r>
                  <a:rPr lang="en-IN" sz="1050" dirty="0">
                    <a:solidFill>
                      <a:schemeClr val="tx1"/>
                    </a:solidFill>
                    <a:latin typeface="Arial" panose="020B0604020202020204" pitchFamily="34" charset="0"/>
                    <a:cs typeface="Arial" panose="020B0604020202020204" pitchFamily="34" charset="0"/>
                  </a:rPr>
                  <a:t>Migration</a:t>
                </a:r>
              </a:p>
            </p:txBody>
          </p:sp>
          <p:sp>
            <p:nvSpPr>
              <p:cNvPr id="12" name="Oval 11">
                <a:extLst>
                  <a:ext uri="{FF2B5EF4-FFF2-40B4-BE49-F238E27FC236}">
                    <a16:creationId xmlns:a16="http://schemas.microsoft.com/office/drawing/2014/main" id="{707956B8-836E-48D7-A28C-223B059B7253}"/>
                  </a:ext>
                </a:extLst>
              </p:cNvPr>
              <p:cNvSpPr/>
              <p:nvPr/>
            </p:nvSpPr>
            <p:spPr>
              <a:xfrm>
                <a:off x="2453322" y="3251881"/>
                <a:ext cx="1804770" cy="1780491"/>
              </a:xfrm>
              <a:prstGeom prst="ellipse">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50" dirty="0">
                    <a:solidFill>
                      <a:schemeClr val="tx1"/>
                    </a:solidFill>
                    <a:latin typeface="Arial" panose="020B0604020202020204" pitchFamily="34" charset="0"/>
                    <a:cs typeface="Arial" panose="020B0604020202020204" pitchFamily="34" charset="0"/>
                  </a:rPr>
                  <a:t>Migration Factory</a:t>
                </a:r>
              </a:p>
            </p:txBody>
          </p:sp>
        </p:grpSp>
        <p:sp>
          <p:nvSpPr>
            <p:cNvPr id="14" name="TextBox 104">
              <a:extLst>
                <a:ext uri="{FF2B5EF4-FFF2-40B4-BE49-F238E27FC236}">
                  <a16:creationId xmlns:a16="http://schemas.microsoft.com/office/drawing/2014/main" id="{4D9E55DC-BE5D-44D7-ACF0-9FEBB3EC4ABA}"/>
                </a:ext>
              </a:extLst>
            </p:cNvPr>
            <p:cNvSpPr txBox="1">
              <a:spLocks noChangeArrowheads="1"/>
            </p:cNvSpPr>
            <p:nvPr/>
          </p:nvSpPr>
          <p:spPr bwMode="auto">
            <a:xfrm>
              <a:off x="376213" y="3906077"/>
              <a:ext cx="2844048"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IN" altLang="en-US" sz="1050" dirty="0"/>
                <a:t>Migration Factory – Facilitate As-Is transition</a:t>
              </a:r>
            </a:p>
          </p:txBody>
        </p:sp>
      </p:grpSp>
      <p:sp>
        <p:nvSpPr>
          <p:cNvPr id="15" name="Oval 14">
            <a:extLst>
              <a:ext uri="{FF2B5EF4-FFF2-40B4-BE49-F238E27FC236}">
                <a16:creationId xmlns:a16="http://schemas.microsoft.com/office/drawing/2014/main" id="{479D231C-504A-4632-8D62-2922FC3BBD43}"/>
              </a:ext>
            </a:extLst>
          </p:cNvPr>
          <p:cNvSpPr/>
          <p:nvPr/>
        </p:nvSpPr>
        <p:spPr>
          <a:xfrm>
            <a:off x="4449799" y="3889749"/>
            <a:ext cx="225029" cy="189310"/>
          </a:xfrm>
          <a:prstGeom prst="ellipse">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00" dirty="0">
                <a:solidFill>
                  <a:schemeClr val="bg1"/>
                </a:solidFill>
                <a:latin typeface="Arial" panose="020B0604020202020204" pitchFamily="34" charset="0"/>
                <a:cs typeface="Arial" panose="020B0604020202020204" pitchFamily="34" charset="0"/>
              </a:rPr>
              <a:t>1</a:t>
            </a:r>
          </a:p>
        </p:txBody>
      </p:sp>
      <p:sp>
        <p:nvSpPr>
          <p:cNvPr id="16" name="Oval 15">
            <a:extLst>
              <a:ext uri="{FF2B5EF4-FFF2-40B4-BE49-F238E27FC236}">
                <a16:creationId xmlns:a16="http://schemas.microsoft.com/office/drawing/2014/main" id="{B83E0162-0823-4F78-9AA9-0D0636877E15}"/>
              </a:ext>
            </a:extLst>
          </p:cNvPr>
          <p:cNvSpPr/>
          <p:nvPr/>
        </p:nvSpPr>
        <p:spPr>
          <a:xfrm>
            <a:off x="4449798" y="4205962"/>
            <a:ext cx="225029" cy="189310"/>
          </a:xfrm>
          <a:prstGeom prst="ellipse">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00" dirty="0">
                <a:solidFill>
                  <a:schemeClr val="bg1"/>
                </a:solidFill>
                <a:latin typeface="Arial" panose="020B0604020202020204" pitchFamily="34" charset="0"/>
                <a:cs typeface="Arial" panose="020B0604020202020204" pitchFamily="34" charset="0"/>
              </a:rPr>
              <a:t>2</a:t>
            </a:r>
          </a:p>
        </p:txBody>
      </p:sp>
      <p:sp>
        <p:nvSpPr>
          <p:cNvPr id="17" name="Oval 16">
            <a:extLst>
              <a:ext uri="{FF2B5EF4-FFF2-40B4-BE49-F238E27FC236}">
                <a16:creationId xmlns:a16="http://schemas.microsoft.com/office/drawing/2014/main" id="{A0E173CB-8B40-4EEC-BCDB-4FC7A5B0DFB3}"/>
              </a:ext>
            </a:extLst>
          </p:cNvPr>
          <p:cNvSpPr/>
          <p:nvPr/>
        </p:nvSpPr>
        <p:spPr>
          <a:xfrm>
            <a:off x="4467819" y="4508704"/>
            <a:ext cx="225029" cy="189310"/>
          </a:xfrm>
          <a:prstGeom prst="ellipse">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00" dirty="0">
                <a:solidFill>
                  <a:schemeClr val="bg1"/>
                </a:solidFill>
                <a:latin typeface="Arial" panose="020B0604020202020204" pitchFamily="34" charset="0"/>
                <a:cs typeface="Arial" panose="020B0604020202020204" pitchFamily="34" charset="0"/>
              </a:rPr>
              <a:t>3</a:t>
            </a:r>
          </a:p>
        </p:txBody>
      </p:sp>
      <p:grpSp>
        <p:nvGrpSpPr>
          <p:cNvPr id="18" name="Group 17">
            <a:extLst>
              <a:ext uri="{FF2B5EF4-FFF2-40B4-BE49-F238E27FC236}">
                <a16:creationId xmlns:a16="http://schemas.microsoft.com/office/drawing/2014/main" id="{A8DA8FFC-187B-4556-A6E0-3A0477D5BFB0}"/>
              </a:ext>
            </a:extLst>
          </p:cNvPr>
          <p:cNvGrpSpPr/>
          <p:nvPr/>
        </p:nvGrpSpPr>
        <p:grpSpPr>
          <a:xfrm>
            <a:off x="3523324" y="1635646"/>
            <a:ext cx="5429361" cy="2085861"/>
            <a:chOff x="3523324" y="1610655"/>
            <a:chExt cx="5429361" cy="2085861"/>
          </a:xfrm>
        </p:grpSpPr>
        <p:sp>
          <p:nvSpPr>
            <p:cNvPr id="19" name="Flowchart: Manual Operation 18">
              <a:extLst>
                <a:ext uri="{FF2B5EF4-FFF2-40B4-BE49-F238E27FC236}">
                  <a16:creationId xmlns:a16="http://schemas.microsoft.com/office/drawing/2014/main" id="{BC5AB05E-E6E5-471F-BFB5-D52B33D33CBA}"/>
                </a:ext>
              </a:extLst>
            </p:cNvPr>
            <p:cNvSpPr/>
            <p:nvPr/>
          </p:nvSpPr>
          <p:spPr>
            <a:xfrm rot="5400000">
              <a:off x="6308835" y="1052666"/>
              <a:ext cx="2085861" cy="3201839"/>
            </a:xfrm>
            <a:prstGeom prst="flowChartManualOperati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0" name="TextBox 101">
              <a:extLst>
                <a:ext uri="{FF2B5EF4-FFF2-40B4-BE49-F238E27FC236}">
                  <a16:creationId xmlns:a16="http://schemas.microsoft.com/office/drawing/2014/main" id="{BE834F3F-AA22-4E48-953E-0C8A05995F42}"/>
                </a:ext>
              </a:extLst>
            </p:cNvPr>
            <p:cNvSpPr txBox="1">
              <a:spLocks noChangeArrowheads="1"/>
            </p:cNvSpPr>
            <p:nvPr/>
          </p:nvSpPr>
          <p:spPr bwMode="auto">
            <a:xfrm>
              <a:off x="4037093" y="2953903"/>
              <a:ext cx="127911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50" dirty="0"/>
                <a:t>Customer data in AWS global region</a:t>
              </a:r>
            </a:p>
          </p:txBody>
        </p:sp>
        <p:grpSp>
          <p:nvGrpSpPr>
            <p:cNvPr id="21" name="Group 20">
              <a:extLst>
                <a:ext uri="{FF2B5EF4-FFF2-40B4-BE49-F238E27FC236}">
                  <a16:creationId xmlns:a16="http://schemas.microsoft.com/office/drawing/2014/main" id="{A856E8C1-0A77-45DF-BF21-97ACAD58BF9B}"/>
                </a:ext>
              </a:extLst>
            </p:cNvPr>
            <p:cNvGrpSpPr/>
            <p:nvPr/>
          </p:nvGrpSpPr>
          <p:grpSpPr>
            <a:xfrm>
              <a:off x="3523324" y="1799204"/>
              <a:ext cx="1632060" cy="1167214"/>
              <a:chOff x="3458480" y="2142351"/>
              <a:chExt cx="1632060" cy="1167214"/>
            </a:xfrm>
          </p:grpSpPr>
          <p:pic>
            <p:nvPicPr>
              <p:cNvPr id="68" name="Picture 67">
                <a:extLst>
                  <a:ext uri="{FF2B5EF4-FFF2-40B4-BE49-F238E27FC236}">
                    <a16:creationId xmlns:a16="http://schemas.microsoft.com/office/drawing/2014/main" id="{09EC6C13-7D92-4A09-92D6-5287B793528A}"/>
                  </a:ext>
                </a:extLst>
              </p:cNvPr>
              <p:cNvPicPr>
                <a:picLocks noChangeAspect="1"/>
              </p:cNvPicPr>
              <p:nvPr/>
            </p:nvPicPr>
            <p:blipFill>
              <a:blip r:embed="rId3"/>
              <a:stretch>
                <a:fillRect/>
              </a:stretch>
            </p:blipFill>
            <p:spPr>
              <a:xfrm>
                <a:off x="4070127" y="2737300"/>
                <a:ext cx="1020413" cy="572265"/>
              </a:xfrm>
              <a:prstGeom prst="rect">
                <a:avLst/>
              </a:prstGeom>
              <a:ln>
                <a:solidFill>
                  <a:schemeClr val="tx1"/>
                </a:solidFill>
              </a:ln>
            </p:spPr>
          </p:pic>
          <p:pic>
            <p:nvPicPr>
              <p:cNvPr id="69" name="Picture 24" descr="https://upload.wikimedia.org/wikipedia/commons/thumb/5/5c/AWS_Simple_Icons_AWS_Cloud.svg/1024px-AWS_Simple_Icons_AWS_Cloud.svg.png">
                <a:extLst>
                  <a:ext uri="{FF2B5EF4-FFF2-40B4-BE49-F238E27FC236}">
                    <a16:creationId xmlns:a16="http://schemas.microsoft.com/office/drawing/2014/main" id="{6D10DAB6-13DA-4678-B0BB-EC21AF7D9F0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58480" y="2142351"/>
                <a:ext cx="1094184"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2" name="Picture 21">
              <a:extLst>
                <a:ext uri="{FF2B5EF4-FFF2-40B4-BE49-F238E27FC236}">
                  <a16:creationId xmlns:a16="http://schemas.microsoft.com/office/drawing/2014/main" id="{9E11EFB8-15E2-4236-B917-768AAD3F6A6C}"/>
                </a:ext>
              </a:extLst>
            </p:cNvPr>
            <p:cNvPicPr>
              <a:picLocks noChangeAspect="1"/>
            </p:cNvPicPr>
            <p:nvPr/>
          </p:nvPicPr>
          <p:blipFill>
            <a:blip r:embed="rId5"/>
            <a:stretch>
              <a:fillRect/>
            </a:stretch>
          </p:blipFill>
          <p:spPr>
            <a:xfrm>
              <a:off x="5798140" y="2232692"/>
              <a:ext cx="800202" cy="870918"/>
            </a:xfrm>
            <a:prstGeom prst="rect">
              <a:avLst/>
            </a:prstGeom>
          </p:spPr>
        </p:pic>
        <p:pic>
          <p:nvPicPr>
            <p:cNvPr id="23" name="Picture 22">
              <a:extLst>
                <a:ext uri="{FF2B5EF4-FFF2-40B4-BE49-F238E27FC236}">
                  <a16:creationId xmlns:a16="http://schemas.microsoft.com/office/drawing/2014/main" id="{DF11DCE1-CAE0-48B1-9F8F-FE0B5A023819}"/>
                </a:ext>
              </a:extLst>
            </p:cNvPr>
            <p:cNvPicPr>
              <a:picLocks noChangeAspect="1"/>
            </p:cNvPicPr>
            <p:nvPr/>
          </p:nvPicPr>
          <p:blipFill>
            <a:blip r:embed="rId6"/>
            <a:stretch>
              <a:fillRect/>
            </a:stretch>
          </p:blipFill>
          <p:spPr>
            <a:xfrm>
              <a:off x="5671676" y="2618029"/>
              <a:ext cx="388079" cy="348389"/>
            </a:xfrm>
            <a:prstGeom prst="rect">
              <a:avLst/>
            </a:prstGeom>
          </p:spPr>
        </p:pic>
        <p:cxnSp>
          <p:nvCxnSpPr>
            <p:cNvPr id="24" name="Straight Arrow Connector 23">
              <a:extLst>
                <a:ext uri="{FF2B5EF4-FFF2-40B4-BE49-F238E27FC236}">
                  <a16:creationId xmlns:a16="http://schemas.microsoft.com/office/drawing/2014/main" id="{A6B65CDC-B603-49BB-A1FF-F6B2FEC63D66}"/>
                </a:ext>
              </a:extLst>
            </p:cNvPr>
            <p:cNvCxnSpPr/>
            <p:nvPr/>
          </p:nvCxnSpPr>
          <p:spPr>
            <a:xfrm>
              <a:off x="5179671" y="2724593"/>
              <a:ext cx="512808" cy="9143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3FA6A203-40F1-442F-A9F0-4366C17891D0}"/>
                </a:ext>
              </a:extLst>
            </p:cNvPr>
            <p:cNvSpPr/>
            <p:nvPr/>
          </p:nvSpPr>
          <p:spPr>
            <a:xfrm>
              <a:off x="6011964" y="2498580"/>
              <a:ext cx="95579" cy="82872"/>
            </a:xfrm>
            <a:prstGeom prst="ellipse">
              <a:avLst/>
            </a:prstGeom>
            <a:solidFill>
              <a:srgbClr val="C0D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6" name="Oval 25">
              <a:extLst>
                <a:ext uri="{FF2B5EF4-FFF2-40B4-BE49-F238E27FC236}">
                  <a16:creationId xmlns:a16="http://schemas.microsoft.com/office/drawing/2014/main" id="{19679ECF-BAC3-49B6-84FA-F4F7286A077B}"/>
                </a:ext>
              </a:extLst>
            </p:cNvPr>
            <p:cNvSpPr/>
            <p:nvPr/>
          </p:nvSpPr>
          <p:spPr>
            <a:xfrm>
              <a:off x="6011964" y="2895980"/>
              <a:ext cx="95579" cy="82872"/>
            </a:xfrm>
            <a:prstGeom prst="ellipse">
              <a:avLst/>
            </a:prstGeom>
            <a:solidFill>
              <a:srgbClr val="C0D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7" name="Oval 26">
              <a:extLst>
                <a:ext uri="{FF2B5EF4-FFF2-40B4-BE49-F238E27FC236}">
                  <a16:creationId xmlns:a16="http://schemas.microsoft.com/office/drawing/2014/main" id="{9EF06DCE-2E52-4588-BADF-172AC7AD03F2}"/>
                </a:ext>
              </a:extLst>
            </p:cNvPr>
            <p:cNvSpPr/>
            <p:nvPr/>
          </p:nvSpPr>
          <p:spPr>
            <a:xfrm>
              <a:off x="5912821" y="2724593"/>
              <a:ext cx="95579" cy="82872"/>
            </a:xfrm>
            <a:prstGeom prst="ellipse">
              <a:avLst/>
            </a:prstGeom>
            <a:solidFill>
              <a:srgbClr val="C0D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8" name="Straight Connector 27">
              <a:extLst>
                <a:ext uri="{FF2B5EF4-FFF2-40B4-BE49-F238E27FC236}">
                  <a16:creationId xmlns:a16="http://schemas.microsoft.com/office/drawing/2014/main" id="{E458AED4-4857-4304-9B65-19AEA0C498D4}"/>
                </a:ext>
              </a:extLst>
            </p:cNvPr>
            <p:cNvCxnSpPr>
              <a:stCxn id="27" idx="0"/>
            </p:cNvCxnSpPr>
            <p:nvPr/>
          </p:nvCxnSpPr>
          <p:spPr>
            <a:xfrm flipV="1">
              <a:off x="5960611" y="2581452"/>
              <a:ext cx="95579" cy="14314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524B465-5F6A-424F-B850-7AA8DE59660F}"/>
                </a:ext>
              </a:extLst>
            </p:cNvPr>
            <p:cNvCxnSpPr>
              <a:endCxn id="26" idx="7"/>
            </p:cNvCxnSpPr>
            <p:nvPr/>
          </p:nvCxnSpPr>
          <p:spPr>
            <a:xfrm>
              <a:off x="6060331" y="2597293"/>
              <a:ext cx="33215" cy="31082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51CBC73-7780-43E2-A2E2-4324CFA05E8F}"/>
                </a:ext>
              </a:extLst>
            </p:cNvPr>
            <p:cNvCxnSpPr>
              <a:stCxn id="27" idx="0"/>
            </p:cNvCxnSpPr>
            <p:nvPr/>
          </p:nvCxnSpPr>
          <p:spPr>
            <a:xfrm>
              <a:off x="5960611" y="2724593"/>
              <a:ext cx="99142" cy="1713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Cloud 30">
              <a:extLst>
                <a:ext uri="{FF2B5EF4-FFF2-40B4-BE49-F238E27FC236}">
                  <a16:creationId xmlns:a16="http://schemas.microsoft.com/office/drawing/2014/main" id="{912C0F79-5EE7-4B42-A743-8357B07A62D5}"/>
                </a:ext>
              </a:extLst>
            </p:cNvPr>
            <p:cNvSpPr/>
            <p:nvPr/>
          </p:nvSpPr>
          <p:spPr>
            <a:xfrm>
              <a:off x="6827228" y="1981684"/>
              <a:ext cx="1645562" cy="1270879"/>
            </a:xfrm>
            <a:prstGeom prst="cloud">
              <a:avLst/>
            </a:prstGeom>
            <a:solidFill>
              <a:srgbClr val="C0D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1050" dirty="0">
                <a:solidFill>
                  <a:schemeClr val="tx1"/>
                </a:solidFill>
                <a:latin typeface="Arial" panose="020B0604020202020204" pitchFamily="34" charset="0"/>
                <a:cs typeface="Arial" panose="020B0604020202020204" pitchFamily="34" charset="0"/>
              </a:endParaRPr>
            </a:p>
          </p:txBody>
        </p:sp>
        <p:grpSp>
          <p:nvGrpSpPr>
            <p:cNvPr id="32" name="Group 54">
              <a:extLst>
                <a:ext uri="{FF2B5EF4-FFF2-40B4-BE49-F238E27FC236}">
                  <a16:creationId xmlns:a16="http://schemas.microsoft.com/office/drawing/2014/main" id="{F1627593-396F-4B4B-BEF6-F91184B094E3}"/>
                </a:ext>
              </a:extLst>
            </p:cNvPr>
            <p:cNvGrpSpPr>
              <a:grpSpLocks/>
            </p:cNvGrpSpPr>
            <p:nvPr/>
          </p:nvGrpSpPr>
          <p:grpSpPr bwMode="auto">
            <a:xfrm>
              <a:off x="7573916" y="1803091"/>
              <a:ext cx="346472" cy="254794"/>
              <a:chOff x="767408" y="3861048"/>
              <a:chExt cx="1296146" cy="810843"/>
            </a:xfrm>
          </p:grpSpPr>
          <p:grpSp>
            <p:nvGrpSpPr>
              <p:cNvPr id="58" name="Group 55">
                <a:extLst>
                  <a:ext uri="{FF2B5EF4-FFF2-40B4-BE49-F238E27FC236}">
                    <a16:creationId xmlns:a16="http://schemas.microsoft.com/office/drawing/2014/main" id="{21A0160E-68FD-4D9A-9493-4F0DA6DE9E0C}"/>
                  </a:ext>
                </a:extLst>
              </p:cNvPr>
              <p:cNvGrpSpPr>
                <a:grpSpLocks/>
              </p:cNvGrpSpPr>
              <p:nvPr/>
            </p:nvGrpSpPr>
            <p:grpSpPr bwMode="auto">
              <a:xfrm>
                <a:off x="767408" y="3861048"/>
                <a:ext cx="1296146" cy="810843"/>
                <a:chOff x="767408" y="3861048"/>
                <a:chExt cx="1296146" cy="810843"/>
              </a:xfrm>
            </p:grpSpPr>
            <p:sp>
              <p:nvSpPr>
                <p:cNvPr id="65" name="Cube 64">
                  <a:extLst>
                    <a:ext uri="{FF2B5EF4-FFF2-40B4-BE49-F238E27FC236}">
                      <a16:creationId xmlns:a16="http://schemas.microsoft.com/office/drawing/2014/main" id="{95198056-0A39-4DF6-97A7-29B4C4D6BFF8}"/>
                    </a:ext>
                  </a:extLst>
                </p:cNvPr>
                <p:cNvSpPr/>
                <p:nvPr/>
              </p:nvSpPr>
              <p:spPr>
                <a:xfrm>
                  <a:off x="767408" y="4042919"/>
                  <a:ext cx="503315" cy="628972"/>
                </a:xfrm>
                <a:prstGeom prst="cube">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6" name="Cube 65">
                  <a:extLst>
                    <a:ext uri="{FF2B5EF4-FFF2-40B4-BE49-F238E27FC236}">
                      <a16:creationId xmlns:a16="http://schemas.microsoft.com/office/drawing/2014/main" id="{8EE248C4-A712-480D-BDE8-C1D65EF4753C}"/>
                    </a:ext>
                  </a:extLst>
                </p:cNvPr>
                <p:cNvSpPr/>
                <p:nvPr/>
              </p:nvSpPr>
              <p:spPr>
                <a:xfrm>
                  <a:off x="1128192" y="3861048"/>
                  <a:ext cx="534493" cy="810843"/>
                </a:xfrm>
                <a:prstGeom prst="cube">
                  <a:avLst>
                    <a:gd name="adj" fmla="val 20440"/>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7" name="Cube 66">
                  <a:extLst>
                    <a:ext uri="{FF2B5EF4-FFF2-40B4-BE49-F238E27FC236}">
                      <a16:creationId xmlns:a16="http://schemas.microsoft.com/office/drawing/2014/main" id="{B63AF174-3459-4AD6-BAD2-0371809CEFC9}"/>
                    </a:ext>
                  </a:extLst>
                </p:cNvPr>
                <p:cNvSpPr/>
                <p:nvPr/>
              </p:nvSpPr>
              <p:spPr>
                <a:xfrm>
                  <a:off x="1560239" y="4039129"/>
                  <a:ext cx="503315" cy="628972"/>
                </a:xfrm>
                <a:prstGeom prst="cube">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grpSp>
          <p:sp>
            <p:nvSpPr>
              <p:cNvPr id="59" name="Rectangle 58">
                <a:extLst>
                  <a:ext uri="{FF2B5EF4-FFF2-40B4-BE49-F238E27FC236}">
                    <a16:creationId xmlns:a16="http://schemas.microsoft.com/office/drawing/2014/main" id="{3EC39B3A-6EAC-4AAC-BB58-114DE6A60588}"/>
                  </a:ext>
                </a:extLst>
              </p:cNvPr>
              <p:cNvSpPr/>
              <p:nvPr/>
            </p:nvSpPr>
            <p:spPr>
              <a:xfrm>
                <a:off x="852037" y="4239947"/>
                <a:ext cx="187072"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0" name="Rectangle 59">
                <a:extLst>
                  <a:ext uri="{FF2B5EF4-FFF2-40B4-BE49-F238E27FC236}">
                    <a16:creationId xmlns:a16="http://schemas.microsoft.com/office/drawing/2014/main" id="{294FE252-BD2C-4B9C-8B72-4DBA57269465}"/>
                  </a:ext>
                </a:extLst>
              </p:cNvPr>
              <p:cNvSpPr/>
              <p:nvPr/>
            </p:nvSpPr>
            <p:spPr>
              <a:xfrm>
                <a:off x="1658229" y="4239947"/>
                <a:ext cx="187072"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D8D22AFA-816F-49E6-8517-5BD6522811B5}"/>
                  </a:ext>
                </a:extLst>
              </p:cNvPr>
              <p:cNvSpPr/>
              <p:nvPr/>
            </p:nvSpPr>
            <p:spPr>
              <a:xfrm>
                <a:off x="856490" y="4364982"/>
                <a:ext cx="187072" cy="11746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2" name="Rectangle 61">
                <a:extLst>
                  <a:ext uri="{FF2B5EF4-FFF2-40B4-BE49-F238E27FC236}">
                    <a16:creationId xmlns:a16="http://schemas.microsoft.com/office/drawing/2014/main" id="{ACA21103-2AFB-498A-AACC-9B60D60ECAB6}"/>
                  </a:ext>
                </a:extLst>
              </p:cNvPr>
              <p:cNvSpPr/>
              <p:nvPr/>
            </p:nvSpPr>
            <p:spPr>
              <a:xfrm>
                <a:off x="1662685" y="4372560"/>
                <a:ext cx="182617" cy="11746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3" name="Rectangle 62">
                <a:extLst>
                  <a:ext uri="{FF2B5EF4-FFF2-40B4-BE49-F238E27FC236}">
                    <a16:creationId xmlns:a16="http://schemas.microsoft.com/office/drawing/2014/main" id="{75B1BE12-167D-4099-B9AC-9FD5CA4DD090}"/>
                  </a:ext>
                </a:extLst>
              </p:cNvPr>
              <p:cNvSpPr/>
              <p:nvPr/>
            </p:nvSpPr>
            <p:spPr>
              <a:xfrm>
                <a:off x="856490" y="4501385"/>
                <a:ext cx="187072"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64" name="Rectangle 63">
                <a:extLst>
                  <a:ext uri="{FF2B5EF4-FFF2-40B4-BE49-F238E27FC236}">
                    <a16:creationId xmlns:a16="http://schemas.microsoft.com/office/drawing/2014/main" id="{1B4B1234-136A-462D-BAB1-1DBB187DED64}"/>
                  </a:ext>
                </a:extLst>
              </p:cNvPr>
              <p:cNvSpPr/>
              <p:nvPr/>
            </p:nvSpPr>
            <p:spPr>
              <a:xfrm>
                <a:off x="1662685" y="4501385"/>
                <a:ext cx="182617"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grpSp>
        <p:pic>
          <p:nvPicPr>
            <p:cNvPr id="33" name="Picture 65">
              <a:extLst>
                <a:ext uri="{FF2B5EF4-FFF2-40B4-BE49-F238E27FC236}">
                  <a16:creationId xmlns:a16="http://schemas.microsoft.com/office/drawing/2014/main" id="{0B4D3F3E-74F2-4DEB-9DCF-97EFB6EF864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8120" y="1853692"/>
              <a:ext cx="25360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Group 54">
              <a:extLst>
                <a:ext uri="{FF2B5EF4-FFF2-40B4-BE49-F238E27FC236}">
                  <a16:creationId xmlns:a16="http://schemas.microsoft.com/office/drawing/2014/main" id="{89906432-A6E7-45ED-96A4-4706EE47D75A}"/>
                </a:ext>
              </a:extLst>
            </p:cNvPr>
            <p:cNvGrpSpPr>
              <a:grpSpLocks/>
            </p:cNvGrpSpPr>
            <p:nvPr/>
          </p:nvGrpSpPr>
          <p:grpSpPr bwMode="auto">
            <a:xfrm>
              <a:off x="7309776" y="2988841"/>
              <a:ext cx="346472" cy="254794"/>
              <a:chOff x="767408" y="3861048"/>
              <a:chExt cx="1296146" cy="810843"/>
            </a:xfrm>
          </p:grpSpPr>
          <p:grpSp>
            <p:nvGrpSpPr>
              <p:cNvPr id="48" name="Group 55">
                <a:extLst>
                  <a:ext uri="{FF2B5EF4-FFF2-40B4-BE49-F238E27FC236}">
                    <a16:creationId xmlns:a16="http://schemas.microsoft.com/office/drawing/2014/main" id="{7E6F8704-7115-44A7-A2A4-17ED9B3F6353}"/>
                  </a:ext>
                </a:extLst>
              </p:cNvPr>
              <p:cNvGrpSpPr>
                <a:grpSpLocks/>
              </p:cNvGrpSpPr>
              <p:nvPr/>
            </p:nvGrpSpPr>
            <p:grpSpPr bwMode="auto">
              <a:xfrm>
                <a:off x="767408" y="3861048"/>
                <a:ext cx="1296146" cy="810843"/>
                <a:chOff x="767408" y="3861048"/>
                <a:chExt cx="1296146" cy="810843"/>
              </a:xfrm>
            </p:grpSpPr>
            <p:sp>
              <p:nvSpPr>
                <p:cNvPr id="55" name="Cube 54">
                  <a:extLst>
                    <a:ext uri="{FF2B5EF4-FFF2-40B4-BE49-F238E27FC236}">
                      <a16:creationId xmlns:a16="http://schemas.microsoft.com/office/drawing/2014/main" id="{82ADFEC8-8EF6-483F-A45A-51A667D09C1F}"/>
                    </a:ext>
                  </a:extLst>
                </p:cNvPr>
                <p:cNvSpPr/>
                <p:nvPr/>
              </p:nvSpPr>
              <p:spPr>
                <a:xfrm>
                  <a:off x="767408" y="4042919"/>
                  <a:ext cx="503315" cy="628972"/>
                </a:xfrm>
                <a:prstGeom prst="cube">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6" name="Cube 55">
                  <a:extLst>
                    <a:ext uri="{FF2B5EF4-FFF2-40B4-BE49-F238E27FC236}">
                      <a16:creationId xmlns:a16="http://schemas.microsoft.com/office/drawing/2014/main" id="{A07B62F6-8EFB-4136-986A-E8D8EF5BBF84}"/>
                    </a:ext>
                  </a:extLst>
                </p:cNvPr>
                <p:cNvSpPr/>
                <p:nvPr/>
              </p:nvSpPr>
              <p:spPr>
                <a:xfrm>
                  <a:off x="1128192" y="3861048"/>
                  <a:ext cx="534493" cy="810843"/>
                </a:xfrm>
                <a:prstGeom prst="cube">
                  <a:avLst>
                    <a:gd name="adj" fmla="val 20440"/>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7" name="Cube 56">
                  <a:extLst>
                    <a:ext uri="{FF2B5EF4-FFF2-40B4-BE49-F238E27FC236}">
                      <a16:creationId xmlns:a16="http://schemas.microsoft.com/office/drawing/2014/main" id="{650C1429-4A02-48F8-9900-DF17CB8A957C}"/>
                    </a:ext>
                  </a:extLst>
                </p:cNvPr>
                <p:cNvSpPr/>
                <p:nvPr/>
              </p:nvSpPr>
              <p:spPr>
                <a:xfrm>
                  <a:off x="1560239" y="4039129"/>
                  <a:ext cx="503315" cy="628972"/>
                </a:xfrm>
                <a:prstGeom prst="cube">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grpSp>
          <p:sp>
            <p:nvSpPr>
              <p:cNvPr id="49" name="Rectangle 48">
                <a:extLst>
                  <a:ext uri="{FF2B5EF4-FFF2-40B4-BE49-F238E27FC236}">
                    <a16:creationId xmlns:a16="http://schemas.microsoft.com/office/drawing/2014/main" id="{F0566D91-58E1-4AA1-8407-4CFF36957888}"/>
                  </a:ext>
                </a:extLst>
              </p:cNvPr>
              <p:cNvSpPr/>
              <p:nvPr/>
            </p:nvSpPr>
            <p:spPr>
              <a:xfrm>
                <a:off x="852037" y="4239947"/>
                <a:ext cx="187072"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0" name="Rectangle 49">
                <a:extLst>
                  <a:ext uri="{FF2B5EF4-FFF2-40B4-BE49-F238E27FC236}">
                    <a16:creationId xmlns:a16="http://schemas.microsoft.com/office/drawing/2014/main" id="{ACD577D6-BEAE-49C6-AA82-112B559A6C43}"/>
                  </a:ext>
                </a:extLst>
              </p:cNvPr>
              <p:cNvSpPr/>
              <p:nvPr/>
            </p:nvSpPr>
            <p:spPr>
              <a:xfrm>
                <a:off x="1658229" y="4239947"/>
                <a:ext cx="187072"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1" name="Rectangle 50">
                <a:extLst>
                  <a:ext uri="{FF2B5EF4-FFF2-40B4-BE49-F238E27FC236}">
                    <a16:creationId xmlns:a16="http://schemas.microsoft.com/office/drawing/2014/main" id="{FA331002-8492-4021-A6F9-D56D2A24730A}"/>
                  </a:ext>
                </a:extLst>
              </p:cNvPr>
              <p:cNvSpPr/>
              <p:nvPr/>
            </p:nvSpPr>
            <p:spPr>
              <a:xfrm>
                <a:off x="856490" y="4364982"/>
                <a:ext cx="187072" cy="11746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2" name="Rectangle 51">
                <a:extLst>
                  <a:ext uri="{FF2B5EF4-FFF2-40B4-BE49-F238E27FC236}">
                    <a16:creationId xmlns:a16="http://schemas.microsoft.com/office/drawing/2014/main" id="{1D1D05E3-C78E-495F-8622-2F1B3977DE9B}"/>
                  </a:ext>
                </a:extLst>
              </p:cNvPr>
              <p:cNvSpPr/>
              <p:nvPr/>
            </p:nvSpPr>
            <p:spPr>
              <a:xfrm>
                <a:off x="1662685" y="4372560"/>
                <a:ext cx="182617" cy="11746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3" name="Rectangle 52">
                <a:extLst>
                  <a:ext uri="{FF2B5EF4-FFF2-40B4-BE49-F238E27FC236}">
                    <a16:creationId xmlns:a16="http://schemas.microsoft.com/office/drawing/2014/main" id="{FA88D9DE-3D93-4848-ADDD-052E0E44A0E4}"/>
                  </a:ext>
                </a:extLst>
              </p:cNvPr>
              <p:cNvSpPr/>
              <p:nvPr/>
            </p:nvSpPr>
            <p:spPr>
              <a:xfrm>
                <a:off x="856490" y="4501385"/>
                <a:ext cx="187072"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sp>
            <p:nvSpPr>
              <p:cNvPr id="54" name="Rectangle 53">
                <a:extLst>
                  <a:ext uri="{FF2B5EF4-FFF2-40B4-BE49-F238E27FC236}">
                    <a16:creationId xmlns:a16="http://schemas.microsoft.com/office/drawing/2014/main" id="{EC24248C-DBC8-470F-BD29-CF73170A05BE}"/>
                  </a:ext>
                </a:extLst>
              </p:cNvPr>
              <p:cNvSpPr/>
              <p:nvPr/>
            </p:nvSpPr>
            <p:spPr>
              <a:xfrm>
                <a:off x="1662685" y="4501385"/>
                <a:ext cx="182617" cy="113670"/>
              </a:xfrm>
              <a:prstGeom prst="rect">
                <a:avLst/>
              </a:prstGeom>
              <a:solidFill>
                <a:srgbClr val="92D050"/>
              </a:solid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IN" sz="1050" dirty="0">
                  <a:latin typeface="Arial" panose="020B0604020202020204" pitchFamily="34" charset="0"/>
                  <a:cs typeface="Arial" panose="020B0604020202020204" pitchFamily="34" charset="0"/>
                </a:endParaRPr>
              </a:p>
            </p:txBody>
          </p:sp>
        </p:grpSp>
        <p:pic>
          <p:nvPicPr>
            <p:cNvPr id="35" name="Picture 65">
              <a:extLst>
                <a:ext uri="{FF2B5EF4-FFF2-40B4-BE49-F238E27FC236}">
                  <a16:creationId xmlns:a16="http://schemas.microsoft.com/office/drawing/2014/main" id="{8BDC8A12-DCEB-4670-AABA-4607F25DEFD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713971" y="2998961"/>
              <a:ext cx="253603"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8" descr="D:\Stock Images\Cloud icons\apc_rack.gif">
              <a:extLst>
                <a:ext uri="{FF2B5EF4-FFF2-40B4-BE49-F238E27FC236}">
                  <a16:creationId xmlns:a16="http://schemas.microsoft.com/office/drawing/2014/main" id="{FBB28722-D3D4-49B6-8085-4B10AD99B63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9810" y="2410292"/>
              <a:ext cx="740569"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6" descr="Direct-Connect.png">
              <a:extLst>
                <a:ext uri="{FF2B5EF4-FFF2-40B4-BE49-F238E27FC236}">
                  <a16:creationId xmlns:a16="http://schemas.microsoft.com/office/drawing/2014/main" id="{46B11289-4036-456C-B98A-75BA7446E06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63702" y="2418334"/>
              <a:ext cx="379122" cy="379122"/>
            </a:xfrm>
            <a:prstGeom prst="rect">
              <a:avLst/>
            </a:prstGeom>
          </p:spPr>
        </p:pic>
        <p:sp>
          <p:nvSpPr>
            <p:cNvPr id="38" name="TextBox 101">
              <a:extLst>
                <a:ext uri="{FF2B5EF4-FFF2-40B4-BE49-F238E27FC236}">
                  <a16:creationId xmlns:a16="http://schemas.microsoft.com/office/drawing/2014/main" id="{8B0FF1E3-E1F0-4432-B577-4D21B5297B17}"/>
                </a:ext>
              </a:extLst>
            </p:cNvPr>
            <p:cNvSpPr txBox="1">
              <a:spLocks noChangeArrowheads="1"/>
            </p:cNvSpPr>
            <p:nvPr/>
          </p:nvSpPr>
          <p:spPr bwMode="auto">
            <a:xfrm>
              <a:off x="6439375" y="2752729"/>
              <a:ext cx="547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800" dirty="0"/>
                <a:t>AWS DX</a:t>
              </a:r>
            </a:p>
          </p:txBody>
        </p:sp>
        <p:cxnSp>
          <p:nvCxnSpPr>
            <p:cNvPr id="39" name="Straight Arrow Connector 38">
              <a:extLst>
                <a:ext uri="{FF2B5EF4-FFF2-40B4-BE49-F238E27FC236}">
                  <a16:creationId xmlns:a16="http://schemas.microsoft.com/office/drawing/2014/main" id="{433B2270-68F5-4918-906C-CCD15BECF81B}"/>
                </a:ext>
              </a:extLst>
            </p:cNvPr>
            <p:cNvCxnSpPr/>
            <p:nvPr/>
          </p:nvCxnSpPr>
          <p:spPr>
            <a:xfrm flipH="1" flipV="1">
              <a:off x="7091399" y="2797456"/>
              <a:ext cx="240999" cy="16896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9CDF60DC-C791-4AA8-B1B2-36C0B78DEA1E}"/>
                </a:ext>
              </a:extLst>
            </p:cNvPr>
            <p:cNvCxnSpPr/>
            <p:nvPr/>
          </p:nvCxnSpPr>
          <p:spPr>
            <a:xfrm flipH="1" flipV="1">
              <a:off x="7091400" y="2575200"/>
              <a:ext cx="876174" cy="4282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EE63D6ED-044A-4605-BB34-DB8AEF2669C8}"/>
                </a:ext>
              </a:extLst>
            </p:cNvPr>
            <p:cNvSpPr txBox="1"/>
            <p:nvPr/>
          </p:nvSpPr>
          <p:spPr>
            <a:xfrm>
              <a:off x="6968540" y="2232692"/>
              <a:ext cx="1018227" cy="230832"/>
            </a:xfrm>
            <a:prstGeom prst="rect">
              <a:avLst/>
            </a:prstGeom>
            <a:noFill/>
          </p:spPr>
          <p:txBody>
            <a:bodyPr wrap="none" rtlCol="0">
              <a:spAutoFit/>
            </a:bodyPr>
            <a:lstStyle/>
            <a:p>
              <a:r>
                <a:rPr lang="en-IN" sz="900" b="1" dirty="0"/>
                <a:t>Sify MPLS VPN</a:t>
              </a:r>
            </a:p>
          </p:txBody>
        </p:sp>
        <p:sp>
          <p:nvSpPr>
            <p:cNvPr id="42" name="TextBox 101">
              <a:extLst>
                <a:ext uri="{FF2B5EF4-FFF2-40B4-BE49-F238E27FC236}">
                  <a16:creationId xmlns:a16="http://schemas.microsoft.com/office/drawing/2014/main" id="{D745AFF4-F602-4411-B485-5AB40FB8AF66}"/>
                </a:ext>
              </a:extLst>
            </p:cNvPr>
            <p:cNvSpPr txBox="1">
              <a:spLocks noChangeArrowheads="1"/>
            </p:cNvSpPr>
            <p:nvPr/>
          </p:nvSpPr>
          <p:spPr bwMode="auto">
            <a:xfrm>
              <a:off x="7173048" y="3274553"/>
              <a:ext cx="8470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800" dirty="0"/>
                <a:t>Customer DC</a:t>
              </a:r>
            </a:p>
          </p:txBody>
        </p:sp>
        <p:sp>
          <p:nvSpPr>
            <p:cNvPr id="43" name="TextBox 101">
              <a:extLst>
                <a:ext uri="{FF2B5EF4-FFF2-40B4-BE49-F238E27FC236}">
                  <a16:creationId xmlns:a16="http://schemas.microsoft.com/office/drawing/2014/main" id="{F5BB10EB-6CA1-4FD0-9DE0-03E071C2A76A}"/>
                </a:ext>
              </a:extLst>
            </p:cNvPr>
            <p:cNvSpPr txBox="1">
              <a:spLocks noChangeArrowheads="1"/>
            </p:cNvSpPr>
            <p:nvPr/>
          </p:nvSpPr>
          <p:spPr bwMode="auto">
            <a:xfrm>
              <a:off x="7771966" y="1782462"/>
              <a:ext cx="8470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800" dirty="0"/>
                <a:t>Customer branch</a:t>
              </a:r>
            </a:p>
          </p:txBody>
        </p:sp>
        <p:sp>
          <p:nvSpPr>
            <p:cNvPr id="44" name="TextBox 101">
              <a:extLst>
                <a:ext uri="{FF2B5EF4-FFF2-40B4-BE49-F238E27FC236}">
                  <a16:creationId xmlns:a16="http://schemas.microsoft.com/office/drawing/2014/main" id="{9ABBA800-3039-4DD6-9591-E2745FE15A2E}"/>
                </a:ext>
              </a:extLst>
            </p:cNvPr>
            <p:cNvSpPr txBox="1">
              <a:spLocks noChangeArrowheads="1"/>
            </p:cNvSpPr>
            <p:nvPr/>
          </p:nvSpPr>
          <p:spPr bwMode="auto">
            <a:xfrm>
              <a:off x="8268746" y="2775372"/>
              <a:ext cx="5417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800" dirty="0"/>
                <a:t>Sify DC</a:t>
              </a:r>
            </a:p>
          </p:txBody>
        </p:sp>
        <p:sp>
          <p:nvSpPr>
            <p:cNvPr id="45" name="Oval 44">
              <a:extLst>
                <a:ext uri="{FF2B5EF4-FFF2-40B4-BE49-F238E27FC236}">
                  <a16:creationId xmlns:a16="http://schemas.microsoft.com/office/drawing/2014/main" id="{C1AF1CA8-4C56-4ACF-A9B2-3C0475ECED91}"/>
                </a:ext>
              </a:extLst>
            </p:cNvPr>
            <p:cNvSpPr/>
            <p:nvPr/>
          </p:nvSpPr>
          <p:spPr>
            <a:xfrm>
              <a:off x="5278505" y="2842761"/>
              <a:ext cx="225029" cy="189310"/>
            </a:xfrm>
            <a:prstGeom prst="ellipse">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00" dirty="0">
                  <a:solidFill>
                    <a:schemeClr val="bg1"/>
                  </a:solidFill>
                  <a:latin typeface="Arial" panose="020B0604020202020204" pitchFamily="34" charset="0"/>
                  <a:cs typeface="Arial" panose="020B0604020202020204" pitchFamily="34" charset="0"/>
                </a:rPr>
                <a:t>1</a:t>
              </a:r>
            </a:p>
          </p:txBody>
        </p:sp>
        <p:sp>
          <p:nvSpPr>
            <p:cNvPr id="46" name="Oval 45">
              <a:extLst>
                <a:ext uri="{FF2B5EF4-FFF2-40B4-BE49-F238E27FC236}">
                  <a16:creationId xmlns:a16="http://schemas.microsoft.com/office/drawing/2014/main" id="{29047684-3DDC-4F35-B62E-F50C98798227}"/>
                </a:ext>
              </a:extLst>
            </p:cNvPr>
            <p:cNvSpPr/>
            <p:nvPr/>
          </p:nvSpPr>
          <p:spPr>
            <a:xfrm>
              <a:off x="6969763" y="2919832"/>
              <a:ext cx="225029" cy="189310"/>
            </a:xfrm>
            <a:prstGeom prst="ellipse">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00" dirty="0">
                  <a:solidFill>
                    <a:schemeClr val="bg1"/>
                  </a:solidFill>
                  <a:latin typeface="Arial" panose="020B0604020202020204" pitchFamily="34" charset="0"/>
                  <a:cs typeface="Arial" panose="020B0604020202020204" pitchFamily="34" charset="0"/>
                </a:rPr>
                <a:t>2</a:t>
              </a:r>
            </a:p>
          </p:txBody>
        </p:sp>
        <p:sp>
          <p:nvSpPr>
            <p:cNvPr id="47" name="Oval 46">
              <a:extLst>
                <a:ext uri="{FF2B5EF4-FFF2-40B4-BE49-F238E27FC236}">
                  <a16:creationId xmlns:a16="http://schemas.microsoft.com/office/drawing/2014/main" id="{FBCB7E40-FD1D-4F16-801C-042A13658E0A}"/>
                </a:ext>
              </a:extLst>
            </p:cNvPr>
            <p:cNvSpPr/>
            <p:nvPr/>
          </p:nvSpPr>
          <p:spPr>
            <a:xfrm>
              <a:off x="7555284" y="2648101"/>
              <a:ext cx="225029" cy="189310"/>
            </a:xfrm>
            <a:prstGeom prst="ellipse">
              <a:avLst/>
            </a:prstGeom>
            <a:solidFill>
              <a:srgbClr val="606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1000" dirty="0">
                  <a:solidFill>
                    <a:schemeClr val="bg1"/>
                  </a:solidFill>
                  <a:latin typeface="Arial" panose="020B0604020202020204" pitchFamily="34" charset="0"/>
                  <a:cs typeface="Arial" panose="020B0604020202020204" pitchFamily="34" charset="0"/>
                </a:rPr>
                <a:t>3</a:t>
              </a:r>
            </a:p>
          </p:txBody>
        </p:sp>
      </p:grpSp>
      <p:sp>
        <p:nvSpPr>
          <p:cNvPr id="70" name="Slide Number Placeholder 1">
            <a:extLst>
              <a:ext uri="{FF2B5EF4-FFF2-40B4-BE49-F238E27FC236}">
                <a16:creationId xmlns:a16="http://schemas.microsoft.com/office/drawing/2014/main" id="{B1AB58E4-B402-4E6A-9B01-99A4A194E685}"/>
              </a:ext>
            </a:extLst>
          </p:cNvPr>
          <p:cNvSpPr txBox="1">
            <a:spLocks/>
          </p:cNvSpPr>
          <p:nvPr/>
        </p:nvSpPr>
        <p:spPr>
          <a:xfrm>
            <a:off x="3609948" y="4869657"/>
            <a:ext cx="2057400" cy="273844"/>
          </a:xfrm>
          <a:prstGeom prst="rect">
            <a:avLst/>
          </a:prstGeom>
        </p:spPr>
        <p:txBody>
          <a:bodyPr anchor="ctr"/>
          <a:lstStyle>
            <a:defPPr>
              <a:defRPr lang="en-US"/>
            </a:defPPr>
            <a:lvl1pPr algn="ctr">
              <a:defRPr sz="1200">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6C75B1-CE05-4E9D-8092-F8F869AB3679}" type="slidenum">
              <a:rPr lang="en-IN" sz="900"/>
              <a:pPr/>
              <a:t>18</a:t>
            </a:fld>
            <a:endParaRPr lang="en-IN" sz="900" dirty="0"/>
          </a:p>
        </p:txBody>
      </p:sp>
      <p:sp>
        <p:nvSpPr>
          <p:cNvPr id="3" name="Title 2">
            <a:extLst>
              <a:ext uri="{FF2B5EF4-FFF2-40B4-BE49-F238E27FC236}">
                <a16:creationId xmlns:a16="http://schemas.microsoft.com/office/drawing/2014/main" id="{9B3886D4-9762-42A2-A2DC-C1D6CB4AA023}"/>
              </a:ext>
            </a:extLst>
          </p:cNvPr>
          <p:cNvSpPr>
            <a:spLocks noGrp="1"/>
          </p:cNvSpPr>
          <p:nvPr>
            <p:ph type="ctrTitle"/>
          </p:nvPr>
        </p:nvSpPr>
        <p:spPr>
          <a:xfrm>
            <a:off x="324000" y="351818"/>
            <a:ext cx="4536032" cy="400099"/>
          </a:xfrm>
        </p:spPr>
        <p:txBody>
          <a:bodyPr/>
          <a:lstStyle/>
          <a:p>
            <a:r>
              <a:rPr lang="en-IN" sz="2000" dirty="0"/>
              <a:t>Sify migration capability</a:t>
            </a:r>
          </a:p>
        </p:txBody>
      </p:sp>
      <p:sp>
        <p:nvSpPr>
          <p:cNvPr id="71" name="TextBox 70">
            <a:extLst>
              <a:ext uri="{FF2B5EF4-FFF2-40B4-BE49-F238E27FC236}">
                <a16:creationId xmlns:a16="http://schemas.microsoft.com/office/drawing/2014/main" id="{0081B0CA-6B27-4C22-8673-288269241AC2}"/>
              </a:ext>
            </a:extLst>
          </p:cNvPr>
          <p:cNvSpPr txBox="1"/>
          <p:nvPr/>
        </p:nvSpPr>
        <p:spPr>
          <a:xfrm>
            <a:off x="323850" y="1030617"/>
            <a:ext cx="8496300" cy="646331"/>
          </a:xfrm>
          <a:prstGeom prst="rect">
            <a:avLst/>
          </a:prstGeom>
          <a:solidFill>
            <a:schemeClr val="bg1">
              <a:lumMod val="95000"/>
            </a:schemeClr>
          </a:solidFill>
          <a:ln>
            <a:solidFill>
              <a:schemeClr val="bg1">
                <a:lumMod val="75000"/>
              </a:schemeClr>
            </a:solidFill>
          </a:ln>
        </p:spPr>
        <p:txBody>
          <a:bodyPr wrap="square" anchor="ctr">
            <a:spAutoFit/>
          </a:bodyPr>
          <a:lstStyle/>
          <a:p>
            <a:pPr>
              <a:defRPr/>
            </a:pPr>
            <a:r>
              <a:rPr lang="en-US" sz="1200" dirty="0">
                <a:cs typeface="Arial" panose="020B0604020202020204" pitchFamily="34" charset="0"/>
              </a:rPr>
              <a:t>AWS Migration practices offers a smooth transition of Infrastructure / applications from current state (Physical or Virtual) to AWS platform with minimal or zero disruption. Sify leverages industry leading tools and migration experts to delivery smooth / flawless transformation</a:t>
            </a:r>
          </a:p>
        </p:txBody>
      </p:sp>
    </p:spTree>
    <p:extLst>
      <p:ext uri="{BB962C8B-B14F-4D97-AF65-F5344CB8AC3E}">
        <p14:creationId xmlns:p14="http://schemas.microsoft.com/office/powerpoint/2010/main" val="1468575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148EBFA4-E020-4358-B354-5F9A4C4D2E67}"/>
              </a:ext>
            </a:extLst>
          </p:cNvPr>
          <p:cNvCxnSpPr/>
          <p:nvPr/>
        </p:nvCxnSpPr>
        <p:spPr>
          <a:xfrm>
            <a:off x="4620816" y="607219"/>
            <a:ext cx="0" cy="4413647"/>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CCCA5904-2F84-4A48-ABF2-B4AA0791D9E4}"/>
              </a:ext>
            </a:extLst>
          </p:cNvPr>
          <p:cNvGrpSpPr/>
          <p:nvPr/>
        </p:nvGrpSpPr>
        <p:grpSpPr>
          <a:xfrm>
            <a:off x="144066" y="1023937"/>
            <a:ext cx="8748414" cy="4119563"/>
            <a:chOff x="144066" y="647701"/>
            <a:chExt cx="8884444" cy="4495800"/>
          </a:xfrm>
        </p:grpSpPr>
        <p:pic>
          <p:nvPicPr>
            <p:cNvPr id="6" name="Picture 5">
              <a:extLst>
                <a:ext uri="{FF2B5EF4-FFF2-40B4-BE49-F238E27FC236}">
                  <a16:creationId xmlns:a16="http://schemas.microsoft.com/office/drawing/2014/main" id="{694B0341-5ECE-4EEB-A1A5-1C53CBB7312D}"/>
                </a:ext>
              </a:extLst>
            </p:cNvPr>
            <p:cNvPicPr>
              <a:picLocks noChangeAspect="1"/>
            </p:cNvPicPr>
            <p:nvPr/>
          </p:nvPicPr>
          <p:blipFill>
            <a:blip r:embed="rId3"/>
            <a:stretch>
              <a:fillRect/>
            </a:stretch>
          </p:blipFill>
          <p:spPr>
            <a:xfrm>
              <a:off x="1932196" y="2821696"/>
              <a:ext cx="1141688" cy="1141688"/>
            </a:xfrm>
            <a:prstGeom prst="rect">
              <a:avLst/>
            </a:prstGeom>
          </p:spPr>
        </p:pic>
        <p:cxnSp>
          <p:nvCxnSpPr>
            <p:cNvPr id="8" name="Straight Connector 7">
              <a:extLst>
                <a:ext uri="{FF2B5EF4-FFF2-40B4-BE49-F238E27FC236}">
                  <a16:creationId xmlns:a16="http://schemas.microsoft.com/office/drawing/2014/main" id="{511DA1C5-B608-483E-8959-C440EC38861D}"/>
                </a:ext>
              </a:extLst>
            </p:cNvPr>
            <p:cNvCxnSpPr/>
            <p:nvPr/>
          </p:nvCxnSpPr>
          <p:spPr>
            <a:xfrm>
              <a:off x="144066" y="2497931"/>
              <a:ext cx="8884444" cy="0"/>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9" name="TextBox 5">
              <a:extLst>
                <a:ext uri="{FF2B5EF4-FFF2-40B4-BE49-F238E27FC236}">
                  <a16:creationId xmlns:a16="http://schemas.microsoft.com/office/drawing/2014/main" id="{DB8D2E24-A924-458B-9D82-FDE276E4A69B}"/>
                </a:ext>
              </a:extLst>
            </p:cNvPr>
            <p:cNvSpPr txBox="1">
              <a:spLocks noChangeArrowheads="1"/>
            </p:cNvSpPr>
            <p:nvPr/>
          </p:nvSpPr>
          <p:spPr bwMode="auto">
            <a:xfrm>
              <a:off x="432198" y="648892"/>
              <a:ext cx="410289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100" b="1" dirty="0"/>
                <a:t>Network connectivity</a:t>
              </a:r>
            </a:p>
          </p:txBody>
        </p:sp>
        <p:sp>
          <p:nvSpPr>
            <p:cNvPr id="10" name="TextBox 6">
              <a:extLst>
                <a:ext uri="{FF2B5EF4-FFF2-40B4-BE49-F238E27FC236}">
                  <a16:creationId xmlns:a16="http://schemas.microsoft.com/office/drawing/2014/main" id="{6D6760AB-E6E3-4B12-A9DF-FACAB4D03FE1}"/>
                </a:ext>
              </a:extLst>
            </p:cNvPr>
            <p:cNvSpPr txBox="1">
              <a:spLocks noChangeArrowheads="1"/>
            </p:cNvSpPr>
            <p:nvPr/>
          </p:nvSpPr>
          <p:spPr bwMode="auto">
            <a:xfrm>
              <a:off x="433388" y="916781"/>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Sify Rabale DC – AWS DX2 of India region</a:t>
              </a:r>
            </a:p>
          </p:txBody>
        </p:sp>
        <p:pic>
          <p:nvPicPr>
            <p:cNvPr id="11" name="Picture 7">
              <a:extLst>
                <a:ext uri="{FF2B5EF4-FFF2-40B4-BE49-F238E27FC236}">
                  <a16:creationId xmlns:a16="http://schemas.microsoft.com/office/drawing/2014/main" id="{221ECC4A-584B-4DA8-9036-544FF967DF0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3816" y="1233488"/>
              <a:ext cx="856059" cy="85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a:extLst>
                <a:ext uri="{FF2B5EF4-FFF2-40B4-BE49-F238E27FC236}">
                  <a16:creationId xmlns:a16="http://schemas.microsoft.com/office/drawing/2014/main" id="{FA76832E-3ADA-4E97-AEF3-D27CE73F8B3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4376" y="1454944"/>
              <a:ext cx="707231" cy="36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4" descr="https://upload.wikimedia.org/wikipedia/commons/thumb/5/5c/AWS_Simple_Icons_AWS_Cloud.svg/1024px-AWS_Simple_Icons_AWS_Cloud.svg.png">
              <a:extLst>
                <a:ext uri="{FF2B5EF4-FFF2-40B4-BE49-F238E27FC236}">
                  <a16:creationId xmlns:a16="http://schemas.microsoft.com/office/drawing/2014/main" id="{7749CFA9-6DCD-45B1-8C89-6951E76436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1357" y="1122760"/>
              <a:ext cx="1094185"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eft-Right Arrow 10">
              <a:extLst>
                <a:ext uri="{FF2B5EF4-FFF2-40B4-BE49-F238E27FC236}">
                  <a16:creationId xmlns:a16="http://schemas.microsoft.com/office/drawing/2014/main" id="{4BD427C8-BC50-494A-B5D6-954A8BEE17DC}"/>
                </a:ext>
              </a:extLst>
            </p:cNvPr>
            <p:cNvSpPr/>
            <p:nvPr/>
          </p:nvSpPr>
          <p:spPr>
            <a:xfrm>
              <a:off x="1421607" y="1528763"/>
              <a:ext cx="532210" cy="227410"/>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1000" dirty="0">
                <a:latin typeface="Arial" panose="020B0604020202020204" pitchFamily="34" charset="0"/>
                <a:cs typeface="Arial" panose="020B0604020202020204" pitchFamily="34" charset="0"/>
              </a:endParaRPr>
            </a:p>
          </p:txBody>
        </p:sp>
        <p:sp>
          <p:nvSpPr>
            <p:cNvPr id="15" name="Left-Right Arrow 11">
              <a:extLst>
                <a:ext uri="{FF2B5EF4-FFF2-40B4-BE49-F238E27FC236}">
                  <a16:creationId xmlns:a16="http://schemas.microsoft.com/office/drawing/2014/main" id="{76C738B2-3688-4D0C-821D-C4B58E7B2D76}"/>
                </a:ext>
              </a:extLst>
            </p:cNvPr>
            <p:cNvSpPr/>
            <p:nvPr/>
          </p:nvSpPr>
          <p:spPr>
            <a:xfrm>
              <a:off x="2868216" y="1527572"/>
              <a:ext cx="533400" cy="227409"/>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1000" dirty="0">
                <a:latin typeface="Arial" panose="020B0604020202020204" pitchFamily="34" charset="0"/>
                <a:cs typeface="Arial" panose="020B0604020202020204" pitchFamily="34" charset="0"/>
              </a:endParaRPr>
            </a:p>
          </p:txBody>
        </p:sp>
        <p:sp>
          <p:nvSpPr>
            <p:cNvPr id="16" name="TextBox 12">
              <a:extLst>
                <a:ext uri="{FF2B5EF4-FFF2-40B4-BE49-F238E27FC236}">
                  <a16:creationId xmlns:a16="http://schemas.microsoft.com/office/drawing/2014/main" id="{32BF4AED-4665-4A6E-86E6-84FCBB6A0E67}"/>
                </a:ext>
              </a:extLst>
            </p:cNvPr>
            <p:cNvSpPr txBox="1">
              <a:spLocks noChangeArrowheads="1"/>
            </p:cNvSpPr>
            <p:nvPr/>
          </p:nvSpPr>
          <p:spPr bwMode="auto">
            <a:xfrm>
              <a:off x="432198" y="2160985"/>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Seamless &amp; non disruptive migration with committed latency </a:t>
              </a:r>
            </a:p>
          </p:txBody>
        </p:sp>
        <p:sp>
          <p:nvSpPr>
            <p:cNvPr id="17" name="TextBox 13">
              <a:extLst>
                <a:ext uri="{FF2B5EF4-FFF2-40B4-BE49-F238E27FC236}">
                  <a16:creationId xmlns:a16="http://schemas.microsoft.com/office/drawing/2014/main" id="{F12333BE-0D6E-4532-8E59-66A4768483A0}"/>
                </a:ext>
              </a:extLst>
            </p:cNvPr>
            <p:cNvSpPr txBox="1">
              <a:spLocks noChangeArrowheads="1"/>
            </p:cNvSpPr>
            <p:nvPr/>
          </p:nvSpPr>
          <p:spPr bwMode="auto">
            <a:xfrm>
              <a:off x="4835129" y="647701"/>
              <a:ext cx="410289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100" b="1" dirty="0"/>
                <a:t>Zero defect migration</a:t>
              </a:r>
            </a:p>
          </p:txBody>
        </p:sp>
        <p:sp>
          <p:nvSpPr>
            <p:cNvPr id="18" name="TextBox 14">
              <a:extLst>
                <a:ext uri="{FF2B5EF4-FFF2-40B4-BE49-F238E27FC236}">
                  <a16:creationId xmlns:a16="http://schemas.microsoft.com/office/drawing/2014/main" id="{7B9B35F9-498E-4488-A5EA-5135F219A5A2}"/>
                </a:ext>
              </a:extLst>
            </p:cNvPr>
            <p:cNvSpPr txBox="1">
              <a:spLocks noChangeArrowheads="1"/>
            </p:cNvSpPr>
            <p:nvPr/>
          </p:nvSpPr>
          <p:spPr bwMode="auto">
            <a:xfrm>
              <a:off x="4807744" y="915591"/>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With right approach, right tool sets, right processes &amp; practices</a:t>
              </a:r>
            </a:p>
          </p:txBody>
        </p:sp>
        <p:pic>
          <p:nvPicPr>
            <p:cNvPr id="19" name="Picture 15">
              <a:extLst>
                <a:ext uri="{FF2B5EF4-FFF2-40B4-BE49-F238E27FC236}">
                  <a16:creationId xmlns:a16="http://schemas.microsoft.com/office/drawing/2014/main" id="{660CE97E-1FC6-4406-B26B-A96271B2618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98233" y="1105843"/>
              <a:ext cx="1094512" cy="109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6">
              <a:extLst>
                <a:ext uri="{FF2B5EF4-FFF2-40B4-BE49-F238E27FC236}">
                  <a16:creationId xmlns:a16="http://schemas.microsoft.com/office/drawing/2014/main" id="{34A526F2-65D1-4A5C-A67A-632E7E48E7C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39204" y="1237248"/>
              <a:ext cx="785813" cy="78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7">
              <a:extLst>
                <a:ext uri="{FF2B5EF4-FFF2-40B4-BE49-F238E27FC236}">
                  <a16:creationId xmlns:a16="http://schemas.microsoft.com/office/drawing/2014/main" id="{CD658CD2-1DF7-4122-BE71-846F5C59E30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197493" y="1312147"/>
              <a:ext cx="8905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8">
              <a:extLst>
                <a:ext uri="{FF2B5EF4-FFF2-40B4-BE49-F238E27FC236}">
                  <a16:creationId xmlns:a16="http://schemas.microsoft.com/office/drawing/2014/main" id="{922AB22F-ECAA-417E-9526-E57615784D7E}"/>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260557" y="1335554"/>
              <a:ext cx="541735" cy="54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9">
              <a:extLst>
                <a:ext uri="{FF2B5EF4-FFF2-40B4-BE49-F238E27FC236}">
                  <a16:creationId xmlns:a16="http://schemas.microsoft.com/office/drawing/2014/main" id="{EEB8829C-5439-4F51-A17C-36F1A5D06C53}"/>
                </a:ext>
              </a:extLst>
            </p:cNvPr>
            <p:cNvSpPr txBox="1">
              <a:spLocks noChangeArrowheads="1"/>
            </p:cNvSpPr>
            <p:nvPr/>
          </p:nvSpPr>
          <p:spPr bwMode="auto">
            <a:xfrm>
              <a:off x="4804173" y="2117558"/>
              <a:ext cx="410289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Checklist driven and defined time bound phased approach for migration </a:t>
              </a:r>
            </a:p>
          </p:txBody>
        </p:sp>
        <p:sp>
          <p:nvSpPr>
            <p:cNvPr id="24" name="TextBox 20">
              <a:extLst>
                <a:ext uri="{FF2B5EF4-FFF2-40B4-BE49-F238E27FC236}">
                  <a16:creationId xmlns:a16="http://schemas.microsoft.com/office/drawing/2014/main" id="{E8EA5304-20C5-4798-9C7E-B4BBB48FF4ED}"/>
                </a:ext>
              </a:extLst>
            </p:cNvPr>
            <p:cNvSpPr txBox="1">
              <a:spLocks noChangeArrowheads="1"/>
            </p:cNvSpPr>
            <p:nvPr/>
          </p:nvSpPr>
          <p:spPr bwMode="auto">
            <a:xfrm>
              <a:off x="431007" y="2559844"/>
              <a:ext cx="410289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100" b="1" dirty="0"/>
                <a:t>Existing migration capabilities</a:t>
              </a:r>
            </a:p>
          </p:txBody>
        </p:sp>
        <p:sp>
          <p:nvSpPr>
            <p:cNvPr id="25" name="TextBox 21">
              <a:extLst>
                <a:ext uri="{FF2B5EF4-FFF2-40B4-BE49-F238E27FC236}">
                  <a16:creationId xmlns:a16="http://schemas.microsoft.com/office/drawing/2014/main" id="{9975BE73-DB91-47D4-9788-380194E958C0}"/>
                </a:ext>
              </a:extLst>
            </p:cNvPr>
            <p:cNvSpPr txBox="1">
              <a:spLocks noChangeArrowheads="1"/>
            </p:cNvSpPr>
            <p:nvPr/>
          </p:nvSpPr>
          <p:spPr bwMode="auto">
            <a:xfrm>
              <a:off x="432198" y="2789635"/>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V 2 V | P 2 V | Platform | Database | Version</a:t>
              </a:r>
            </a:p>
          </p:txBody>
        </p:sp>
        <p:cxnSp>
          <p:nvCxnSpPr>
            <p:cNvPr id="26" name="Straight Connector 25">
              <a:extLst>
                <a:ext uri="{FF2B5EF4-FFF2-40B4-BE49-F238E27FC236}">
                  <a16:creationId xmlns:a16="http://schemas.microsoft.com/office/drawing/2014/main" id="{18987F1F-CB36-449B-9ADF-42BA86284476}"/>
                </a:ext>
              </a:extLst>
            </p:cNvPr>
            <p:cNvCxnSpPr/>
            <p:nvPr/>
          </p:nvCxnSpPr>
          <p:spPr>
            <a:xfrm>
              <a:off x="150019" y="3989434"/>
              <a:ext cx="4450556" cy="0"/>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27" name="TextBox 24">
              <a:extLst>
                <a:ext uri="{FF2B5EF4-FFF2-40B4-BE49-F238E27FC236}">
                  <a16:creationId xmlns:a16="http://schemas.microsoft.com/office/drawing/2014/main" id="{234E9535-AF66-45D1-8BFF-D29F0D2AC0FC}"/>
                </a:ext>
              </a:extLst>
            </p:cNvPr>
            <p:cNvSpPr txBox="1">
              <a:spLocks noChangeArrowheads="1"/>
            </p:cNvSpPr>
            <p:nvPr/>
          </p:nvSpPr>
          <p:spPr bwMode="auto">
            <a:xfrm>
              <a:off x="421482" y="3715820"/>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Expertise across infrastructure and platform migration</a:t>
              </a:r>
            </a:p>
          </p:txBody>
        </p:sp>
        <p:sp>
          <p:nvSpPr>
            <p:cNvPr id="28" name="TextBox 28">
              <a:extLst>
                <a:ext uri="{FF2B5EF4-FFF2-40B4-BE49-F238E27FC236}">
                  <a16:creationId xmlns:a16="http://schemas.microsoft.com/office/drawing/2014/main" id="{71327435-A778-465C-BA11-0119FAFA439E}"/>
                </a:ext>
              </a:extLst>
            </p:cNvPr>
            <p:cNvSpPr txBox="1">
              <a:spLocks noChangeArrowheads="1"/>
            </p:cNvSpPr>
            <p:nvPr/>
          </p:nvSpPr>
          <p:spPr bwMode="auto">
            <a:xfrm>
              <a:off x="361860" y="3999310"/>
              <a:ext cx="410289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100" b="1" dirty="0"/>
                <a:t>Assessment</a:t>
              </a:r>
            </a:p>
          </p:txBody>
        </p:sp>
        <p:sp>
          <p:nvSpPr>
            <p:cNvPr id="29" name="TextBox 29">
              <a:extLst>
                <a:ext uri="{FF2B5EF4-FFF2-40B4-BE49-F238E27FC236}">
                  <a16:creationId xmlns:a16="http://schemas.microsoft.com/office/drawing/2014/main" id="{F4520F05-4E64-4ADA-BE81-20F70F5C9D4B}"/>
                </a:ext>
              </a:extLst>
            </p:cNvPr>
            <p:cNvSpPr txBox="1">
              <a:spLocks noChangeArrowheads="1"/>
            </p:cNvSpPr>
            <p:nvPr/>
          </p:nvSpPr>
          <p:spPr bwMode="auto">
            <a:xfrm>
              <a:off x="247560" y="4219575"/>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Complemented by AWS assessment practices</a:t>
              </a:r>
            </a:p>
          </p:txBody>
        </p:sp>
        <p:sp>
          <p:nvSpPr>
            <p:cNvPr id="30" name="TextBox 30">
              <a:extLst>
                <a:ext uri="{FF2B5EF4-FFF2-40B4-BE49-F238E27FC236}">
                  <a16:creationId xmlns:a16="http://schemas.microsoft.com/office/drawing/2014/main" id="{7DD8DAE0-B041-4171-B5A4-E3F6443371DD}"/>
                </a:ext>
              </a:extLst>
            </p:cNvPr>
            <p:cNvSpPr txBox="1">
              <a:spLocks noChangeArrowheads="1"/>
            </p:cNvSpPr>
            <p:nvPr/>
          </p:nvSpPr>
          <p:spPr bwMode="auto">
            <a:xfrm>
              <a:off x="4804173" y="2568179"/>
              <a:ext cx="410289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100" b="1" dirty="0"/>
                <a:t>Single window partner</a:t>
              </a:r>
            </a:p>
          </p:txBody>
        </p:sp>
        <p:pic>
          <p:nvPicPr>
            <p:cNvPr id="31" name="Picture 31">
              <a:extLst>
                <a:ext uri="{FF2B5EF4-FFF2-40B4-BE49-F238E27FC236}">
                  <a16:creationId xmlns:a16="http://schemas.microsoft.com/office/drawing/2014/main" id="{39B6BF24-1FE8-49C3-9267-A7FD2B8AD1C6}"/>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684391" y="4109761"/>
              <a:ext cx="716756"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2">
              <a:extLst>
                <a:ext uri="{FF2B5EF4-FFF2-40B4-BE49-F238E27FC236}">
                  <a16:creationId xmlns:a16="http://schemas.microsoft.com/office/drawing/2014/main" id="{EA7FAEA5-875D-465F-971E-06FE691F0E64}"/>
                </a:ext>
              </a:extLst>
            </p:cNvPr>
            <p:cNvSpPr txBox="1">
              <a:spLocks noChangeArrowheads="1"/>
            </p:cNvSpPr>
            <p:nvPr/>
          </p:nvSpPr>
          <p:spPr bwMode="auto">
            <a:xfrm>
              <a:off x="4838700" y="2799160"/>
              <a:ext cx="410289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00" dirty="0"/>
                <a:t>For assessment, network and migration</a:t>
              </a:r>
            </a:p>
          </p:txBody>
        </p:sp>
        <p:pic>
          <p:nvPicPr>
            <p:cNvPr id="33" name="Picture 32">
              <a:extLst>
                <a:ext uri="{FF2B5EF4-FFF2-40B4-BE49-F238E27FC236}">
                  <a16:creationId xmlns:a16="http://schemas.microsoft.com/office/drawing/2014/main" id="{1250B688-A7FF-4FFB-AD74-3F0F419DE1B0}"/>
                </a:ext>
              </a:extLst>
            </p:cNvPr>
            <p:cNvPicPr>
              <a:picLocks noChangeAspect="1"/>
            </p:cNvPicPr>
            <p:nvPr/>
          </p:nvPicPr>
          <p:blipFill>
            <a:blip r:embed="rId12"/>
            <a:stretch>
              <a:fillRect/>
            </a:stretch>
          </p:blipFill>
          <p:spPr>
            <a:xfrm>
              <a:off x="4776878" y="2969921"/>
              <a:ext cx="4154701" cy="1714002"/>
            </a:xfrm>
            <a:prstGeom prst="rect">
              <a:avLst/>
            </a:prstGeom>
          </p:spPr>
        </p:pic>
        <p:sp>
          <p:nvSpPr>
            <p:cNvPr id="34" name="Slide Number Placeholder 1">
              <a:extLst>
                <a:ext uri="{FF2B5EF4-FFF2-40B4-BE49-F238E27FC236}">
                  <a16:creationId xmlns:a16="http://schemas.microsoft.com/office/drawing/2014/main" id="{BBD75482-8C74-4E55-B3A2-447C0715860A}"/>
                </a:ext>
              </a:extLst>
            </p:cNvPr>
            <p:cNvSpPr txBox="1">
              <a:spLocks/>
            </p:cNvSpPr>
            <p:nvPr/>
          </p:nvSpPr>
          <p:spPr>
            <a:xfrm>
              <a:off x="3609948" y="4869657"/>
              <a:ext cx="2057400" cy="273844"/>
            </a:xfrm>
            <a:prstGeom prst="rect">
              <a:avLst/>
            </a:prstGeom>
          </p:spPr>
          <p:txBody>
            <a:bodyPr anchor="ctr"/>
            <a:lstStyle>
              <a:defPPr>
                <a:defRPr lang="en-US"/>
              </a:defPPr>
              <a:lvl1pPr algn="ctr">
                <a:defRPr sz="1200">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6C75B1-CE05-4E9D-8092-F8F869AB3679}" type="slidenum">
                <a:rPr lang="en-IN" sz="900"/>
                <a:pPr/>
                <a:t>19</a:t>
              </a:fld>
              <a:endParaRPr lang="en-IN" sz="900" dirty="0"/>
            </a:p>
          </p:txBody>
        </p:sp>
      </p:grpSp>
      <p:sp>
        <p:nvSpPr>
          <p:cNvPr id="3" name="Title 2">
            <a:extLst>
              <a:ext uri="{FF2B5EF4-FFF2-40B4-BE49-F238E27FC236}">
                <a16:creationId xmlns:a16="http://schemas.microsoft.com/office/drawing/2014/main" id="{88A3F6A9-52F8-41DC-9E38-41D0200A0447}"/>
              </a:ext>
            </a:extLst>
          </p:cNvPr>
          <p:cNvSpPr>
            <a:spLocks noGrp="1"/>
          </p:cNvSpPr>
          <p:nvPr>
            <p:ph type="ctrTitle"/>
          </p:nvPr>
        </p:nvSpPr>
        <p:spPr>
          <a:xfrm>
            <a:off x="324000" y="351818"/>
            <a:ext cx="7538400" cy="400099"/>
          </a:xfrm>
        </p:spPr>
        <p:txBody>
          <a:bodyPr/>
          <a:lstStyle/>
          <a:p>
            <a:r>
              <a:rPr lang="en-IN" sz="2000" dirty="0"/>
              <a:t>AWS - Migration Enablement</a:t>
            </a:r>
          </a:p>
        </p:txBody>
      </p:sp>
    </p:spTree>
    <p:extLst>
      <p:ext uri="{BB962C8B-B14F-4D97-AF65-F5344CB8AC3E}">
        <p14:creationId xmlns:p14="http://schemas.microsoft.com/office/powerpoint/2010/main" val="3461560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75897AE8-2D9C-45C2-AA8B-65A6C83E311C}"/>
              </a:ext>
            </a:extLst>
          </p:cNvPr>
          <p:cNvSpPr/>
          <p:nvPr/>
        </p:nvSpPr>
        <p:spPr>
          <a:xfrm>
            <a:off x="1832"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43" name="Rectangle 42">
            <a:extLst>
              <a:ext uri="{FF2B5EF4-FFF2-40B4-BE49-F238E27FC236}">
                <a16:creationId xmlns:a16="http://schemas.microsoft.com/office/drawing/2014/main" id="{B4CCAB46-460B-4CDB-9F9A-148499507D22}"/>
              </a:ext>
            </a:extLst>
          </p:cNvPr>
          <p:cNvSpPr/>
          <p:nvPr/>
        </p:nvSpPr>
        <p:spPr>
          <a:xfrm>
            <a:off x="0" y="-1"/>
            <a:ext cx="9144000" cy="153476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cxnSp>
        <p:nvCxnSpPr>
          <p:cNvPr id="47" name="Straight Connector 46">
            <a:extLst>
              <a:ext uri="{FF2B5EF4-FFF2-40B4-BE49-F238E27FC236}">
                <a16:creationId xmlns:a16="http://schemas.microsoft.com/office/drawing/2014/main" id="{661AE780-71B3-4A3F-9F5D-F81C60D470B4}"/>
              </a:ext>
            </a:extLst>
          </p:cNvPr>
          <p:cNvCxnSpPr>
            <a:cxnSpLocks/>
          </p:cNvCxnSpPr>
          <p:nvPr/>
        </p:nvCxnSpPr>
        <p:spPr>
          <a:xfrm>
            <a:off x="-28661" y="1514829"/>
            <a:ext cx="914400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 name="Arrow: Pentagon 5">
            <a:extLst>
              <a:ext uri="{FF2B5EF4-FFF2-40B4-BE49-F238E27FC236}">
                <a16:creationId xmlns:a16="http://schemas.microsoft.com/office/drawing/2014/main" id="{49C0E1E9-F4C4-0B42-B818-128C985F2AB8}"/>
              </a:ext>
            </a:extLst>
          </p:cNvPr>
          <p:cNvSpPr/>
          <p:nvPr/>
        </p:nvSpPr>
        <p:spPr>
          <a:xfrm rot="5400000">
            <a:off x="-47518" y="1905093"/>
            <a:ext cx="2729352" cy="1980000"/>
          </a:xfrm>
          <a:prstGeom prst="homePlate">
            <a:avLst>
              <a:gd name="adj" fmla="val 8632"/>
            </a:avLst>
          </a:prstGeom>
          <a:solidFill>
            <a:srgbClr val="DCE6F2"/>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4" name="Arrow: Pentagon 23">
            <a:extLst>
              <a:ext uri="{FF2B5EF4-FFF2-40B4-BE49-F238E27FC236}">
                <a16:creationId xmlns:a16="http://schemas.microsoft.com/office/drawing/2014/main" id="{1F34F532-9A45-3445-A879-94E54354E74B}"/>
              </a:ext>
            </a:extLst>
          </p:cNvPr>
          <p:cNvSpPr/>
          <p:nvPr/>
        </p:nvSpPr>
        <p:spPr>
          <a:xfrm rot="5400000">
            <a:off x="2122669" y="1905095"/>
            <a:ext cx="2729352" cy="1980000"/>
          </a:xfrm>
          <a:prstGeom prst="homePlate">
            <a:avLst>
              <a:gd name="adj" fmla="val 8632"/>
            </a:avLst>
          </a:prstGeom>
          <a:solidFill>
            <a:srgbClr val="DCE6F2"/>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5" name="Arrow: Pentagon 24">
            <a:extLst>
              <a:ext uri="{FF2B5EF4-FFF2-40B4-BE49-F238E27FC236}">
                <a16:creationId xmlns:a16="http://schemas.microsoft.com/office/drawing/2014/main" id="{801AC85E-CD5F-9D40-AE45-7CB4E6420FC0}"/>
              </a:ext>
            </a:extLst>
          </p:cNvPr>
          <p:cNvSpPr/>
          <p:nvPr/>
        </p:nvSpPr>
        <p:spPr>
          <a:xfrm rot="5400000">
            <a:off x="4292856" y="1905094"/>
            <a:ext cx="2729351" cy="1980000"/>
          </a:xfrm>
          <a:prstGeom prst="homePlate">
            <a:avLst>
              <a:gd name="adj" fmla="val 8632"/>
            </a:avLst>
          </a:prstGeom>
          <a:solidFill>
            <a:srgbClr val="DCE6F2"/>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6" name="Arrow: Pentagon 25">
            <a:extLst>
              <a:ext uri="{FF2B5EF4-FFF2-40B4-BE49-F238E27FC236}">
                <a16:creationId xmlns:a16="http://schemas.microsoft.com/office/drawing/2014/main" id="{E014FD1C-5576-7748-A80F-AF8063D02C81}"/>
              </a:ext>
            </a:extLst>
          </p:cNvPr>
          <p:cNvSpPr/>
          <p:nvPr/>
        </p:nvSpPr>
        <p:spPr>
          <a:xfrm rot="5400000">
            <a:off x="6469586" y="1905095"/>
            <a:ext cx="2729352" cy="1980000"/>
          </a:xfrm>
          <a:prstGeom prst="homePlate">
            <a:avLst>
              <a:gd name="adj" fmla="val 8632"/>
            </a:avLst>
          </a:prstGeom>
          <a:solidFill>
            <a:srgbClr val="DCE6F2"/>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9" name="Rectangle: Top Corners Rounded 8">
            <a:extLst>
              <a:ext uri="{FF2B5EF4-FFF2-40B4-BE49-F238E27FC236}">
                <a16:creationId xmlns:a16="http://schemas.microsoft.com/office/drawing/2014/main" id="{3E06D18E-F375-514A-9CEA-1F2C7F7E0CAC}"/>
              </a:ext>
            </a:extLst>
          </p:cNvPr>
          <p:cNvSpPr/>
          <p:nvPr/>
        </p:nvSpPr>
        <p:spPr>
          <a:xfrm>
            <a:off x="6844262" y="950975"/>
            <a:ext cx="1980000" cy="582450"/>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pic>
        <p:nvPicPr>
          <p:cNvPr id="10" name="Picture 9" descr="A close up of a logo&#10;&#10;Description automatically generated">
            <a:extLst>
              <a:ext uri="{FF2B5EF4-FFF2-40B4-BE49-F238E27FC236}">
                <a16:creationId xmlns:a16="http://schemas.microsoft.com/office/drawing/2014/main" id="{C47F19F3-6F39-4F45-92D5-220201517349}"/>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564262" y="991091"/>
            <a:ext cx="540000" cy="540000"/>
          </a:xfrm>
          <a:prstGeom prst="rect">
            <a:avLst/>
          </a:prstGeom>
        </p:spPr>
      </p:pic>
      <p:sp>
        <p:nvSpPr>
          <p:cNvPr id="11" name="Rectangle: Top Corners Rounded 10">
            <a:extLst>
              <a:ext uri="{FF2B5EF4-FFF2-40B4-BE49-F238E27FC236}">
                <a16:creationId xmlns:a16="http://schemas.microsoft.com/office/drawing/2014/main" id="{99127E89-4464-404E-95AC-40B849840CFB}"/>
              </a:ext>
            </a:extLst>
          </p:cNvPr>
          <p:cNvSpPr/>
          <p:nvPr/>
        </p:nvSpPr>
        <p:spPr>
          <a:xfrm>
            <a:off x="2497345" y="950975"/>
            <a:ext cx="1980000" cy="582450"/>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pic>
        <p:nvPicPr>
          <p:cNvPr id="12" name="Picture 11" descr="A close up of a logo&#10;&#10;Description automatically generated">
            <a:extLst>
              <a:ext uri="{FF2B5EF4-FFF2-40B4-BE49-F238E27FC236}">
                <a16:creationId xmlns:a16="http://schemas.microsoft.com/office/drawing/2014/main" id="{38F07C51-4CAC-D64B-B410-95C7F38D7A29}"/>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217345" y="980644"/>
            <a:ext cx="540000" cy="540000"/>
          </a:xfrm>
          <a:prstGeom prst="rect">
            <a:avLst/>
          </a:prstGeom>
        </p:spPr>
      </p:pic>
      <p:sp>
        <p:nvSpPr>
          <p:cNvPr id="13" name="Rectangle: Top Corners Rounded 12">
            <a:extLst>
              <a:ext uri="{FF2B5EF4-FFF2-40B4-BE49-F238E27FC236}">
                <a16:creationId xmlns:a16="http://schemas.microsoft.com/office/drawing/2014/main" id="{F683EC47-AFFE-2D46-9302-2908CD07FDEB}"/>
              </a:ext>
            </a:extLst>
          </p:cNvPr>
          <p:cNvSpPr/>
          <p:nvPr/>
        </p:nvSpPr>
        <p:spPr>
          <a:xfrm>
            <a:off x="4667532" y="950975"/>
            <a:ext cx="1980000" cy="582450"/>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pic>
        <p:nvPicPr>
          <p:cNvPr id="14" name="Picture 13">
            <a:extLst>
              <a:ext uri="{FF2B5EF4-FFF2-40B4-BE49-F238E27FC236}">
                <a16:creationId xmlns:a16="http://schemas.microsoft.com/office/drawing/2014/main" id="{7F00A9FF-DC9C-A748-ADB8-77F31886802E}"/>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5387532" y="991091"/>
            <a:ext cx="540000" cy="540000"/>
          </a:xfrm>
          <a:prstGeom prst="rect">
            <a:avLst/>
          </a:prstGeom>
        </p:spPr>
      </p:pic>
      <p:sp>
        <p:nvSpPr>
          <p:cNvPr id="15" name="TextBox 14">
            <a:extLst>
              <a:ext uri="{FF2B5EF4-FFF2-40B4-BE49-F238E27FC236}">
                <a16:creationId xmlns:a16="http://schemas.microsoft.com/office/drawing/2014/main" id="{3C73CDE3-7253-DE42-BDC9-2E741115CAE9}"/>
              </a:ext>
            </a:extLst>
          </p:cNvPr>
          <p:cNvSpPr txBox="1"/>
          <p:nvPr/>
        </p:nvSpPr>
        <p:spPr>
          <a:xfrm>
            <a:off x="529987" y="1667218"/>
            <a:ext cx="1574342" cy="307777"/>
          </a:xfrm>
          <a:prstGeom prst="rect">
            <a:avLst/>
          </a:prstGeom>
          <a:noFill/>
        </p:spPr>
        <p:txBody>
          <a:bodyPr wrap="none" rtlCol="0">
            <a:spAutoFit/>
          </a:bodyPr>
          <a:lstStyle/>
          <a:p>
            <a:pPr marL="0" marR="0" lvl="0" indent="0" algn="ctr" defTabSz="914219"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497D">
                    <a:lumMod val="75000"/>
                  </a:srgbClr>
                </a:solidFill>
                <a:effectLst/>
                <a:uLnTx/>
                <a:uFillTx/>
                <a:latin typeface="TheSansOffice" panose="020B0503040302060204" pitchFamily="34" charset="0"/>
                <a:ea typeface="Geneva" panose="020B0503030404040204" pitchFamily="34" charset="0"/>
                <a:cs typeface="Calibri" panose="020F0502020204030204" pitchFamily="34" charset="0"/>
              </a:rPr>
              <a:t>CLOUD ENABLING</a:t>
            </a:r>
          </a:p>
        </p:txBody>
      </p:sp>
      <p:sp>
        <p:nvSpPr>
          <p:cNvPr id="16" name="TextBox 15">
            <a:extLst>
              <a:ext uri="{FF2B5EF4-FFF2-40B4-BE49-F238E27FC236}">
                <a16:creationId xmlns:a16="http://schemas.microsoft.com/office/drawing/2014/main" id="{2AC34C5C-13AB-A248-8CC1-66D470C7FE35}"/>
              </a:ext>
            </a:extLst>
          </p:cNvPr>
          <p:cNvSpPr txBox="1"/>
          <p:nvPr/>
        </p:nvSpPr>
        <p:spPr>
          <a:xfrm>
            <a:off x="2740346" y="1667218"/>
            <a:ext cx="1493999" cy="307777"/>
          </a:xfrm>
          <a:prstGeom prst="rect">
            <a:avLst/>
          </a:prstGeom>
          <a:noFill/>
        </p:spPr>
        <p:txBody>
          <a:bodyPr wrap="none" rtlCol="0">
            <a:spAutoFit/>
          </a:bodyPr>
          <a:lstStyle/>
          <a:p>
            <a:pPr marL="0" marR="0" lvl="0" indent="0" algn="ctr" defTabSz="91419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497D">
                    <a:lumMod val="75000"/>
                  </a:srgbClr>
                </a:solidFill>
                <a:effectLst/>
                <a:uLnTx/>
                <a:uFillTx/>
                <a:latin typeface="TheSansOffice" panose="020B0503040302060204" pitchFamily="34" charset="0"/>
                <a:ea typeface="Geneva" panose="020B0503030404040204" pitchFamily="34" charset="0"/>
                <a:cs typeface="Calibri" panose="020F0502020204030204" pitchFamily="34" charset="0"/>
              </a:rPr>
              <a:t>CLOUD INSPIRED</a:t>
            </a:r>
          </a:p>
        </p:txBody>
      </p:sp>
      <p:sp>
        <p:nvSpPr>
          <p:cNvPr id="17" name="TextBox 16">
            <a:extLst>
              <a:ext uri="{FF2B5EF4-FFF2-40B4-BE49-F238E27FC236}">
                <a16:creationId xmlns:a16="http://schemas.microsoft.com/office/drawing/2014/main" id="{30721E75-7B04-DD46-8C85-870F4AA0DECA}"/>
              </a:ext>
            </a:extLst>
          </p:cNvPr>
          <p:cNvSpPr txBox="1"/>
          <p:nvPr/>
        </p:nvSpPr>
        <p:spPr>
          <a:xfrm>
            <a:off x="5066569" y="1667218"/>
            <a:ext cx="1181927" cy="307777"/>
          </a:xfrm>
          <a:prstGeom prst="rect">
            <a:avLst/>
          </a:prstGeom>
          <a:noFill/>
        </p:spPr>
        <p:txBody>
          <a:bodyPr wrap="none" rtlCol="0">
            <a:spAutoFit/>
          </a:bodyPr>
          <a:lstStyle/>
          <a:p>
            <a:pPr marL="0" marR="0" lvl="0" indent="0" algn="ctr" defTabSz="91419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497D">
                    <a:lumMod val="75000"/>
                  </a:srgbClr>
                </a:solidFill>
                <a:effectLst/>
                <a:uLnTx/>
                <a:uFillTx/>
                <a:latin typeface="TheSansOffice" panose="020B0503040302060204" pitchFamily="34" charset="0"/>
                <a:ea typeface="Geneva" panose="020B0503030404040204" pitchFamily="34" charset="0"/>
                <a:cs typeface="Calibri" panose="020F0502020204030204" pitchFamily="34" charset="0"/>
              </a:rPr>
              <a:t>CLOUD PURE</a:t>
            </a:r>
          </a:p>
        </p:txBody>
      </p:sp>
      <p:sp>
        <p:nvSpPr>
          <p:cNvPr id="18" name="TextBox 17">
            <a:extLst>
              <a:ext uri="{FF2B5EF4-FFF2-40B4-BE49-F238E27FC236}">
                <a16:creationId xmlns:a16="http://schemas.microsoft.com/office/drawing/2014/main" id="{46BE648E-06BD-0D4F-AB80-F3CCAFC49034}"/>
              </a:ext>
            </a:extLst>
          </p:cNvPr>
          <p:cNvSpPr txBox="1"/>
          <p:nvPr/>
        </p:nvSpPr>
        <p:spPr>
          <a:xfrm>
            <a:off x="7006407" y="1667218"/>
            <a:ext cx="1655710" cy="307777"/>
          </a:xfrm>
          <a:prstGeom prst="rect">
            <a:avLst/>
          </a:prstGeom>
          <a:noFill/>
        </p:spPr>
        <p:txBody>
          <a:bodyPr wrap="none" rtlCol="0">
            <a:spAutoFit/>
          </a:bodyPr>
          <a:lstStyle/>
          <a:p>
            <a:pPr marL="0" marR="0" lvl="0" indent="0" algn="ctr" defTabSz="91419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1F497D">
                    <a:lumMod val="75000"/>
                  </a:srgbClr>
                </a:solidFill>
                <a:effectLst/>
                <a:uLnTx/>
                <a:uFillTx/>
                <a:latin typeface="TheSansOffice" panose="020B0503040302060204" pitchFamily="34" charset="0"/>
                <a:ea typeface="Geneva" panose="020B0503030404040204" pitchFamily="34" charset="0"/>
                <a:cs typeface="Calibri" panose="020F0502020204030204" pitchFamily="34" charset="0"/>
              </a:rPr>
              <a:t>CLOUD ENHANCED</a:t>
            </a:r>
          </a:p>
        </p:txBody>
      </p:sp>
      <p:sp>
        <p:nvSpPr>
          <p:cNvPr id="19" name="TextBox 18">
            <a:extLst>
              <a:ext uri="{FF2B5EF4-FFF2-40B4-BE49-F238E27FC236}">
                <a16:creationId xmlns:a16="http://schemas.microsoft.com/office/drawing/2014/main" id="{22778BA3-254D-B144-9295-C0C2AE915813}"/>
              </a:ext>
            </a:extLst>
          </p:cNvPr>
          <p:cNvSpPr txBox="1"/>
          <p:nvPr/>
        </p:nvSpPr>
        <p:spPr>
          <a:xfrm>
            <a:off x="379507" y="1977931"/>
            <a:ext cx="1875302" cy="1915909"/>
          </a:xfrm>
          <a:prstGeom prst="rect">
            <a:avLst/>
          </a:prstGeom>
          <a:noFill/>
        </p:spPr>
        <p:txBody>
          <a:bodyPr wrap="square" rtlCol="0">
            <a:spAutoFit/>
          </a:bodyPr>
          <a:lstStyle/>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Data Center and Private Cloud </a:t>
            </a:r>
          </a:p>
          <a:p>
            <a:pPr marL="182563" marR="0" lvl="1" indent="-95250"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Cloud adjacent DC for Enterprises</a:t>
            </a:r>
          </a:p>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Hyper reach/Hyperscale NW</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Data Center Interconnects</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Metro-Xconnect, and Cloud connects</a:t>
            </a:r>
            <a:endPar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endParaRPr>
          </a:p>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SD-WAN</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Network transformation services</a:t>
            </a:r>
          </a:p>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Cloud Advisory and Migration</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Discovery, Assessment, Target State Architecture design services</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Migration and implementation</a:t>
            </a:r>
          </a:p>
        </p:txBody>
      </p:sp>
      <p:sp>
        <p:nvSpPr>
          <p:cNvPr id="20" name="TextBox 19">
            <a:extLst>
              <a:ext uri="{FF2B5EF4-FFF2-40B4-BE49-F238E27FC236}">
                <a16:creationId xmlns:a16="http://schemas.microsoft.com/office/drawing/2014/main" id="{693F4107-7D2C-DB4E-A8AE-D90AF60BE2C4}"/>
              </a:ext>
            </a:extLst>
          </p:cNvPr>
          <p:cNvSpPr txBox="1"/>
          <p:nvPr/>
        </p:nvSpPr>
        <p:spPr>
          <a:xfrm>
            <a:off x="2558027" y="1977931"/>
            <a:ext cx="1858637" cy="1992853"/>
          </a:xfrm>
          <a:prstGeom prst="rect">
            <a:avLst/>
          </a:prstGeom>
          <a:noFill/>
        </p:spPr>
        <p:txBody>
          <a:bodyPr wrap="square" rtlCol="0">
            <a:spAutoFit/>
          </a:bodyPr>
          <a:lstStyle/>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IaaS at Cloud Data Centers</a:t>
            </a:r>
          </a:p>
          <a:p>
            <a:pPr marL="88898" marR="0" lvl="1" indent="0" algn="l" defTabSz="914196" rtl="0" eaLnBrk="1" fontAlgn="auto" latinLnBrk="0" hangingPunct="1">
              <a:lnSpc>
                <a:spcPct val="100000"/>
              </a:lnSpc>
              <a:spcBef>
                <a:spcPts val="0"/>
              </a:spcBef>
              <a:spcAft>
                <a:spcPts val="300"/>
              </a:spcAft>
              <a:buClrTx/>
              <a:buSzTx/>
              <a:buFontTx/>
              <a:buNone/>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CloudInfinit Cloud Anywhere</a:t>
            </a:r>
          </a:p>
          <a:p>
            <a:pPr marL="266700" marR="0" lvl="1" indent="-8731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Enterprise Multi-Tenant</a:t>
            </a:r>
          </a:p>
          <a:p>
            <a:pPr marL="266700" marR="0" lvl="1" indent="-8731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Hosted Private (Dedicated)</a:t>
            </a:r>
          </a:p>
          <a:p>
            <a:pPr marL="266700" marR="0" lvl="1" indent="-8731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Hosted SAP/S4 HANA</a:t>
            </a:r>
          </a:p>
          <a:p>
            <a:pPr marL="266700" marR="0" lvl="1" indent="-8731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Azure Stack as a Service</a:t>
            </a:r>
          </a:p>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Edge infra aligned to Cloud</a:t>
            </a:r>
          </a:p>
          <a:p>
            <a:pPr marL="266700" marR="0" lvl="1" indent="-8731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Edge Connect Services</a:t>
            </a:r>
          </a:p>
          <a:p>
            <a:pPr marL="92071" marR="0" lvl="0" indent="-92071" algn="l" defTabSz="91419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Security For Hybrid Cloud </a:t>
            </a:r>
          </a:p>
          <a:p>
            <a:pPr marL="266700" marR="0" lvl="1" indent="-8731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US"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Infrastructure &amp; Services</a:t>
            </a:r>
          </a:p>
          <a:p>
            <a:pPr marL="92071" marR="0" lvl="0" indent="-92071" algn="l" defTabSz="914196" rtl="0" eaLnBrk="1" fontAlgn="auto" latinLnBrk="0" hangingPunct="1">
              <a:lnSpc>
                <a:spcPct val="100000"/>
              </a:lnSpc>
              <a:spcBef>
                <a:spcPts val="0"/>
              </a:spcBef>
              <a:spcAft>
                <a:spcPts val="300"/>
              </a:spcAft>
              <a:buClrTx/>
              <a:buSzTx/>
              <a:buFontTx/>
              <a:buNone/>
              <a:tabLst/>
              <a:defRPr/>
            </a:pPr>
            <a:r>
              <a:rPr kumimoji="0" lang="en-US"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Collaboration Services </a:t>
            </a:r>
          </a:p>
          <a:p>
            <a:pPr marL="182554" marR="0" lvl="0" indent="-90484"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endParaRPr kumimoji="0" lang="en-US" sz="800" b="0" i="0" u="none" strike="noStrike" kern="1200" cap="none" spc="0" normalizeH="0" baseline="0" noProof="0">
              <a:ln>
                <a:noFill/>
              </a:ln>
              <a:solidFill>
                <a:srgbClr val="00B050"/>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831B5822-15AD-E042-B971-7D4C076733B0}"/>
              </a:ext>
            </a:extLst>
          </p:cNvPr>
          <p:cNvSpPr txBox="1"/>
          <p:nvPr/>
        </p:nvSpPr>
        <p:spPr>
          <a:xfrm>
            <a:off x="4719941" y="1977931"/>
            <a:ext cx="1882027" cy="2077492"/>
          </a:xfrm>
          <a:prstGeom prst="rect">
            <a:avLst/>
          </a:prstGeom>
          <a:noFill/>
        </p:spPr>
        <p:txBody>
          <a:bodyPr wrap="square" lIns="0" rtlCol="0">
            <a:spAutoFit/>
          </a:bodyPr>
          <a:lstStyle/>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Hyperscale clouds adjacent to Cloud DCs</a:t>
            </a:r>
          </a:p>
          <a:p>
            <a:pPr marL="182563" marR="0" lvl="0" indent="-95250"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AWS / GCP / OCI / Azure</a:t>
            </a:r>
          </a:p>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Multi-cloud management platform – v5</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Service catalog with IAC templates</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Cloud resource lifecycle management</a:t>
            </a:r>
          </a:p>
          <a:p>
            <a:pPr marL="182563" marR="0" lvl="0" indent="-93663"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Integrated ITSM services</a:t>
            </a:r>
          </a:p>
          <a:p>
            <a:pPr marL="0" marR="0" lvl="0" indent="0" algn="l" defTabSz="914196" rtl="0" eaLnBrk="1" fontAlgn="auto" latinLnBrk="0" hangingPunct="1">
              <a:lnSpc>
                <a:spcPct val="100000"/>
              </a:lnSpc>
              <a:spcBef>
                <a:spcPts val="0"/>
              </a:spcBef>
              <a:spcAft>
                <a:spcPts val="300"/>
              </a:spcAft>
              <a:buClrTx/>
              <a:buSzTx/>
              <a:buFontTx/>
              <a:buNone/>
              <a:tabLst/>
              <a:defRPr/>
            </a:pPr>
            <a:r>
              <a:rPr kumimoji="0" lang="en-IN" sz="800" b="1" i="0" u="none" strike="noStrike" kern="1200" cap="none" spc="0" normalizeH="0" baseline="0" noProof="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Cloud managed services</a:t>
            </a:r>
          </a:p>
          <a:p>
            <a:pPr marL="182563" marR="0" lvl="0" indent="-92075"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Visibility and governance dashboards</a:t>
            </a:r>
          </a:p>
          <a:p>
            <a:pPr marL="182563" marR="0" lvl="0" indent="-92075"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Policy engine for governance</a:t>
            </a:r>
          </a:p>
          <a:p>
            <a:pPr marL="182563" marR="0" lvl="0" indent="-92075"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Detailed Show back of consumption</a:t>
            </a:r>
          </a:p>
          <a:p>
            <a:pPr marL="182563" marR="0" lvl="0" indent="-92075" algn="l" defTabSz="914196" rtl="0" eaLnBrk="1" fontAlgn="auto" latinLnBrk="0" hangingPunct="1">
              <a:lnSpc>
                <a:spcPct val="100000"/>
              </a:lnSpc>
              <a:spcBef>
                <a:spcPts val="0"/>
              </a:spcBef>
              <a:spcAft>
                <a:spcPts val="300"/>
              </a:spcAft>
              <a:buClrTx/>
              <a:buSzTx/>
              <a:buFont typeface="Wingdings" panose="05000000000000000000" pitchFamily="2" charset="2"/>
              <a:buChar char="§"/>
              <a:tabLst/>
              <a:defRPr/>
            </a:pPr>
            <a:r>
              <a:rPr kumimoji="0" lang="en-IN" sz="800" b="0" i="0" u="none" strike="noStrike" kern="1200" cap="none" spc="0" normalizeH="0" baseline="0" noProof="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Self service catalog driven </a:t>
            </a:r>
          </a:p>
        </p:txBody>
      </p:sp>
      <p:sp>
        <p:nvSpPr>
          <p:cNvPr id="22" name="TextBox 21">
            <a:extLst>
              <a:ext uri="{FF2B5EF4-FFF2-40B4-BE49-F238E27FC236}">
                <a16:creationId xmlns:a16="http://schemas.microsoft.com/office/drawing/2014/main" id="{1EBA9D45-0C4F-B64A-8958-29F3396E639D}"/>
              </a:ext>
            </a:extLst>
          </p:cNvPr>
          <p:cNvSpPr txBox="1"/>
          <p:nvPr/>
        </p:nvSpPr>
        <p:spPr>
          <a:xfrm>
            <a:off x="6918312" y="1921486"/>
            <a:ext cx="1854478" cy="2150782"/>
          </a:xfrm>
          <a:prstGeom prst="rect">
            <a:avLst/>
          </a:prstGeom>
          <a:noFill/>
        </p:spPr>
        <p:txBody>
          <a:bodyPr wrap="square" rtlCol="0">
            <a:spAutoFit/>
          </a:bodyPr>
          <a:lstStyle/>
          <a:p>
            <a:pPr marL="0" marR="0" lvl="0" indent="0" algn="l" defTabSz="914196" rtl="0" eaLnBrk="1" fontAlgn="auto" latinLnBrk="0" hangingPunct="1">
              <a:lnSpc>
                <a:spcPct val="15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App Modernization </a:t>
            </a:r>
            <a:endParaRPr kumimoji="0" lang="en-US" sz="800" b="0" i="0" u="none" strike="noStrike" kern="1200" cap="none" spc="0" normalizeH="0" baseline="0" noProof="0" dirty="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endParaRPr>
          </a:p>
          <a:p>
            <a:pPr marL="182554" marR="0" lvl="0" indent="-90484" algn="l" defTabSz="914196"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800" b="0" i="0" u="none" strike="noStrike" kern="1200" cap="none" spc="0" normalizeH="0" baseline="0" noProof="0" dirty="0" err="1">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DevSecOps</a:t>
            </a:r>
            <a:r>
              <a:rPr kumimoji="0" lang="en-US" sz="800" b="0" i="0" u="none" strike="noStrike" kern="1200" cap="none" spc="0" normalizeH="0" baseline="0" noProof="0" dirty="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 </a:t>
            </a:r>
          </a:p>
          <a:p>
            <a:pPr marL="182554" marR="0" lvl="0" indent="-90484" algn="l" defTabSz="914196"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800" b="0" i="0" u="none" strike="noStrike" kern="1200" cap="none" spc="0" normalizeH="0" baseline="0" noProof="0" dirty="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Kubernetes </a:t>
            </a:r>
          </a:p>
          <a:p>
            <a:pPr marL="182554" marR="0" lvl="0" indent="-90484" algn="l" defTabSz="914196"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800" b="0" i="0" u="none" strike="noStrike" kern="1200" cap="none" spc="0" normalizeH="0" baseline="0" noProof="0" dirty="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rPr>
              <a:t>Site Reliability Engineering</a:t>
            </a:r>
          </a:p>
          <a:p>
            <a:pPr marL="0" marR="0" lvl="0" indent="0" algn="l" defTabSz="914196" rtl="0" eaLnBrk="1" fontAlgn="auto" latinLnBrk="0" hangingPunct="1">
              <a:lnSpc>
                <a:spcPct val="150000"/>
              </a:lnSpc>
              <a:spcBef>
                <a:spcPts val="30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AR/VR/XR</a:t>
            </a:r>
            <a:endParaRPr kumimoji="0" lang="en-US" sz="800" b="0" i="0" u="none" strike="noStrike" kern="1200" cap="none" spc="0" normalizeH="0" baseline="0" noProof="0" dirty="0">
              <a:ln>
                <a:noFill/>
              </a:ln>
              <a:solidFill>
                <a:prstClr val="black">
                  <a:lumMod val="75000"/>
                  <a:lumOff val="25000"/>
                </a:prstClr>
              </a:solidFill>
              <a:effectLst/>
              <a:uLnTx/>
              <a:uFillTx/>
              <a:latin typeface="TheSansOffice" panose="020B0503040302060204" pitchFamily="34" charset="0"/>
              <a:ea typeface="Geneva" panose="020B0503030404040204" pitchFamily="34" charset="0"/>
              <a:cs typeface="Calibri" panose="020F0502020204030204" pitchFamily="34" charset="0"/>
            </a:endParaRPr>
          </a:p>
          <a:p>
            <a:pPr marL="0" marR="0" lvl="0" indent="0" algn="l" defTabSz="914196" rtl="0" eaLnBrk="1" fontAlgn="auto" latinLnBrk="0" hangingPunct="1">
              <a:lnSpc>
                <a:spcPct val="150000"/>
              </a:lnSpc>
              <a:spcBef>
                <a:spcPts val="30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Digital Asset Management </a:t>
            </a:r>
            <a:endParaRPr kumimoji="0" lang="en-US" sz="800" b="0" i="0" u="none" strike="noStrike" kern="1200" cap="none" spc="0" normalizeH="0" baseline="0" noProof="0" dirty="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endParaRPr>
          </a:p>
          <a:p>
            <a:pPr marL="0" marR="0" lvl="0" indent="0" algn="l" defTabSz="914196" rtl="0" eaLnBrk="1" fontAlgn="auto" latinLnBrk="0" hangingPunct="1">
              <a:lnSpc>
                <a:spcPct val="150000"/>
              </a:lnSpc>
              <a:spcBef>
                <a:spcPts val="30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Digital Assessment</a:t>
            </a:r>
          </a:p>
          <a:p>
            <a:pPr marL="0" marR="0" lvl="0" indent="0" algn="l" defTabSz="914196" rtl="0" eaLnBrk="1" fontAlgn="auto" latinLnBrk="0" hangingPunct="1">
              <a:lnSpc>
                <a:spcPct val="150000"/>
              </a:lnSpc>
              <a:spcBef>
                <a:spcPts val="30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Geneva" panose="020B0503030404040204" pitchFamily="34" charset="0"/>
                <a:cs typeface="Calibri" panose="020F0502020204030204" pitchFamily="34" charset="0"/>
              </a:rPr>
              <a:t>Retail Intelligence</a:t>
            </a:r>
          </a:p>
          <a:p>
            <a:pPr marL="0" marR="0" lvl="0" indent="0" algn="l" defTabSz="914196" rtl="0" eaLnBrk="1" fontAlgn="auto" latinLnBrk="0" hangingPunct="1">
              <a:lnSpc>
                <a:spcPct val="150000"/>
              </a:lnSpc>
              <a:spcBef>
                <a:spcPts val="30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mn-ea"/>
                <a:cs typeface="Calibri" panose="020F0502020204030204" pitchFamily="34" charset="0"/>
              </a:rPr>
              <a:t>Digital Trust and Authentication</a:t>
            </a:r>
          </a:p>
          <a:p>
            <a:pPr marL="0" marR="0" lvl="0" indent="0" algn="l" defTabSz="914196" rtl="0" eaLnBrk="1" fontAlgn="auto" latinLnBrk="0" hangingPunct="1">
              <a:lnSpc>
                <a:spcPct val="150000"/>
              </a:lnSpc>
              <a:spcBef>
                <a:spcPts val="300"/>
              </a:spcBef>
              <a:spcAft>
                <a:spcPts val="0"/>
              </a:spcAft>
              <a:buClrTx/>
              <a:buSzTx/>
              <a:buFontTx/>
              <a:buNone/>
              <a:tabLst/>
              <a:defRPr/>
            </a:pPr>
            <a:r>
              <a:rPr kumimoji="0" lang="en-US" sz="800" b="1" i="0" u="none" strike="noStrike" kern="1200" cap="none" spc="0" normalizeH="0" baseline="0" noProof="0" dirty="0">
                <a:ln>
                  <a:noFill/>
                </a:ln>
                <a:solidFill>
                  <a:srgbClr val="0070C0"/>
                </a:solidFill>
                <a:effectLst/>
                <a:uLnTx/>
                <a:uFillTx/>
                <a:latin typeface="TheSansOffice" panose="020B0503040302060204" pitchFamily="34" charset="0"/>
                <a:ea typeface="+mn-ea"/>
                <a:cs typeface="Calibri" panose="020F0502020204030204" pitchFamily="34" charset="0"/>
              </a:rPr>
              <a:t>IoT</a:t>
            </a:r>
          </a:p>
        </p:txBody>
      </p:sp>
      <p:sp>
        <p:nvSpPr>
          <p:cNvPr id="23" name="TextBox 22">
            <a:extLst>
              <a:ext uri="{FF2B5EF4-FFF2-40B4-BE49-F238E27FC236}">
                <a16:creationId xmlns:a16="http://schemas.microsoft.com/office/drawing/2014/main" id="{2A1773FC-2F92-C44E-9782-50FEF268F73F}"/>
              </a:ext>
            </a:extLst>
          </p:cNvPr>
          <p:cNvSpPr txBox="1"/>
          <p:nvPr/>
        </p:nvSpPr>
        <p:spPr>
          <a:xfrm>
            <a:off x="333291" y="4579095"/>
            <a:ext cx="8501598" cy="276999"/>
          </a:xfrm>
          <a:prstGeom prst="rect">
            <a:avLst/>
          </a:prstGeom>
          <a:noFill/>
        </p:spPr>
        <p:txBody>
          <a:bodyPr wrap="square" lIns="91440" tIns="45720" rIns="91440" bIns="45720" rtlCol="0" anchor="t">
            <a:spAutoFit/>
          </a:bodyPr>
          <a:lstStyle/>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FFFF"/>
                </a:solidFill>
                <a:effectLst/>
                <a:uLnTx/>
                <a:uFillTx/>
                <a:latin typeface="TheSansOffice" panose="020B0503040302060204" pitchFamily="34" charset="0"/>
                <a:ea typeface="Geneva" panose="020B0503030404040204" pitchFamily="34" charset="0"/>
                <a:cs typeface="Calibri" panose="020F0502020204030204" pitchFamily="34" charset="0"/>
              </a:rPr>
              <a:t>cloud@core delivers agility, flexibility and choices for creating hybrid cloud led digital infrastructure </a:t>
            </a:r>
          </a:p>
        </p:txBody>
      </p:sp>
      <p:cxnSp>
        <p:nvCxnSpPr>
          <p:cNvPr id="26" name="Straight Arrow Connector 25">
            <a:extLst>
              <a:ext uri="{FF2B5EF4-FFF2-40B4-BE49-F238E27FC236}">
                <a16:creationId xmlns:a16="http://schemas.microsoft.com/office/drawing/2014/main" id="{EE6CF4C2-3EFE-644A-AF52-471A5F3323CD}"/>
              </a:ext>
            </a:extLst>
          </p:cNvPr>
          <p:cNvCxnSpPr>
            <a:cxnSpLocks/>
          </p:cNvCxnSpPr>
          <p:nvPr/>
        </p:nvCxnSpPr>
        <p:spPr>
          <a:xfrm>
            <a:off x="333291" y="4547966"/>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73AD74D-07AE-3341-A449-1572BCAD628E}"/>
              </a:ext>
            </a:extLst>
          </p:cNvPr>
          <p:cNvCxnSpPr>
            <a:cxnSpLocks/>
          </p:cNvCxnSpPr>
          <p:nvPr/>
        </p:nvCxnSpPr>
        <p:spPr>
          <a:xfrm>
            <a:off x="4624842" y="4544235"/>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7736443-2438-4E82-8D18-821E5C2F94F7}"/>
              </a:ext>
            </a:extLst>
          </p:cNvPr>
          <p:cNvCxnSpPr>
            <a:cxnSpLocks/>
          </p:cNvCxnSpPr>
          <p:nvPr/>
        </p:nvCxnSpPr>
        <p:spPr>
          <a:xfrm>
            <a:off x="333291" y="4548265"/>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4070314-71B5-449B-B0C1-45435FEECA27}"/>
              </a:ext>
            </a:extLst>
          </p:cNvPr>
          <p:cNvSpPr/>
          <p:nvPr/>
        </p:nvSpPr>
        <p:spPr>
          <a:xfrm>
            <a:off x="5487859" y="4277886"/>
            <a:ext cx="2529860" cy="261610"/>
          </a:xfrm>
          <a:prstGeom prst="rect">
            <a:avLst/>
          </a:prstGeom>
          <a:noFill/>
        </p:spPr>
        <p:txBody>
          <a:bodyPr wrap="none">
            <a:spAutoFit/>
          </a:bodyPr>
          <a:lstStyle/>
          <a:p>
            <a:pPr marL="0" marR="0" lvl="0" indent="0" algn="l" defTabSz="91426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3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rPr>
              <a:t>Asset neutral digital transformation services</a:t>
            </a:r>
            <a:endParaRPr kumimoji="0" lang="en-US" sz="11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cxnSp>
        <p:nvCxnSpPr>
          <p:cNvPr id="33" name="Straight Arrow Connector 32">
            <a:extLst>
              <a:ext uri="{FF2B5EF4-FFF2-40B4-BE49-F238E27FC236}">
                <a16:creationId xmlns:a16="http://schemas.microsoft.com/office/drawing/2014/main" id="{92E0E901-15C0-4B3F-A777-A3A5F28D4B1C}"/>
              </a:ext>
            </a:extLst>
          </p:cNvPr>
          <p:cNvCxnSpPr>
            <a:cxnSpLocks/>
          </p:cNvCxnSpPr>
          <p:nvPr/>
        </p:nvCxnSpPr>
        <p:spPr>
          <a:xfrm>
            <a:off x="4624842" y="4543419"/>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7E3AB0F-1803-482F-8B3C-706C97D759F8}"/>
              </a:ext>
            </a:extLst>
          </p:cNvPr>
          <p:cNvCxnSpPr>
            <a:cxnSpLocks/>
          </p:cNvCxnSpPr>
          <p:nvPr/>
        </p:nvCxnSpPr>
        <p:spPr>
          <a:xfrm>
            <a:off x="333291" y="4547449"/>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9A0ECC52-AD67-4AB4-B0B0-33B3F38C6883}"/>
              </a:ext>
            </a:extLst>
          </p:cNvPr>
          <p:cNvCxnSpPr>
            <a:cxnSpLocks/>
          </p:cNvCxnSpPr>
          <p:nvPr/>
        </p:nvCxnSpPr>
        <p:spPr>
          <a:xfrm>
            <a:off x="4624842" y="4543107"/>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96043F1E-93B8-4198-A4AA-7A3E9A85F884}"/>
              </a:ext>
            </a:extLst>
          </p:cNvPr>
          <p:cNvSpPr/>
          <p:nvPr/>
        </p:nvSpPr>
        <p:spPr>
          <a:xfrm>
            <a:off x="953613" y="4277886"/>
            <a:ext cx="3021213" cy="261610"/>
          </a:xfrm>
          <a:prstGeom prst="rect">
            <a:avLst/>
          </a:prstGeom>
          <a:noFill/>
        </p:spPr>
        <p:txBody>
          <a:bodyPr wrap="square">
            <a:spAutoFit/>
          </a:bodyPr>
          <a:lstStyle/>
          <a:p>
            <a:pPr marL="0" marR="0" lvl="0" indent="0" algn="ctr" defTabSz="914264"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3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rPr>
              <a:t>Infrastructure asset led services</a:t>
            </a:r>
            <a:endParaRPr kumimoji="0" lang="en-US" sz="11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cxnSp>
        <p:nvCxnSpPr>
          <p:cNvPr id="39" name="Straight Arrow Connector 38">
            <a:extLst>
              <a:ext uri="{FF2B5EF4-FFF2-40B4-BE49-F238E27FC236}">
                <a16:creationId xmlns:a16="http://schemas.microsoft.com/office/drawing/2014/main" id="{272A3250-AD96-41D4-9BA7-9F2543B39761}"/>
              </a:ext>
            </a:extLst>
          </p:cNvPr>
          <p:cNvCxnSpPr>
            <a:cxnSpLocks/>
          </p:cNvCxnSpPr>
          <p:nvPr/>
        </p:nvCxnSpPr>
        <p:spPr>
          <a:xfrm>
            <a:off x="333291" y="4547137"/>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itle 1">
            <a:extLst>
              <a:ext uri="{FF2B5EF4-FFF2-40B4-BE49-F238E27FC236}">
                <a16:creationId xmlns:a16="http://schemas.microsoft.com/office/drawing/2014/main" id="{FF5A6BCF-497C-4A84-9ECE-814032D6F4DC}"/>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ALIGNED to customers’ digital PURSUIT</a:t>
            </a:r>
          </a:p>
        </p:txBody>
      </p:sp>
      <p:sp>
        <p:nvSpPr>
          <p:cNvPr id="46" name="TextBox 45">
            <a:extLst>
              <a:ext uri="{FF2B5EF4-FFF2-40B4-BE49-F238E27FC236}">
                <a16:creationId xmlns:a16="http://schemas.microsoft.com/office/drawing/2014/main" id="{3527FBC9-5F9C-40CF-83E9-61CC97979FB1}"/>
              </a:ext>
            </a:extLst>
          </p:cNvPr>
          <p:cNvSpPr txBox="1"/>
          <p:nvPr/>
        </p:nvSpPr>
        <p:spPr>
          <a:xfrm>
            <a:off x="229194" y="582541"/>
            <a:ext cx="849630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a:ln>
                  <a:noFill/>
                </a:ln>
                <a:solidFill>
                  <a:srgbClr val="00FFFF"/>
                </a:solidFill>
                <a:effectLst/>
                <a:uLnTx/>
                <a:uFillTx/>
                <a:latin typeface="TheSansOffice" panose="020B0503040302060204" pitchFamily="34" charset="0"/>
                <a:ea typeface="+mn-ea"/>
                <a:cs typeface="+mn-cs"/>
              </a:rPr>
              <a:t>cloud@core</a:t>
            </a:r>
            <a:r>
              <a:rPr kumimoji="0" lang="en-US" sz="1100" b="1" i="1" u="none" strike="noStrike" kern="1200" cap="none" spc="0" normalizeH="0" baseline="30000" noProof="0">
                <a:ln>
                  <a:noFill/>
                </a:ln>
                <a:solidFill>
                  <a:srgbClr val="00FFFF"/>
                </a:solidFill>
                <a:effectLst/>
                <a:uLnTx/>
                <a:uFillTx/>
                <a:latin typeface="TheSansOffice" panose="020B0503040302060204" pitchFamily="34" charset="0"/>
                <a:ea typeface="+mn-ea"/>
                <a:cs typeface="+mn-cs"/>
              </a:rPr>
              <a:t>TM</a:t>
            </a:r>
            <a:endParaRPr kumimoji="0" lang="en-IN" sz="1400" b="1" i="1" u="none" strike="noStrike" kern="1200" cap="none" spc="0" normalizeH="0" baseline="30000" noProof="0">
              <a:ln>
                <a:noFill/>
              </a:ln>
              <a:solidFill>
                <a:srgbClr val="00FFFF"/>
              </a:solidFill>
              <a:effectLst/>
              <a:uLnTx/>
              <a:uFillTx/>
              <a:latin typeface="TheSansOffice" panose="020B0503040302060204" pitchFamily="34" charset="0"/>
              <a:ea typeface="+mn-ea"/>
              <a:cs typeface="+mn-cs"/>
            </a:endParaRPr>
          </a:p>
        </p:txBody>
      </p:sp>
      <p:sp>
        <p:nvSpPr>
          <p:cNvPr id="7" name="Rectangle: Top Corners Rounded 6">
            <a:extLst>
              <a:ext uri="{FF2B5EF4-FFF2-40B4-BE49-F238E27FC236}">
                <a16:creationId xmlns:a16="http://schemas.microsoft.com/office/drawing/2014/main" id="{6EA4E90B-1650-ED48-AEF9-C91FF7F6DA3D}"/>
              </a:ext>
            </a:extLst>
          </p:cNvPr>
          <p:cNvSpPr/>
          <p:nvPr/>
        </p:nvSpPr>
        <p:spPr>
          <a:xfrm>
            <a:off x="327158" y="950975"/>
            <a:ext cx="1980000" cy="582450"/>
          </a:xfrm>
          <a:prstGeom prst="round2SameRect">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pic>
        <p:nvPicPr>
          <p:cNvPr id="8" name="Picture 7" descr="A close up of a logo&#10;&#10;Description automatically generated">
            <a:extLst>
              <a:ext uri="{FF2B5EF4-FFF2-40B4-BE49-F238E27FC236}">
                <a16:creationId xmlns:a16="http://schemas.microsoft.com/office/drawing/2014/main" id="{E860D53D-2B01-5743-88C1-CD245F34B5CE}"/>
              </a:ext>
            </a:extLst>
          </p:cNvPr>
          <p:cNvPicPr>
            <a:picLocks noChangeAspect="1"/>
          </p:cNvPicPr>
          <p:nvPr/>
        </p:nvPicPr>
        <p:blipFill>
          <a:blip r:embed="rId5"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047158" y="980644"/>
            <a:ext cx="540000" cy="540000"/>
          </a:xfrm>
          <a:prstGeom prst="rect">
            <a:avLst/>
          </a:prstGeom>
        </p:spPr>
      </p:pic>
      <p:sp>
        <p:nvSpPr>
          <p:cNvPr id="24" name="Isosceles Triangle 23">
            <a:extLst>
              <a:ext uri="{FF2B5EF4-FFF2-40B4-BE49-F238E27FC236}">
                <a16:creationId xmlns:a16="http://schemas.microsoft.com/office/drawing/2014/main" id="{EB8AE4CA-C177-4048-A874-A6CBC412136F}"/>
              </a:ext>
            </a:extLst>
          </p:cNvPr>
          <p:cNvSpPr/>
          <p:nvPr/>
        </p:nvSpPr>
        <p:spPr>
          <a:xfrm flipV="1">
            <a:off x="1155139" y="1530418"/>
            <a:ext cx="324038" cy="108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8" name="Isosceles Triangle 47">
            <a:extLst>
              <a:ext uri="{FF2B5EF4-FFF2-40B4-BE49-F238E27FC236}">
                <a16:creationId xmlns:a16="http://schemas.microsoft.com/office/drawing/2014/main" id="{D7551448-A501-4EC2-AB50-0C84E0713818}"/>
              </a:ext>
            </a:extLst>
          </p:cNvPr>
          <p:cNvSpPr/>
          <p:nvPr/>
        </p:nvSpPr>
        <p:spPr>
          <a:xfrm flipV="1">
            <a:off x="3325326" y="1530418"/>
            <a:ext cx="324038" cy="108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9" name="Isosceles Triangle 48">
            <a:extLst>
              <a:ext uri="{FF2B5EF4-FFF2-40B4-BE49-F238E27FC236}">
                <a16:creationId xmlns:a16="http://schemas.microsoft.com/office/drawing/2014/main" id="{689F6B6C-AB7A-40EC-AD59-19D2914F9883}"/>
              </a:ext>
            </a:extLst>
          </p:cNvPr>
          <p:cNvSpPr/>
          <p:nvPr/>
        </p:nvSpPr>
        <p:spPr>
          <a:xfrm flipV="1">
            <a:off x="5495513" y="1530418"/>
            <a:ext cx="324038" cy="108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50" name="Isosceles Triangle 49">
            <a:extLst>
              <a:ext uri="{FF2B5EF4-FFF2-40B4-BE49-F238E27FC236}">
                <a16:creationId xmlns:a16="http://schemas.microsoft.com/office/drawing/2014/main" id="{3AFB8711-A0A8-4523-B6EC-7F71FBF67C93}"/>
              </a:ext>
            </a:extLst>
          </p:cNvPr>
          <p:cNvSpPr/>
          <p:nvPr/>
        </p:nvSpPr>
        <p:spPr>
          <a:xfrm flipV="1">
            <a:off x="7672243" y="1530418"/>
            <a:ext cx="324038" cy="108000"/>
          </a:xfrm>
          <a:prstGeom prst="triangle">
            <a:avLst/>
          </a:prstGeom>
          <a:solidFill>
            <a:schemeClr val="bg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grpSp>
        <p:nvGrpSpPr>
          <p:cNvPr id="53" name="Group 52">
            <a:extLst>
              <a:ext uri="{FF2B5EF4-FFF2-40B4-BE49-F238E27FC236}">
                <a16:creationId xmlns:a16="http://schemas.microsoft.com/office/drawing/2014/main" id="{9F63B774-BE5C-4883-91F5-D5FD73E21F1A}"/>
              </a:ext>
            </a:extLst>
          </p:cNvPr>
          <p:cNvGrpSpPr/>
          <p:nvPr/>
        </p:nvGrpSpPr>
        <p:grpSpPr>
          <a:xfrm>
            <a:off x="64380" y="4887674"/>
            <a:ext cx="1223400" cy="261610"/>
            <a:chOff x="1066800" y="4063365"/>
            <a:chExt cx="1223400" cy="261610"/>
          </a:xfrm>
        </p:grpSpPr>
        <p:pic>
          <p:nvPicPr>
            <p:cNvPr id="54" name="Picture 53">
              <a:extLst>
                <a:ext uri="{FF2B5EF4-FFF2-40B4-BE49-F238E27FC236}">
                  <a16:creationId xmlns:a16="http://schemas.microsoft.com/office/drawing/2014/main" id="{78877164-61B0-4300-91AC-996EB413CC2F}"/>
                </a:ext>
              </a:extLst>
            </p:cNvPr>
            <p:cNvPicPr>
              <a:picLocks noChangeAspect="1"/>
            </p:cNvPicPr>
            <p:nvPr userDrawn="1"/>
          </p:nvPicPr>
          <p:blipFill>
            <a:blip r:embed="rId6"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55" name="TextBox 54">
              <a:extLst>
                <a:ext uri="{FF2B5EF4-FFF2-40B4-BE49-F238E27FC236}">
                  <a16:creationId xmlns:a16="http://schemas.microsoft.com/office/drawing/2014/main" id="{7AE43C23-E376-42DA-9FE2-620B5595E982}"/>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Tree>
    <p:extLst>
      <p:ext uri="{BB962C8B-B14F-4D97-AF65-F5344CB8AC3E}">
        <p14:creationId xmlns:p14="http://schemas.microsoft.com/office/powerpoint/2010/main" val="126597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AD061-D3D1-494C-854A-469F3A816707}"/>
              </a:ext>
            </a:extLst>
          </p:cNvPr>
          <p:cNvSpPr>
            <a:spLocks noGrp="1"/>
          </p:cNvSpPr>
          <p:nvPr>
            <p:ph type="title"/>
          </p:nvPr>
        </p:nvSpPr>
        <p:spPr>
          <a:xfrm>
            <a:off x="324000" y="351818"/>
            <a:ext cx="7538400" cy="400099"/>
          </a:xfrm>
        </p:spPr>
        <p:txBody>
          <a:bodyPr/>
          <a:lstStyle/>
          <a:p>
            <a:r>
              <a:rPr lang="en-US" sz="2000" dirty="0"/>
              <a:t>Migration ASSESMENT Framework</a:t>
            </a:r>
            <a:endParaRPr lang="en-IN" sz="2000" dirty="0"/>
          </a:p>
        </p:txBody>
      </p:sp>
      <p:sp>
        <p:nvSpPr>
          <p:cNvPr id="56" name="Arrow: Right 55">
            <a:extLst>
              <a:ext uri="{FF2B5EF4-FFF2-40B4-BE49-F238E27FC236}">
                <a16:creationId xmlns:a16="http://schemas.microsoft.com/office/drawing/2014/main" id="{37A0068A-FC18-4633-BCEF-7B33FA282392}"/>
              </a:ext>
            </a:extLst>
          </p:cNvPr>
          <p:cNvSpPr/>
          <p:nvPr/>
        </p:nvSpPr>
        <p:spPr>
          <a:xfrm>
            <a:off x="5942093" y="1776089"/>
            <a:ext cx="616597" cy="104195"/>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57" name="Arrow: Right 56">
            <a:extLst>
              <a:ext uri="{FF2B5EF4-FFF2-40B4-BE49-F238E27FC236}">
                <a16:creationId xmlns:a16="http://schemas.microsoft.com/office/drawing/2014/main" id="{DE08208D-A70E-4C6B-87AA-07F15C7B2EFC}"/>
              </a:ext>
            </a:extLst>
          </p:cNvPr>
          <p:cNvSpPr/>
          <p:nvPr/>
        </p:nvSpPr>
        <p:spPr>
          <a:xfrm>
            <a:off x="5928183" y="2123086"/>
            <a:ext cx="616597" cy="104195"/>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58" name="Arrow: Right 57">
            <a:extLst>
              <a:ext uri="{FF2B5EF4-FFF2-40B4-BE49-F238E27FC236}">
                <a16:creationId xmlns:a16="http://schemas.microsoft.com/office/drawing/2014/main" id="{D96657E4-0F6B-4ED3-AD73-B4F59CD89E3E}"/>
              </a:ext>
            </a:extLst>
          </p:cNvPr>
          <p:cNvSpPr/>
          <p:nvPr/>
        </p:nvSpPr>
        <p:spPr>
          <a:xfrm>
            <a:off x="5919274" y="2674708"/>
            <a:ext cx="616597" cy="104195"/>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59" name="Arrow: Right 58">
            <a:extLst>
              <a:ext uri="{FF2B5EF4-FFF2-40B4-BE49-F238E27FC236}">
                <a16:creationId xmlns:a16="http://schemas.microsoft.com/office/drawing/2014/main" id="{95126E10-E20F-4D91-93A0-A51AB5301F4C}"/>
              </a:ext>
            </a:extLst>
          </p:cNvPr>
          <p:cNvSpPr/>
          <p:nvPr/>
        </p:nvSpPr>
        <p:spPr>
          <a:xfrm>
            <a:off x="5942094" y="3150842"/>
            <a:ext cx="616597" cy="104195"/>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60" name="Rectangle 8">
            <a:extLst>
              <a:ext uri="{FF2B5EF4-FFF2-40B4-BE49-F238E27FC236}">
                <a16:creationId xmlns:a16="http://schemas.microsoft.com/office/drawing/2014/main" id="{478A865E-57A5-4832-A635-D4831112C77B}"/>
              </a:ext>
            </a:extLst>
          </p:cNvPr>
          <p:cNvSpPr>
            <a:spLocks noChangeArrowheads="1"/>
          </p:cNvSpPr>
          <p:nvPr/>
        </p:nvSpPr>
        <p:spPr bwMode="auto">
          <a:xfrm>
            <a:off x="6567640" y="1759885"/>
            <a:ext cx="1092200" cy="138499"/>
          </a:xfrm>
          <a:prstGeom prst="rect">
            <a:avLst/>
          </a:prstGeom>
          <a:noFill/>
          <a:ln w="9525">
            <a:noFill/>
            <a:miter lim="800000"/>
            <a:headEnd/>
            <a:tailEnd/>
          </a:ln>
        </p:spPr>
        <p:txBody>
          <a:bodyPr lIns="0" tIns="0" rIns="0" bIns="0">
            <a:spAutoFit/>
          </a:bodyPr>
          <a:lstStyle/>
          <a:p>
            <a:pPr defTabSz="914264">
              <a:lnSpc>
                <a:spcPct val="90000"/>
              </a:lnSpc>
              <a:spcBef>
                <a:spcPct val="35000"/>
              </a:spcBef>
            </a:pPr>
            <a:r>
              <a:rPr lang="en-US" altLang="en-US" sz="1000" b="1" dirty="0">
                <a:solidFill>
                  <a:prstClr val="black">
                    <a:lumMod val="75000"/>
                    <a:lumOff val="25000"/>
                  </a:prstClr>
                </a:solidFill>
                <a:latin typeface="Trebuchet MS"/>
              </a:rPr>
              <a:t>Asset List</a:t>
            </a:r>
          </a:p>
        </p:txBody>
      </p:sp>
      <p:sp>
        <p:nvSpPr>
          <p:cNvPr id="61" name="Rectangle 13">
            <a:extLst>
              <a:ext uri="{FF2B5EF4-FFF2-40B4-BE49-F238E27FC236}">
                <a16:creationId xmlns:a16="http://schemas.microsoft.com/office/drawing/2014/main" id="{2E95C449-390F-439E-B601-5982270F2B3B}"/>
              </a:ext>
            </a:extLst>
          </p:cNvPr>
          <p:cNvSpPr>
            <a:spLocks noChangeArrowheads="1"/>
          </p:cNvSpPr>
          <p:nvPr/>
        </p:nvSpPr>
        <p:spPr bwMode="auto">
          <a:xfrm>
            <a:off x="2432026" y="1507221"/>
            <a:ext cx="1165225" cy="207168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lstStyle/>
          <a:p>
            <a:pPr defTabSz="914264">
              <a:lnSpc>
                <a:spcPct val="120000"/>
              </a:lnSpc>
            </a:pPr>
            <a:endParaRPr lang="en-US" sz="1000" b="1" dirty="0">
              <a:solidFill>
                <a:prstClr val="white"/>
              </a:solidFill>
              <a:latin typeface="Trebuchet MS"/>
            </a:endParaRPr>
          </a:p>
        </p:txBody>
      </p:sp>
      <p:sp>
        <p:nvSpPr>
          <p:cNvPr id="63" name="Rectangle 15">
            <a:extLst>
              <a:ext uri="{FF2B5EF4-FFF2-40B4-BE49-F238E27FC236}">
                <a16:creationId xmlns:a16="http://schemas.microsoft.com/office/drawing/2014/main" id="{C3018927-A61A-4ACB-82CC-7F151638566C}"/>
              </a:ext>
            </a:extLst>
          </p:cNvPr>
          <p:cNvSpPr>
            <a:spLocks noChangeArrowheads="1"/>
          </p:cNvSpPr>
          <p:nvPr/>
        </p:nvSpPr>
        <p:spPr bwMode="auto">
          <a:xfrm>
            <a:off x="2521914" y="1996171"/>
            <a:ext cx="965200" cy="738664"/>
          </a:xfrm>
          <a:prstGeom prst="rect">
            <a:avLst/>
          </a:prstGeom>
          <a:noFill/>
          <a:ln w="9525">
            <a:noFill/>
            <a:miter lim="800000"/>
            <a:headEnd/>
            <a:tailEnd/>
          </a:ln>
        </p:spPr>
        <p:txBody>
          <a:bodyPr lIns="0" tIns="0" rIns="0" bIns="0">
            <a:spAutoFit/>
          </a:bodyPr>
          <a:lstStyle/>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Share</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Participate</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Validate</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Approve</a:t>
            </a:r>
          </a:p>
        </p:txBody>
      </p:sp>
      <p:sp>
        <p:nvSpPr>
          <p:cNvPr id="64" name="Rectangle 16">
            <a:extLst>
              <a:ext uri="{FF2B5EF4-FFF2-40B4-BE49-F238E27FC236}">
                <a16:creationId xmlns:a16="http://schemas.microsoft.com/office/drawing/2014/main" id="{72EC2894-BC8C-4AAE-87BA-AA0C4847B62C}"/>
              </a:ext>
            </a:extLst>
          </p:cNvPr>
          <p:cNvSpPr>
            <a:spLocks noChangeArrowheads="1"/>
          </p:cNvSpPr>
          <p:nvPr/>
        </p:nvSpPr>
        <p:spPr bwMode="auto">
          <a:xfrm>
            <a:off x="2174850" y="1308784"/>
            <a:ext cx="1727200" cy="3074987"/>
          </a:xfrm>
          <a:prstGeom prst="rect">
            <a:avLst/>
          </a:prstGeom>
          <a:noFill/>
          <a:ln w="9525">
            <a:noFill/>
            <a:miter lim="800000"/>
            <a:headEnd/>
            <a:tailEnd/>
          </a:ln>
        </p:spPr>
        <p:txBody>
          <a:bodyPr/>
          <a:lstStyle/>
          <a:p>
            <a:pPr defTabSz="914264">
              <a:lnSpc>
                <a:spcPct val="90000"/>
              </a:lnSpc>
            </a:pPr>
            <a:endParaRPr lang="en-US" sz="1000" b="1">
              <a:solidFill>
                <a:prstClr val="black"/>
              </a:solidFill>
              <a:latin typeface="Trebuchet MS"/>
            </a:endParaRPr>
          </a:p>
        </p:txBody>
      </p:sp>
      <p:sp>
        <p:nvSpPr>
          <p:cNvPr id="65" name="Rectangle 64">
            <a:extLst>
              <a:ext uri="{FF2B5EF4-FFF2-40B4-BE49-F238E27FC236}">
                <a16:creationId xmlns:a16="http://schemas.microsoft.com/office/drawing/2014/main" id="{890BE82E-4036-4F58-B432-5AB6ED542598}"/>
              </a:ext>
            </a:extLst>
          </p:cNvPr>
          <p:cNvSpPr>
            <a:spLocks noChangeArrowheads="1"/>
          </p:cNvSpPr>
          <p:nvPr/>
        </p:nvSpPr>
        <p:spPr bwMode="auto">
          <a:xfrm>
            <a:off x="5922937" y="2021570"/>
            <a:ext cx="1023938" cy="828675"/>
          </a:xfrm>
          <a:prstGeom prst="rect">
            <a:avLst/>
          </a:prstGeom>
          <a:noFill/>
          <a:ln w="9525">
            <a:noFill/>
            <a:miter lim="800000"/>
            <a:headEnd/>
            <a:tailEnd/>
          </a:ln>
        </p:spPr>
        <p:txBody>
          <a:bodyPr/>
          <a:lstStyle/>
          <a:p>
            <a:pPr defTabSz="914264">
              <a:lnSpc>
                <a:spcPct val="90000"/>
              </a:lnSpc>
            </a:pPr>
            <a:endParaRPr lang="en-US" sz="1000" b="1">
              <a:solidFill>
                <a:prstClr val="black"/>
              </a:solidFill>
              <a:latin typeface="Trebuchet MS"/>
            </a:endParaRPr>
          </a:p>
        </p:txBody>
      </p:sp>
      <p:sp>
        <p:nvSpPr>
          <p:cNvPr id="66" name="Rectangle 65">
            <a:extLst>
              <a:ext uri="{FF2B5EF4-FFF2-40B4-BE49-F238E27FC236}">
                <a16:creationId xmlns:a16="http://schemas.microsoft.com/office/drawing/2014/main" id="{D9AC8FD9-AB58-4524-B22E-0531EF961EDE}"/>
              </a:ext>
            </a:extLst>
          </p:cNvPr>
          <p:cNvSpPr>
            <a:spLocks noChangeArrowheads="1"/>
          </p:cNvSpPr>
          <p:nvPr/>
        </p:nvSpPr>
        <p:spPr bwMode="auto">
          <a:xfrm>
            <a:off x="6567639" y="2107903"/>
            <a:ext cx="1090612" cy="138499"/>
          </a:xfrm>
          <a:prstGeom prst="rect">
            <a:avLst/>
          </a:prstGeom>
          <a:noFill/>
          <a:ln w="9525">
            <a:noFill/>
            <a:miter lim="800000"/>
            <a:headEnd/>
            <a:tailEnd/>
          </a:ln>
        </p:spPr>
        <p:txBody>
          <a:bodyPr lIns="0" tIns="0" rIns="0" bIns="0">
            <a:spAutoFit/>
          </a:bodyPr>
          <a:lstStyle/>
          <a:p>
            <a:pPr defTabSz="914264">
              <a:lnSpc>
                <a:spcPct val="90000"/>
              </a:lnSpc>
              <a:spcBef>
                <a:spcPct val="35000"/>
              </a:spcBef>
            </a:pPr>
            <a:r>
              <a:rPr lang="en-US" altLang="en-US" sz="1000" b="1" dirty="0">
                <a:solidFill>
                  <a:prstClr val="black">
                    <a:lumMod val="75000"/>
                    <a:lumOff val="25000"/>
                  </a:prstClr>
                </a:solidFill>
                <a:latin typeface="Trebuchet MS"/>
              </a:rPr>
              <a:t>Risk Register</a:t>
            </a:r>
          </a:p>
        </p:txBody>
      </p:sp>
      <p:sp>
        <p:nvSpPr>
          <p:cNvPr id="67" name="Rectangle 66">
            <a:extLst>
              <a:ext uri="{FF2B5EF4-FFF2-40B4-BE49-F238E27FC236}">
                <a16:creationId xmlns:a16="http://schemas.microsoft.com/office/drawing/2014/main" id="{3F082035-538B-4094-88F6-91037C571305}"/>
              </a:ext>
            </a:extLst>
          </p:cNvPr>
          <p:cNvSpPr>
            <a:spLocks noChangeArrowheads="1"/>
          </p:cNvSpPr>
          <p:nvPr/>
        </p:nvSpPr>
        <p:spPr bwMode="auto">
          <a:xfrm>
            <a:off x="6567640" y="2565214"/>
            <a:ext cx="795938" cy="330860"/>
          </a:xfrm>
          <a:prstGeom prst="rect">
            <a:avLst/>
          </a:prstGeom>
          <a:noFill/>
          <a:ln w="9525">
            <a:noFill/>
            <a:miter lim="800000"/>
            <a:headEnd/>
            <a:tailEnd/>
          </a:ln>
        </p:spPr>
        <p:txBody>
          <a:bodyPr wrap="square" lIns="0" tIns="0" rIns="0" bIns="0">
            <a:spAutoFit/>
          </a:bodyPr>
          <a:lstStyle/>
          <a:p>
            <a:pPr defTabSz="914264">
              <a:lnSpc>
                <a:spcPct val="90000"/>
              </a:lnSpc>
              <a:spcBef>
                <a:spcPct val="35000"/>
              </a:spcBef>
            </a:pPr>
            <a:r>
              <a:rPr lang="en-US" altLang="en-US" sz="1000" b="1" dirty="0">
                <a:solidFill>
                  <a:prstClr val="black">
                    <a:lumMod val="75000"/>
                    <a:lumOff val="25000"/>
                  </a:prstClr>
                </a:solidFill>
                <a:latin typeface="Trebuchet MS"/>
              </a:rPr>
              <a:t>Architecture </a:t>
            </a:r>
          </a:p>
          <a:p>
            <a:pPr defTabSz="914264">
              <a:lnSpc>
                <a:spcPct val="90000"/>
              </a:lnSpc>
              <a:spcBef>
                <a:spcPct val="35000"/>
              </a:spcBef>
            </a:pPr>
            <a:r>
              <a:rPr lang="en-US" altLang="en-US" sz="1000" b="1" dirty="0">
                <a:solidFill>
                  <a:prstClr val="black">
                    <a:lumMod val="75000"/>
                    <a:lumOff val="25000"/>
                  </a:prstClr>
                </a:solidFill>
                <a:latin typeface="Trebuchet MS"/>
              </a:rPr>
              <a:t>Diagrams</a:t>
            </a:r>
          </a:p>
        </p:txBody>
      </p:sp>
      <p:sp>
        <p:nvSpPr>
          <p:cNvPr id="68" name="Rectangle 40">
            <a:extLst>
              <a:ext uri="{FF2B5EF4-FFF2-40B4-BE49-F238E27FC236}">
                <a16:creationId xmlns:a16="http://schemas.microsoft.com/office/drawing/2014/main" id="{F0C1ED84-D9A5-4D3A-B563-71053C9A8C5E}"/>
              </a:ext>
            </a:extLst>
          </p:cNvPr>
          <p:cNvSpPr>
            <a:spLocks noChangeArrowheads="1"/>
          </p:cNvSpPr>
          <p:nvPr/>
        </p:nvSpPr>
        <p:spPr bwMode="auto">
          <a:xfrm rot="10800000">
            <a:off x="6062124" y="1449180"/>
            <a:ext cx="268286" cy="2071684"/>
          </a:xfrm>
          <a:prstGeom prst="rect">
            <a:avLst/>
          </a:prstGeom>
          <a:solidFill>
            <a:srgbClr val="858586"/>
          </a:solidFill>
          <a:ln w="12700">
            <a:noFill/>
            <a:prstDash val="dash"/>
            <a:miter lim="800000"/>
            <a:headEnd/>
            <a:tailEnd/>
          </a:ln>
          <a:effectLst/>
          <a:scene3d>
            <a:camera prst="orthographicFront">
              <a:rot lat="0" lon="0" rev="0"/>
            </a:camera>
            <a:lightRig rig="contrasting" dir="t">
              <a:rot lat="0" lon="0" rev="7800000"/>
            </a:lightRig>
          </a:scene3d>
          <a:sp3d>
            <a:bevelT w="139700" h="139700"/>
          </a:sp3d>
        </p:spPr>
        <p:txBody>
          <a:bodyPr vert="eaVert" anchor="ctr"/>
          <a:lstStyle/>
          <a:p>
            <a:pPr algn="ctr" defTabSz="914264">
              <a:lnSpc>
                <a:spcPct val="85000"/>
              </a:lnSpc>
            </a:pPr>
            <a:r>
              <a:rPr lang="en-US" sz="1000" b="1" dirty="0">
                <a:solidFill>
                  <a:prstClr val="white"/>
                </a:solidFill>
                <a:latin typeface="Trebuchet MS"/>
              </a:rPr>
              <a:t>Deliverables</a:t>
            </a:r>
          </a:p>
        </p:txBody>
      </p:sp>
      <p:sp>
        <p:nvSpPr>
          <p:cNvPr id="69" name="Rectangle 41">
            <a:extLst>
              <a:ext uri="{FF2B5EF4-FFF2-40B4-BE49-F238E27FC236}">
                <a16:creationId xmlns:a16="http://schemas.microsoft.com/office/drawing/2014/main" id="{467D5FEE-3BC5-4676-ABC3-D0A6D2FCB1B8}"/>
              </a:ext>
            </a:extLst>
          </p:cNvPr>
          <p:cNvSpPr>
            <a:spLocks noChangeArrowheads="1"/>
          </p:cNvSpPr>
          <p:nvPr/>
        </p:nvSpPr>
        <p:spPr bwMode="auto">
          <a:xfrm>
            <a:off x="4235425" y="1497696"/>
            <a:ext cx="1687512" cy="207168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a:lstStyle/>
          <a:p>
            <a:pPr defTabSz="914264">
              <a:lnSpc>
                <a:spcPct val="90000"/>
              </a:lnSpc>
            </a:pPr>
            <a:endParaRPr lang="en-US" sz="1000" b="1" dirty="0">
              <a:solidFill>
                <a:prstClr val="white"/>
              </a:solidFill>
              <a:latin typeface="Trebuchet MS"/>
            </a:endParaRPr>
          </a:p>
        </p:txBody>
      </p:sp>
      <p:sp>
        <p:nvSpPr>
          <p:cNvPr id="70" name="Rectangle 42">
            <a:extLst>
              <a:ext uri="{FF2B5EF4-FFF2-40B4-BE49-F238E27FC236}">
                <a16:creationId xmlns:a16="http://schemas.microsoft.com/office/drawing/2014/main" id="{6EE8DE84-2E0D-4566-BA6D-D3FB6E79409D}"/>
              </a:ext>
            </a:extLst>
          </p:cNvPr>
          <p:cNvSpPr>
            <a:spLocks noChangeArrowheads="1"/>
          </p:cNvSpPr>
          <p:nvPr/>
        </p:nvSpPr>
        <p:spPr bwMode="auto">
          <a:xfrm>
            <a:off x="4419576" y="1996170"/>
            <a:ext cx="1303242" cy="1138773"/>
          </a:xfrm>
          <a:prstGeom prst="rect">
            <a:avLst/>
          </a:prstGeom>
          <a:noFill/>
          <a:ln w="9525">
            <a:noFill/>
            <a:miter lim="800000"/>
            <a:headEnd/>
            <a:tailEnd/>
          </a:ln>
        </p:spPr>
        <p:txBody>
          <a:bodyPr wrap="none" lIns="0" tIns="0" rIns="0" bIns="0">
            <a:spAutoFit/>
          </a:bodyPr>
          <a:lstStyle/>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Collect </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Observe &amp; Analyze</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Verify</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Enumerate Risk</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Recommend</a:t>
            </a:r>
          </a:p>
          <a:p>
            <a:pPr marL="171446" indent="-171446" defTabSz="914264">
              <a:lnSpc>
                <a:spcPct val="90000"/>
              </a:lnSpc>
              <a:spcBef>
                <a:spcPct val="40000"/>
              </a:spcBef>
              <a:buFont typeface="Wingdings" panose="05000000000000000000" pitchFamily="2" charset="2"/>
              <a:buChar char="§"/>
              <a:tabLst>
                <a:tab pos="165096" algn="l"/>
              </a:tabLst>
            </a:pPr>
            <a:r>
              <a:rPr lang="en-US" altLang="en-US" sz="1000" b="1" dirty="0">
                <a:solidFill>
                  <a:prstClr val="white"/>
                </a:solidFill>
                <a:latin typeface="Trebuchet MS"/>
              </a:rPr>
              <a:t>Document</a:t>
            </a:r>
          </a:p>
        </p:txBody>
      </p:sp>
      <p:sp>
        <p:nvSpPr>
          <p:cNvPr id="71" name="Rectangle 43">
            <a:extLst>
              <a:ext uri="{FF2B5EF4-FFF2-40B4-BE49-F238E27FC236}">
                <a16:creationId xmlns:a16="http://schemas.microsoft.com/office/drawing/2014/main" id="{8BCF6821-870E-4869-B54F-1B5CFAFA7E12}"/>
              </a:ext>
            </a:extLst>
          </p:cNvPr>
          <p:cNvSpPr>
            <a:spLocks noChangeArrowheads="1"/>
          </p:cNvSpPr>
          <p:nvPr/>
        </p:nvSpPr>
        <p:spPr bwMode="auto">
          <a:xfrm>
            <a:off x="4859312" y="1575484"/>
            <a:ext cx="254878" cy="138499"/>
          </a:xfrm>
          <a:prstGeom prst="rect">
            <a:avLst/>
          </a:prstGeom>
          <a:noFill/>
          <a:ln w="9525">
            <a:noFill/>
            <a:miter lim="800000"/>
            <a:headEnd/>
            <a:tailEnd/>
          </a:ln>
        </p:spPr>
        <p:txBody>
          <a:bodyPr wrap="none" lIns="0" tIns="0" rIns="0" bIns="0">
            <a:spAutoFit/>
          </a:bodyPr>
          <a:lstStyle/>
          <a:p>
            <a:pPr defTabSz="914264">
              <a:lnSpc>
                <a:spcPct val="90000"/>
              </a:lnSpc>
            </a:pPr>
            <a:r>
              <a:rPr lang="en-US" altLang="en-US" sz="1000" b="1" dirty="0">
                <a:solidFill>
                  <a:prstClr val="white"/>
                </a:solidFill>
                <a:latin typeface="Trebuchet MS"/>
              </a:rPr>
              <a:t>SIFY</a:t>
            </a:r>
          </a:p>
        </p:txBody>
      </p:sp>
      <p:grpSp>
        <p:nvGrpSpPr>
          <p:cNvPr id="72" name="Group 44">
            <a:extLst>
              <a:ext uri="{FF2B5EF4-FFF2-40B4-BE49-F238E27FC236}">
                <a16:creationId xmlns:a16="http://schemas.microsoft.com/office/drawing/2014/main" id="{18ACDF88-1E2D-4F76-96EF-B81D7999DAAF}"/>
              </a:ext>
            </a:extLst>
          </p:cNvPr>
          <p:cNvGrpSpPr>
            <a:grpSpLocks/>
          </p:cNvGrpSpPr>
          <p:nvPr/>
        </p:nvGrpSpPr>
        <p:grpSpPr bwMode="auto">
          <a:xfrm>
            <a:off x="447621" y="3914875"/>
            <a:ext cx="6966450" cy="673100"/>
            <a:chOff x="1295" y="3323"/>
            <a:chExt cx="2278" cy="424"/>
          </a:xfrm>
        </p:grpSpPr>
        <p:sp>
          <p:nvSpPr>
            <p:cNvPr id="73" name="Line 49">
              <a:extLst>
                <a:ext uri="{FF2B5EF4-FFF2-40B4-BE49-F238E27FC236}">
                  <a16:creationId xmlns:a16="http://schemas.microsoft.com/office/drawing/2014/main" id="{2F13E2D6-3D18-49CD-9C45-37F20D817533}"/>
                </a:ext>
              </a:extLst>
            </p:cNvPr>
            <p:cNvSpPr>
              <a:spLocks noChangeShapeType="1"/>
            </p:cNvSpPr>
            <p:nvPr/>
          </p:nvSpPr>
          <p:spPr bwMode="auto">
            <a:xfrm>
              <a:off x="2079" y="3424"/>
              <a:ext cx="0" cy="194"/>
            </a:xfrm>
            <a:prstGeom prst="line">
              <a:avLst/>
            </a:prstGeom>
            <a:noFill/>
            <a:ln w="15875">
              <a:solidFill>
                <a:schemeClr val="hlink"/>
              </a:solidFill>
              <a:round/>
              <a:headEnd/>
              <a:tailEnd/>
            </a:ln>
          </p:spPr>
          <p:txBody>
            <a:bodyPr wrap="none" anchor="ctr"/>
            <a:lstStyle/>
            <a:p>
              <a:pPr defTabSz="914264"/>
              <a:endParaRPr lang="en-US">
                <a:solidFill>
                  <a:prstClr val="black"/>
                </a:solidFill>
                <a:latin typeface="Trebuchet MS"/>
              </a:endParaRPr>
            </a:p>
          </p:txBody>
        </p:sp>
        <p:sp>
          <p:nvSpPr>
            <p:cNvPr id="74" name="Line 50">
              <a:extLst>
                <a:ext uri="{FF2B5EF4-FFF2-40B4-BE49-F238E27FC236}">
                  <a16:creationId xmlns:a16="http://schemas.microsoft.com/office/drawing/2014/main" id="{C7CD23F6-37D0-4FA4-803F-9DFA8A963CDA}"/>
                </a:ext>
              </a:extLst>
            </p:cNvPr>
            <p:cNvSpPr>
              <a:spLocks noChangeShapeType="1"/>
            </p:cNvSpPr>
            <p:nvPr/>
          </p:nvSpPr>
          <p:spPr bwMode="auto">
            <a:xfrm>
              <a:off x="2790" y="3424"/>
              <a:ext cx="0" cy="194"/>
            </a:xfrm>
            <a:prstGeom prst="line">
              <a:avLst/>
            </a:prstGeom>
            <a:noFill/>
            <a:ln w="15875">
              <a:solidFill>
                <a:schemeClr val="hlink"/>
              </a:solidFill>
              <a:round/>
              <a:headEnd/>
              <a:tailEnd/>
            </a:ln>
          </p:spPr>
          <p:txBody>
            <a:bodyPr wrap="none" anchor="ctr"/>
            <a:lstStyle/>
            <a:p>
              <a:pPr defTabSz="914264"/>
              <a:endParaRPr lang="en-US">
                <a:solidFill>
                  <a:prstClr val="black"/>
                </a:solidFill>
                <a:latin typeface="Trebuchet MS"/>
              </a:endParaRPr>
            </a:p>
          </p:txBody>
        </p:sp>
        <p:sp>
          <p:nvSpPr>
            <p:cNvPr id="75" name="AutoShape 45">
              <a:extLst>
                <a:ext uri="{FF2B5EF4-FFF2-40B4-BE49-F238E27FC236}">
                  <a16:creationId xmlns:a16="http://schemas.microsoft.com/office/drawing/2014/main" id="{F2AC1DB5-23B2-4BC6-A52C-F184BB6333EC}"/>
                </a:ext>
              </a:extLst>
            </p:cNvPr>
            <p:cNvSpPr>
              <a:spLocks noChangeArrowheads="1"/>
            </p:cNvSpPr>
            <p:nvPr/>
          </p:nvSpPr>
          <p:spPr bwMode="auto">
            <a:xfrm>
              <a:off x="1295" y="3475"/>
              <a:ext cx="2247" cy="272"/>
            </a:xfrm>
            <a:prstGeom prst="leftRightArrow">
              <a:avLst>
                <a:gd name="adj1" fmla="val 46519"/>
                <a:gd name="adj2" fmla="val 46315"/>
              </a:avLst>
            </a:prstGeom>
            <a:solidFill>
              <a:schemeClr val="accent4">
                <a:lumMod val="60000"/>
                <a:lumOff val="40000"/>
              </a:schemeClr>
            </a:solidFill>
            <a:ln w="9525">
              <a:noFill/>
              <a:miter lim="800000"/>
              <a:headEnd/>
              <a:tailEnd/>
            </a:ln>
          </p:spPr>
          <p:txBody>
            <a:bodyPr wrap="none" anchor="ctr"/>
            <a:lstStyle/>
            <a:p>
              <a:pPr algn="ctr" defTabSz="914264">
                <a:lnSpc>
                  <a:spcPct val="85000"/>
                </a:lnSpc>
              </a:pPr>
              <a:r>
                <a:rPr lang="en-US" sz="1200" b="1" dirty="0">
                  <a:solidFill>
                    <a:prstClr val="black">
                      <a:lumMod val="75000"/>
                      <a:lumOff val="25000"/>
                    </a:prstClr>
                  </a:solidFill>
                  <a:latin typeface="Trebuchet MS"/>
                </a:rPr>
                <a:t>Across all Discovery Parameters</a:t>
              </a:r>
            </a:p>
          </p:txBody>
        </p:sp>
        <p:sp>
          <p:nvSpPr>
            <p:cNvPr id="76" name="Text Box 47">
              <a:extLst>
                <a:ext uri="{FF2B5EF4-FFF2-40B4-BE49-F238E27FC236}">
                  <a16:creationId xmlns:a16="http://schemas.microsoft.com/office/drawing/2014/main" id="{E05C572D-C010-44D2-B998-CD177E89615E}"/>
                </a:ext>
              </a:extLst>
            </p:cNvPr>
            <p:cNvSpPr txBox="1">
              <a:spLocks noChangeArrowheads="1"/>
            </p:cNvSpPr>
            <p:nvPr/>
          </p:nvSpPr>
          <p:spPr bwMode="auto">
            <a:xfrm>
              <a:off x="1946" y="3323"/>
              <a:ext cx="982" cy="141"/>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defTabSz="914264">
                <a:lnSpc>
                  <a:spcPct val="85000"/>
                </a:lnSpc>
                <a:spcBef>
                  <a:spcPct val="50000"/>
                </a:spcBef>
                <a:defRPr/>
              </a:pPr>
              <a:r>
                <a:rPr lang="en-US" sz="1000" b="1" dirty="0">
                  <a:solidFill>
                    <a:prstClr val="black"/>
                  </a:solidFill>
                  <a:latin typeface="Trebuchet MS"/>
                </a:rPr>
                <a:t>Participate</a:t>
              </a:r>
            </a:p>
          </p:txBody>
        </p:sp>
        <p:sp>
          <p:nvSpPr>
            <p:cNvPr id="77" name="Text Box 48">
              <a:extLst>
                <a:ext uri="{FF2B5EF4-FFF2-40B4-BE49-F238E27FC236}">
                  <a16:creationId xmlns:a16="http://schemas.microsoft.com/office/drawing/2014/main" id="{9E6C7614-9089-4D12-BE8D-746296D93232}"/>
                </a:ext>
              </a:extLst>
            </p:cNvPr>
            <p:cNvSpPr txBox="1">
              <a:spLocks noChangeArrowheads="1"/>
            </p:cNvSpPr>
            <p:nvPr/>
          </p:nvSpPr>
          <p:spPr bwMode="auto">
            <a:xfrm>
              <a:off x="2691" y="3323"/>
              <a:ext cx="882" cy="141"/>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defTabSz="914264">
                <a:lnSpc>
                  <a:spcPct val="85000"/>
                </a:lnSpc>
                <a:spcBef>
                  <a:spcPct val="50000"/>
                </a:spcBef>
                <a:defRPr/>
              </a:pPr>
              <a:r>
                <a:rPr lang="en-US" sz="1000" b="1" dirty="0">
                  <a:solidFill>
                    <a:prstClr val="black"/>
                  </a:solidFill>
                  <a:latin typeface="Trebuchet MS"/>
                </a:rPr>
                <a:t>Perform</a:t>
              </a:r>
            </a:p>
          </p:txBody>
        </p:sp>
      </p:grpSp>
      <p:grpSp>
        <p:nvGrpSpPr>
          <p:cNvPr id="78" name="Group 2">
            <a:extLst>
              <a:ext uri="{FF2B5EF4-FFF2-40B4-BE49-F238E27FC236}">
                <a16:creationId xmlns:a16="http://schemas.microsoft.com/office/drawing/2014/main" id="{B32C6D16-A3F8-4FFB-80C6-F898A9911061}"/>
              </a:ext>
            </a:extLst>
          </p:cNvPr>
          <p:cNvGrpSpPr>
            <a:grpSpLocks/>
          </p:cNvGrpSpPr>
          <p:nvPr/>
        </p:nvGrpSpPr>
        <p:grpSpPr bwMode="auto">
          <a:xfrm>
            <a:off x="1858762" y="1400859"/>
            <a:ext cx="320675" cy="2520100"/>
            <a:chOff x="1148" y="1471"/>
            <a:chExt cx="202" cy="2585"/>
          </a:xfrm>
        </p:grpSpPr>
        <p:sp>
          <p:nvSpPr>
            <p:cNvPr id="79" name="Line 54">
              <a:extLst>
                <a:ext uri="{FF2B5EF4-FFF2-40B4-BE49-F238E27FC236}">
                  <a16:creationId xmlns:a16="http://schemas.microsoft.com/office/drawing/2014/main" id="{B23651A9-9EA5-4FC2-AC6A-FF03360F0FF9}"/>
                </a:ext>
              </a:extLst>
            </p:cNvPr>
            <p:cNvSpPr>
              <a:spLocks noChangeShapeType="1"/>
            </p:cNvSpPr>
            <p:nvPr/>
          </p:nvSpPr>
          <p:spPr bwMode="auto">
            <a:xfrm>
              <a:off x="1262" y="1471"/>
              <a:ext cx="0" cy="2580"/>
            </a:xfrm>
            <a:prstGeom prst="line">
              <a:avLst/>
            </a:prstGeom>
            <a:noFill/>
            <a:ln w="19050">
              <a:solidFill>
                <a:schemeClr val="tx1"/>
              </a:solidFill>
              <a:round/>
              <a:headEnd/>
              <a:tailEnd/>
            </a:ln>
          </p:spPr>
          <p:txBody>
            <a:bodyPr wrap="none" anchor="ctr"/>
            <a:lstStyle/>
            <a:p>
              <a:pPr defTabSz="914264"/>
              <a:endParaRPr lang="en-US">
                <a:solidFill>
                  <a:prstClr val="black"/>
                </a:solidFill>
                <a:latin typeface="Trebuchet MS"/>
              </a:endParaRPr>
            </a:p>
          </p:txBody>
        </p:sp>
        <p:sp>
          <p:nvSpPr>
            <p:cNvPr id="80" name="Line 55">
              <a:extLst>
                <a:ext uri="{FF2B5EF4-FFF2-40B4-BE49-F238E27FC236}">
                  <a16:creationId xmlns:a16="http://schemas.microsoft.com/office/drawing/2014/main" id="{9369A17A-F3BB-4E2E-A0EE-972D00DAA509}"/>
                </a:ext>
              </a:extLst>
            </p:cNvPr>
            <p:cNvSpPr>
              <a:spLocks noChangeShapeType="1"/>
            </p:cNvSpPr>
            <p:nvPr/>
          </p:nvSpPr>
          <p:spPr bwMode="auto">
            <a:xfrm flipH="1">
              <a:off x="1148" y="4056"/>
              <a:ext cx="114" cy="0"/>
            </a:xfrm>
            <a:prstGeom prst="line">
              <a:avLst/>
            </a:prstGeom>
            <a:noFill/>
            <a:ln w="19050">
              <a:solidFill>
                <a:schemeClr val="tx1"/>
              </a:solidFill>
              <a:round/>
              <a:headEnd/>
              <a:tailEnd/>
            </a:ln>
          </p:spPr>
          <p:txBody>
            <a:bodyPr wrap="none" anchor="ctr"/>
            <a:lstStyle/>
            <a:p>
              <a:pPr defTabSz="914264"/>
              <a:endParaRPr lang="en-US">
                <a:solidFill>
                  <a:prstClr val="black"/>
                </a:solidFill>
                <a:latin typeface="Trebuchet MS"/>
              </a:endParaRPr>
            </a:p>
          </p:txBody>
        </p:sp>
        <p:sp>
          <p:nvSpPr>
            <p:cNvPr id="81" name="Line 56">
              <a:extLst>
                <a:ext uri="{FF2B5EF4-FFF2-40B4-BE49-F238E27FC236}">
                  <a16:creationId xmlns:a16="http://schemas.microsoft.com/office/drawing/2014/main" id="{6FA6A2CA-F622-47C6-B4D9-0FE103E91553}"/>
                </a:ext>
              </a:extLst>
            </p:cNvPr>
            <p:cNvSpPr>
              <a:spLocks noChangeShapeType="1"/>
            </p:cNvSpPr>
            <p:nvPr/>
          </p:nvSpPr>
          <p:spPr bwMode="auto">
            <a:xfrm flipH="1">
              <a:off x="1148" y="1471"/>
              <a:ext cx="114" cy="0"/>
            </a:xfrm>
            <a:prstGeom prst="line">
              <a:avLst/>
            </a:prstGeom>
            <a:noFill/>
            <a:ln w="19050">
              <a:solidFill>
                <a:schemeClr val="tx1"/>
              </a:solidFill>
              <a:round/>
              <a:headEnd/>
              <a:tailEnd/>
            </a:ln>
          </p:spPr>
          <p:txBody>
            <a:bodyPr wrap="none" anchor="ctr"/>
            <a:lstStyle/>
            <a:p>
              <a:pPr defTabSz="914264"/>
              <a:endParaRPr lang="en-US">
                <a:solidFill>
                  <a:prstClr val="black"/>
                </a:solidFill>
                <a:latin typeface="Trebuchet MS"/>
              </a:endParaRPr>
            </a:p>
          </p:txBody>
        </p:sp>
        <p:sp>
          <p:nvSpPr>
            <p:cNvPr id="82" name="Line 57">
              <a:extLst>
                <a:ext uri="{FF2B5EF4-FFF2-40B4-BE49-F238E27FC236}">
                  <a16:creationId xmlns:a16="http://schemas.microsoft.com/office/drawing/2014/main" id="{AF04E513-FE68-4A96-AA76-B9DBA5E090B0}"/>
                </a:ext>
              </a:extLst>
            </p:cNvPr>
            <p:cNvSpPr>
              <a:spLocks noChangeShapeType="1"/>
            </p:cNvSpPr>
            <p:nvPr/>
          </p:nvSpPr>
          <p:spPr bwMode="auto">
            <a:xfrm flipH="1">
              <a:off x="1258" y="2757"/>
              <a:ext cx="92" cy="0"/>
            </a:xfrm>
            <a:prstGeom prst="line">
              <a:avLst/>
            </a:prstGeom>
            <a:noFill/>
            <a:ln w="19050">
              <a:solidFill>
                <a:schemeClr val="tx1"/>
              </a:solidFill>
              <a:round/>
              <a:headEnd/>
              <a:tailEnd/>
            </a:ln>
          </p:spPr>
          <p:txBody>
            <a:bodyPr wrap="none" anchor="ctr"/>
            <a:lstStyle/>
            <a:p>
              <a:pPr defTabSz="914264"/>
              <a:endParaRPr lang="en-US">
                <a:solidFill>
                  <a:prstClr val="black"/>
                </a:solidFill>
                <a:latin typeface="Trebuchet MS"/>
              </a:endParaRPr>
            </a:p>
          </p:txBody>
        </p:sp>
      </p:grpSp>
      <p:grpSp>
        <p:nvGrpSpPr>
          <p:cNvPr id="83" name="Group 28">
            <a:extLst>
              <a:ext uri="{FF2B5EF4-FFF2-40B4-BE49-F238E27FC236}">
                <a16:creationId xmlns:a16="http://schemas.microsoft.com/office/drawing/2014/main" id="{1BF32D26-2905-42D3-9A2F-0F058237B4AE}"/>
              </a:ext>
            </a:extLst>
          </p:cNvPr>
          <p:cNvGrpSpPr>
            <a:grpSpLocks/>
          </p:cNvGrpSpPr>
          <p:nvPr/>
        </p:nvGrpSpPr>
        <p:grpSpPr bwMode="auto">
          <a:xfrm>
            <a:off x="233161" y="1365523"/>
            <a:ext cx="1689101" cy="2527691"/>
            <a:chOff x="28" y="1464"/>
            <a:chExt cx="1064" cy="2667"/>
          </a:xfrm>
        </p:grpSpPr>
        <p:pic>
          <p:nvPicPr>
            <p:cNvPr id="84" name="Picture 29" descr="form">
              <a:extLst>
                <a:ext uri="{FF2B5EF4-FFF2-40B4-BE49-F238E27FC236}">
                  <a16:creationId xmlns:a16="http://schemas.microsoft.com/office/drawing/2014/main" id="{18D6FBBE-ED5F-4110-A148-8D5B8351865D}"/>
                </a:ext>
              </a:extLst>
            </p:cNvPr>
            <p:cNvPicPr>
              <a:picLocks noChangeAspect="1" noChangeArrowheads="1"/>
            </p:cNvPicPr>
            <p:nvPr/>
          </p:nvPicPr>
          <p:blipFill>
            <a:blip r:embed="rId2" cstate="print">
              <a:duotone>
                <a:prstClr val="black"/>
                <a:schemeClr val="accent1">
                  <a:tint val="45000"/>
                  <a:satMod val="400000"/>
                </a:schemeClr>
              </a:duotone>
            </a:blip>
            <a:srcRect/>
            <a:stretch>
              <a:fillRect/>
            </a:stretch>
          </p:blipFill>
          <p:spPr bwMode="auto">
            <a:xfrm>
              <a:off x="721" y="3099"/>
              <a:ext cx="310" cy="422"/>
            </a:xfrm>
            <a:prstGeom prst="rect">
              <a:avLst/>
            </a:prstGeom>
            <a:noFill/>
            <a:ln w="9525">
              <a:noFill/>
              <a:miter lim="800000"/>
              <a:headEnd/>
              <a:tailEnd/>
            </a:ln>
          </p:spPr>
        </p:pic>
        <p:sp>
          <p:nvSpPr>
            <p:cNvPr id="85" name="Rectangle 30">
              <a:extLst>
                <a:ext uri="{FF2B5EF4-FFF2-40B4-BE49-F238E27FC236}">
                  <a16:creationId xmlns:a16="http://schemas.microsoft.com/office/drawing/2014/main" id="{8F39B33F-D099-4572-9937-86FE81DBD3D3}"/>
                </a:ext>
              </a:extLst>
            </p:cNvPr>
            <p:cNvSpPr>
              <a:spLocks noChangeArrowheads="1"/>
            </p:cNvSpPr>
            <p:nvPr/>
          </p:nvSpPr>
          <p:spPr bwMode="auto">
            <a:xfrm>
              <a:off x="548" y="1953"/>
              <a:ext cx="544" cy="515"/>
            </a:xfrm>
            <a:prstGeom prst="rect">
              <a:avLst/>
            </a:prstGeom>
            <a:noFill/>
            <a:ln w="9525">
              <a:noFill/>
              <a:miter lim="800000"/>
              <a:headEnd/>
              <a:tailEnd/>
            </a:ln>
          </p:spPr>
          <p:txBody>
            <a:bodyPr/>
            <a:lstStyle/>
            <a:p>
              <a:pPr defTabSz="914264">
                <a:lnSpc>
                  <a:spcPct val="90000"/>
                </a:lnSpc>
              </a:pPr>
              <a:endParaRPr lang="en-US" sz="1000" b="1">
                <a:solidFill>
                  <a:prstClr val="black"/>
                </a:solidFill>
                <a:latin typeface="Trebuchet MS"/>
              </a:endParaRPr>
            </a:p>
          </p:txBody>
        </p:sp>
        <p:sp>
          <p:nvSpPr>
            <p:cNvPr id="86" name="Rectangle 31">
              <a:extLst>
                <a:ext uri="{FF2B5EF4-FFF2-40B4-BE49-F238E27FC236}">
                  <a16:creationId xmlns:a16="http://schemas.microsoft.com/office/drawing/2014/main" id="{F4578C52-F1CF-4E28-B95E-514CC9CE5601}"/>
                </a:ext>
              </a:extLst>
            </p:cNvPr>
            <p:cNvSpPr>
              <a:spLocks noChangeArrowheads="1"/>
            </p:cNvSpPr>
            <p:nvPr/>
          </p:nvSpPr>
          <p:spPr bwMode="auto">
            <a:xfrm>
              <a:off x="143" y="1516"/>
              <a:ext cx="531" cy="146"/>
            </a:xfrm>
            <a:prstGeom prst="rect">
              <a:avLst/>
            </a:prstGeom>
            <a:noFill/>
            <a:ln w="9525">
              <a:noFill/>
              <a:miter lim="800000"/>
              <a:headEnd/>
              <a:tailEnd/>
            </a:ln>
          </p:spPr>
          <p:txBody>
            <a:bodyPr wrap="none" lIns="0" tIns="0" rIns="0" bIns="0">
              <a:spAutoFit/>
            </a:bodyPr>
            <a:lstStyle/>
            <a:p>
              <a:pPr algn="r" defTabSz="914264">
                <a:lnSpc>
                  <a:spcPct val="90000"/>
                </a:lnSpc>
                <a:spcBef>
                  <a:spcPct val="35000"/>
                </a:spcBef>
              </a:pPr>
              <a:r>
                <a:rPr lang="en-US" altLang="en-US" sz="1000" b="1" dirty="0">
                  <a:solidFill>
                    <a:prstClr val="black">
                      <a:lumMod val="75000"/>
                      <a:lumOff val="25000"/>
                    </a:prstClr>
                  </a:solidFill>
                  <a:latin typeface="Trebuchet MS"/>
                </a:rPr>
                <a:t>Questionnaire</a:t>
              </a:r>
            </a:p>
          </p:txBody>
        </p:sp>
        <p:sp>
          <p:nvSpPr>
            <p:cNvPr id="87" name="Rectangle 32">
              <a:extLst>
                <a:ext uri="{FF2B5EF4-FFF2-40B4-BE49-F238E27FC236}">
                  <a16:creationId xmlns:a16="http://schemas.microsoft.com/office/drawing/2014/main" id="{A78C0FC4-9C0E-4AC2-B99F-D08FA26F42FC}"/>
                </a:ext>
              </a:extLst>
            </p:cNvPr>
            <p:cNvSpPr>
              <a:spLocks noChangeArrowheads="1"/>
            </p:cNvSpPr>
            <p:nvPr/>
          </p:nvSpPr>
          <p:spPr bwMode="auto">
            <a:xfrm>
              <a:off x="117" y="1994"/>
              <a:ext cx="557" cy="438"/>
            </a:xfrm>
            <a:prstGeom prst="rect">
              <a:avLst/>
            </a:prstGeom>
            <a:noFill/>
            <a:ln w="9525">
              <a:noFill/>
              <a:miter lim="800000"/>
              <a:headEnd/>
              <a:tailEnd/>
            </a:ln>
          </p:spPr>
          <p:txBody>
            <a:bodyPr lIns="0" tIns="0" rIns="0" bIns="0">
              <a:spAutoFit/>
            </a:bodyPr>
            <a:lstStyle/>
            <a:p>
              <a:pPr algn="r" defTabSz="914264">
                <a:lnSpc>
                  <a:spcPct val="90000"/>
                </a:lnSpc>
                <a:spcBef>
                  <a:spcPct val="35000"/>
                </a:spcBef>
              </a:pPr>
              <a:r>
                <a:rPr lang="en-US" altLang="en-US" sz="1000" b="1" dirty="0">
                  <a:solidFill>
                    <a:prstClr val="black">
                      <a:lumMod val="75000"/>
                      <a:lumOff val="25000"/>
                    </a:prstClr>
                  </a:solidFill>
                  <a:latin typeface="Trebuchet MS"/>
                </a:rPr>
                <a:t>Manual Inventory &amp; Audit</a:t>
              </a:r>
            </a:p>
          </p:txBody>
        </p:sp>
        <p:sp>
          <p:nvSpPr>
            <p:cNvPr id="88" name="Rectangle 33">
              <a:extLst>
                <a:ext uri="{FF2B5EF4-FFF2-40B4-BE49-F238E27FC236}">
                  <a16:creationId xmlns:a16="http://schemas.microsoft.com/office/drawing/2014/main" id="{28BEF820-FEEB-411B-9441-5F507E995CD4}"/>
                </a:ext>
              </a:extLst>
            </p:cNvPr>
            <p:cNvSpPr>
              <a:spLocks noChangeArrowheads="1"/>
            </p:cNvSpPr>
            <p:nvPr/>
          </p:nvSpPr>
          <p:spPr bwMode="auto">
            <a:xfrm>
              <a:off x="43" y="2664"/>
              <a:ext cx="610" cy="349"/>
            </a:xfrm>
            <a:prstGeom prst="rect">
              <a:avLst/>
            </a:prstGeom>
            <a:noFill/>
            <a:ln w="9525">
              <a:noFill/>
              <a:miter lim="800000"/>
              <a:headEnd/>
              <a:tailEnd/>
            </a:ln>
          </p:spPr>
          <p:txBody>
            <a:bodyPr lIns="0" tIns="0" rIns="0" bIns="0">
              <a:spAutoFit/>
            </a:bodyPr>
            <a:lstStyle/>
            <a:p>
              <a:pPr algn="r" defTabSz="914264">
                <a:lnSpc>
                  <a:spcPct val="90000"/>
                </a:lnSpc>
                <a:spcBef>
                  <a:spcPct val="35000"/>
                </a:spcBef>
              </a:pPr>
              <a:r>
                <a:rPr lang="en-US" altLang="en-US" sz="1000" b="1" dirty="0">
                  <a:solidFill>
                    <a:prstClr val="black">
                      <a:lumMod val="75000"/>
                      <a:lumOff val="25000"/>
                    </a:prstClr>
                  </a:solidFill>
                  <a:latin typeface="Trebuchet MS"/>
                </a:rPr>
                <a:t>“</a:t>
              </a:r>
              <a:r>
                <a:rPr lang="en-US" altLang="en-US" sz="1000" b="1" dirty="0" err="1">
                  <a:solidFill>
                    <a:prstClr val="black">
                      <a:lumMod val="75000"/>
                      <a:lumOff val="25000"/>
                    </a:prstClr>
                  </a:solidFill>
                  <a:latin typeface="Trebuchet MS"/>
                </a:rPr>
                <a:t>Sify</a:t>
              </a:r>
              <a:r>
                <a:rPr lang="en-US" altLang="en-US" sz="1000" b="1" dirty="0">
                  <a:solidFill>
                    <a:prstClr val="black">
                      <a:lumMod val="75000"/>
                      <a:lumOff val="25000"/>
                    </a:prstClr>
                  </a:solidFill>
                  <a:latin typeface="Trebuchet MS"/>
                </a:rPr>
                <a:t> </a:t>
              </a:r>
            </a:p>
            <a:p>
              <a:pPr algn="r" defTabSz="914264">
                <a:lnSpc>
                  <a:spcPct val="90000"/>
                </a:lnSpc>
                <a:spcBef>
                  <a:spcPct val="35000"/>
                </a:spcBef>
              </a:pPr>
              <a:r>
                <a:rPr lang="en-US" altLang="en-US" sz="1000" b="1" dirty="0">
                  <a:solidFill>
                    <a:prstClr val="black">
                      <a:lumMod val="75000"/>
                      <a:lumOff val="25000"/>
                    </a:prstClr>
                  </a:solidFill>
                  <a:latin typeface="Trebuchet MS"/>
                </a:rPr>
                <a:t>Discover” </a:t>
              </a:r>
            </a:p>
          </p:txBody>
        </p:sp>
        <p:sp>
          <p:nvSpPr>
            <p:cNvPr id="89" name="Rectangle 34">
              <a:extLst>
                <a:ext uri="{FF2B5EF4-FFF2-40B4-BE49-F238E27FC236}">
                  <a16:creationId xmlns:a16="http://schemas.microsoft.com/office/drawing/2014/main" id="{38609E50-F21A-4420-B7C9-905AF95DB7D4}"/>
                </a:ext>
              </a:extLst>
            </p:cNvPr>
            <p:cNvSpPr>
              <a:spLocks noChangeArrowheads="1"/>
            </p:cNvSpPr>
            <p:nvPr/>
          </p:nvSpPr>
          <p:spPr bwMode="auto">
            <a:xfrm>
              <a:off x="28" y="3228"/>
              <a:ext cx="647" cy="349"/>
            </a:xfrm>
            <a:prstGeom prst="rect">
              <a:avLst/>
            </a:prstGeom>
            <a:noFill/>
            <a:ln w="9525">
              <a:noFill/>
              <a:miter lim="800000"/>
              <a:headEnd/>
              <a:tailEnd/>
            </a:ln>
          </p:spPr>
          <p:txBody>
            <a:bodyPr lIns="0" tIns="0" rIns="0" bIns="0">
              <a:spAutoFit/>
            </a:bodyPr>
            <a:lstStyle/>
            <a:p>
              <a:pPr algn="r" defTabSz="914264">
                <a:lnSpc>
                  <a:spcPct val="90000"/>
                </a:lnSpc>
                <a:spcBef>
                  <a:spcPct val="35000"/>
                </a:spcBef>
              </a:pPr>
              <a:r>
                <a:rPr lang="en-US" altLang="en-US" sz="1000" b="1" dirty="0">
                  <a:solidFill>
                    <a:prstClr val="black">
                      <a:lumMod val="75000"/>
                      <a:lumOff val="25000"/>
                    </a:prstClr>
                  </a:solidFill>
                  <a:latin typeface="Trebuchet MS"/>
                </a:rPr>
                <a:t>Conduct</a:t>
              </a:r>
            </a:p>
            <a:p>
              <a:pPr algn="r" defTabSz="914264">
                <a:lnSpc>
                  <a:spcPct val="90000"/>
                </a:lnSpc>
                <a:spcBef>
                  <a:spcPct val="35000"/>
                </a:spcBef>
              </a:pPr>
              <a:r>
                <a:rPr lang="en-US" altLang="en-US" sz="1000" b="1" dirty="0">
                  <a:solidFill>
                    <a:prstClr val="black">
                      <a:lumMod val="75000"/>
                      <a:lumOff val="25000"/>
                    </a:prstClr>
                  </a:solidFill>
                  <a:latin typeface="Trebuchet MS"/>
                </a:rPr>
                <a:t>Interviews</a:t>
              </a:r>
            </a:p>
          </p:txBody>
        </p:sp>
        <p:sp>
          <p:nvSpPr>
            <p:cNvPr id="90" name="Rectangle 35">
              <a:extLst>
                <a:ext uri="{FF2B5EF4-FFF2-40B4-BE49-F238E27FC236}">
                  <a16:creationId xmlns:a16="http://schemas.microsoft.com/office/drawing/2014/main" id="{8F5ABD02-F446-4E64-8F7D-6D123ECE82C7}"/>
                </a:ext>
              </a:extLst>
            </p:cNvPr>
            <p:cNvSpPr>
              <a:spLocks noChangeArrowheads="1"/>
            </p:cNvSpPr>
            <p:nvPr/>
          </p:nvSpPr>
          <p:spPr bwMode="auto">
            <a:xfrm>
              <a:off x="102" y="3839"/>
              <a:ext cx="562" cy="292"/>
            </a:xfrm>
            <a:prstGeom prst="rect">
              <a:avLst/>
            </a:prstGeom>
            <a:noFill/>
            <a:ln w="9525">
              <a:noFill/>
              <a:miter lim="800000"/>
              <a:headEnd/>
              <a:tailEnd/>
            </a:ln>
          </p:spPr>
          <p:txBody>
            <a:bodyPr lIns="0" tIns="0" rIns="0" bIns="0">
              <a:spAutoFit/>
            </a:bodyPr>
            <a:lstStyle/>
            <a:p>
              <a:pPr algn="r" defTabSz="914264">
                <a:lnSpc>
                  <a:spcPct val="90000"/>
                </a:lnSpc>
                <a:spcBef>
                  <a:spcPct val="35000"/>
                </a:spcBef>
              </a:pPr>
              <a:r>
                <a:rPr lang="en-US" altLang="en-US" sz="1000" b="1" dirty="0">
                  <a:solidFill>
                    <a:prstClr val="black">
                      <a:lumMod val="75000"/>
                      <a:lumOff val="25000"/>
                    </a:prstClr>
                  </a:solidFill>
                  <a:latin typeface="Trebuchet MS"/>
                </a:rPr>
                <a:t>Conduct Workshops</a:t>
              </a:r>
            </a:p>
          </p:txBody>
        </p:sp>
        <p:pic>
          <p:nvPicPr>
            <p:cNvPr id="91" name="Picture 36" descr="BINDER">
              <a:extLst>
                <a:ext uri="{FF2B5EF4-FFF2-40B4-BE49-F238E27FC236}">
                  <a16:creationId xmlns:a16="http://schemas.microsoft.com/office/drawing/2014/main" id="{2B0ABDAD-968E-4162-B111-B908D55EF92C}"/>
                </a:ext>
              </a:extLst>
            </p:cNvPr>
            <p:cNvPicPr>
              <a:picLocks noChangeAspect="1" noChangeArrowheads="1"/>
            </p:cNvPicPr>
            <p:nvPr/>
          </p:nvPicPr>
          <p:blipFill>
            <a:blip r:embed="rId3" cstate="print"/>
            <a:srcRect l="29968" t="-2"/>
            <a:stretch>
              <a:fillRect/>
            </a:stretch>
          </p:blipFill>
          <p:spPr bwMode="auto">
            <a:xfrm>
              <a:off x="728" y="3645"/>
              <a:ext cx="295" cy="414"/>
            </a:xfrm>
            <a:prstGeom prst="rect">
              <a:avLst/>
            </a:prstGeom>
            <a:noFill/>
            <a:ln w="9525">
              <a:noFill/>
              <a:miter lim="800000"/>
              <a:headEnd/>
              <a:tailEnd/>
            </a:ln>
          </p:spPr>
        </p:pic>
        <p:pic>
          <p:nvPicPr>
            <p:cNvPr id="92" name="Picture 37" descr="form">
              <a:extLst>
                <a:ext uri="{FF2B5EF4-FFF2-40B4-BE49-F238E27FC236}">
                  <a16:creationId xmlns:a16="http://schemas.microsoft.com/office/drawing/2014/main" id="{5150A691-EEE1-46C7-BAFB-B4BF69534B96}"/>
                </a:ext>
              </a:extLst>
            </p:cNvPr>
            <p:cNvPicPr>
              <a:picLocks noChangeAspect="1" noChangeArrowheads="1"/>
            </p:cNvPicPr>
            <p:nvPr/>
          </p:nvPicPr>
          <p:blipFill>
            <a:blip r:embed="rId2" cstate="print">
              <a:duotone>
                <a:prstClr val="black"/>
                <a:schemeClr val="accent3">
                  <a:tint val="45000"/>
                  <a:satMod val="400000"/>
                </a:schemeClr>
              </a:duotone>
            </a:blip>
            <a:srcRect/>
            <a:stretch>
              <a:fillRect/>
            </a:stretch>
          </p:blipFill>
          <p:spPr bwMode="auto">
            <a:xfrm>
              <a:off x="720" y="2007"/>
              <a:ext cx="310" cy="422"/>
            </a:xfrm>
            <a:prstGeom prst="rect">
              <a:avLst/>
            </a:prstGeom>
            <a:noFill/>
            <a:ln w="9525">
              <a:noFill/>
              <a:miter lim="800000"/>
              <a:headEnd/>
              <a:tailEnd/>
            </a:ln>
          </p:spPr>
        </p:pic>
        <p:pic>
          <p:nvPicPr>
            <p:cNvPr id="93" name="Picture 39" descr="BIC0036A">
              <a:extLst>
                <a:ext uri="{FF2B5EF4-FFF2-40B4-BE49-F238E27FC236}">
                  <a16:creationId xmlns:a16="http://schemas.microsoft.com/office/drawing/2014/main" id="{677570A3-8251-45B7-8771-95B8E94B0D8A}"/>
                </a:ext>
              </a:extLst>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712" y="1464"/>
              <a:ext cx="327" cy="420"/>
            </a:xfrm>
            <a:prstGeom prst="rect">
              <a:avLst/>
            </a:prstGeom>
            <a:ln>
              <a:noFill/>
            </a:ln>
            <a:effectLst>
              <a:outerShdw blurRad="190500" algn="tl" rotWithShape="0">
                <a:srgbClr val="000000">
                  <a:alpha val="70000"/>
                </a:srgbClr>
              </a:outerShdw>
            </a:effectLst>
          </p:spPr>
        </p:pic>
      </p:grpSp>
      <p:sp>
        <p:nvSpPr>
          <p:cNvPr id="94" name="Text Box 25">
            <a:extLst>
              <a:ext uri="{FF2B5EF4-FFF2-40B4-BE49-F238E27FC236}">
                <a16:creationId xmlns:a16="http://schemas.microsoft.com/office/drawing/2014/main" id="{77A46C0C-AB57-4126-A855-E4638FA58BA1}"/>
              </a:ext>
            </a:extLst>
          </p:cNvPr>
          <p:cNvSpPr txBox="1">
            <a:spLocks noChangeArrowheads="1"/>
          </p:cNvSpPr>
          <p:nvPr/>
        </p:nvSpPr>
        <p:spPr bwMode="auto">
          <a:xfrm>
            <a:off x="7560984" y="1365524"/>
            <a:ext cx="1475512" cy="1906676"/>
          </a:xfrm>
          <a:prstGeom prst="rect">
            <a:avLst/>
          </a:prstGeom>
          <a:noFill/>
          <a:ln w="9525">
            <a:noFill/>
            <a:miter lim="800000"/>
            <a:headEnd/>
            <a:tailEnd/>
          </a:ln>
        </p:spPr>
        <p:txBody>
          <a:bodyPr wrap="square" lIns="0" tIns="0" rIns="0" bIns="0">
            <a:spAutoFit/>
          </a:bodyPr>
          <a:lstStyle>
            <a:defPPr>
              <a:defRPr lang="en-US"/>
            </a:defPPr>
            <a:lvl1pPr marL="111125" indent="-111125" fontAlgn="base">
              <a:lnSpc>
                <a:spcPct val="85000"/>
              </a:lnSpc>
              <a:spcBef>
                <a:spcPct val="35000"/>
              </a:spcBef>
              <a:spcAft>
                <a:spcPct val="0"/>
              </a:spcAft>
              <a:buClr>
                <a:schemeClr val="folHlink"/>
              </a:buClr>
              <a:defRPr b="1">
                <a:latin typeface="Arial" charset="0"/>
                <a:cs typeface="Arial" charset="0"/>
              </a:defRPr>
            </a:lvl1pPr>
            <a:lvl2pPr marL="457200" fontAlgn="base">
              <a:spcBef>
                <a:spcPct val="0"/>
              </a:spcBef>
              <a:spcAft>
                <a:spcPct val="0"/>
              </a:spcAft>
              <a:defRPr>
                <a:latin typeface="Arial" charset="0"/>
                <a:cs typeface="Arial" charset="0"/>
              </a:defRPr>
            </a:lvl2pPr>
            <a:lvl3pPr marL="914400" fontAlgn="base">
              <a:spcBef>
                <a:spcPct val="0"/>
              </a:spcBef>
              <a:spcAft>
                <a:spcPct val="0"/>
              </a:spcAft>
              <a:defRPr>
                <a:latin typeface="Arial" charset="0"/>
                <a:cs typeface="Arial" charset="0"/>
              </a:defRPr>
            </a:lvl3pPr>
            <a:lvl4pPr marL="1371600" fontAlgn="base">
              <a:spcBef>
                <a:spcPct val="0"/>
              </a:spcBef>
              <a:spcAft>
                <a:spcPct val="0"/>
              </a:spcAft>
              <a:defRPr>
                <a:latin typeface="Arial" charset="0"/>
                <a:cs typeface="Arial" charset="0"/>
              </a:defRPr>
            </a:lvl4pPr>
            <a:lvl5pPr marL="1828800" fontAlgn="base">
              <a:spcBef>
                <a:spcPct val="0"/>
              </a:spcBef>
              <a:spcAft>
                <a:spcPct val="0"/>
              </a:spcAft>
              <a:defRPr>
                <a:latin typeface="Arial" charset="0"/>
                <a:cs typeface="Arial" charset="0"/>
              </a:defRPr>
            </a:lvl5pPr>
            <a:lvl6pPr marL="2286000" defTabSz="914400">
              <a:defRPr>
                <a:latin typeface="Arial" charset="0"/>
                <a:cs typeface="Arial" charset="0"/>
              </a:defRPr>
            </a:lvl6pPr>
            <a:lvl7pPr marL="2743200" defTabSz="914400">
              <a:defRPr>
                <a:latin typeface="Arial" charset="0"/>
                <a:cs typeface="Arial" charset="0"/>
              </a:defRPr>
            </a:lvl7pPr>
            <a:lvl8pPr marL="3200400" defTabSz="914400">
              <a:defRPr>
                <a:latin typeface="Arial" charset="0"/>
                <a:cs typeface="Arial" charset="0"/>
              </a:defRPr>
            </a:lvl8pPr>
            <a:lvl9pPr marL="3657600" defTabSz="914400">
              <a:defRPr>
                <a:latin typeface="Arial" charset="0"/>
                <a:cs typeface="Arial" charset="0"/>
              </a:defRPr>
            </a:lvl9pPr>
          </a:lstStyle>
          <a:p>
            <a:pPr marL="0" indent="0" defTabSz="914264">
              <a:buClr>
                <a:srgbClr val="800080"/>
              </a:buClr>
            </a:pPr>
            <a:r>
              <a:rPr lang="en-GB" altLang="en-GB" sz="1050" dirty="0">
                <a:solidFill>
                  <a:prstClr val="black"/>
                </a:solidFill>
                <a:latin typeface="Trebuchet MS"/>
              </a:rPr>
              <a:t>Benefits</a:t>
            </a:r>
          </a:p>
          <a:p>
            <a:pPr marL="0" indent="0" defTabSz="914264">
              <a:buClr>
                <a:srgbClr val="800080"/>
              </a:buClr>
            </a:pPr>
            <a:endParaRPr lang="en-GB" altLang="en-GB" sz="1050" dirty="0">
              <a:solidFill>
                <a:prstClr val="black"/>
              </a:solidFill>
              <a:latin typeface="Trebuchet MS"/>
            </a:endParaRPr>
          </a:p>
          <a:p>
            <a:pPr marL="171446" indent="-171446" defTabSz="914264">
              <a:buClr>
                <a:srgbClr val="800080"/>
              </a:buClr>
              <a:buFont typeface="Arial" panose="020B0604020202020204" pitchFamily="34" charset="0"/>
              <a:buChar char="•"/>
            </a:pPr>
            <a:r>
              <a:rPr lang="en-US" sz="1050" b="0" dirty="0">
                <a:solidFill>
                  <a:prstClr val="black"/>
                </a:solidFill>
                <a:latin typeface="Trebuchet MS"/>
              </a:rPr>
              <a:t>Migration Risk Mitigation</a:t>
            </a:r>
          </a:p>
          <a:p>
            <a:pPr marL="171446" indent="-171446" defTabSz="914264">
              <a:buClr>
                <a:srgbClr val="800080"/>
              </a:buClr>
              <a:buFont typeface="Arial" panose="020B0604020202020204" pitchFamily="34" charset="0"/>
              <a:buChar char="•"/>
            </a:pPr>
            <a:r>
              <a:rPr lang="en-GB" altLang="en-GB" sz="1050" b="0" dirty="0">
                <a:solidFill>
                  <a:prstClr val="black"/>
                </a:solidFill>
                <a:latin typeface="Trebuchet MS"/>
              </a:rPr>
              <a:t>Enhanced Productivity</a:t>
            </a:r>
          </a:p>
          <a:p>
            <a:pPr marL="171446" indent="-171446" defTabSz="914264">
              <a:buClr>
                <a:srgbClr val="800080"/>
              </a:buClr>
              <a:buFont typeface="Arial" panose="020B0604020202020204" pitchFamily="34" charset="0"/>
              <a:buChar char="•"/>
            </a:pPr>
            <a:r>
              <a:rPr lang="en-GB" altLang="en-GB" sz="1050" b="0" dirty="0">
                <a:solidFill>
                  <a:prstClr val="black"/>
                </a:solidFill>
                <a:latin typeface="Trebuchet MS"/>
              </a:rPr>
              <a:t>Broader &amp; Deeper Support</a:t>
            </a:r>
          </a:p>
          <a:p>
            <a:pPr marL="171446" indent="-171446" defTabSz="914264">
              <a:buClr>
                <a:srgbClr val="800080"/>
              </a:buClr>
              <a:buFont typeface="Arial" panose="020B0604020202020204" pitchFamily="34" charset="0"/>
              <a:buChar char="•"/>
            </a:pPr>
            <a:r>
              <a:rPr lang="en-GB" altLang="en-GB" sz="1050" b="0" dirty="0">
                <a:solidFill>
                  <a:prstClr val="black"/>
                </a:solidFill>
                <a:latin typeface="Trebuchet MS"/>
              </a:rPr>
              <a:t>Competent Experts</a:t>
            </a:r>
          </a:p>
          <a:p>
            <a:pPr marL="285743" indent="-285743" defTabSz="914264">
              <a:buClr>
                <a:srgbClr val="800080"/>
              </a:buClr>
              <a:buFont typeface="Arial" panose="020B0604020202020204" pitchFamily="34" charset="0"/>
              <a:buChar char="•"/>
            </a:pPr>
            <a:endParaRPr lang="en-GB" altLang="en-GB" sz="1050" b="0" dirty="0">
              <a:solidFill>
                <a:prstClr val="black"/>
              </a:solidFill>
              <a:latin typeface="Trebuchet MS"/>
            </a:endParaRPr>
          </a:p>
          <a:p>
            <a:pPr marL="285743" indent="-285743" defTabSz="914264">
              <a:buClr>
                <a:srgbClr val="800080"/>
              </a:buClr>
              <a:buFont typeface="Arial" panose="020B0604020202020204" pitchFamily="34" charset="0"/>
              <a:buChar char="•"/>
            </a:pPr>
            <a:endParaRPr lang="en-GB" altLang="en-GB" sz="1050" b="0" dirty="0">
              <a:solidFill>
                <a:prstClr val="black"/>
              </a:solidFill>
              <a:latin typeface="Trebuchet MS"/>
            </a:endParaRPr>
          </a:p>
        </p:txBody>
      </p:sp>
      <p:sp>
        <p:nvSpPr>
          <p:cNvPr id="95" name="Line 52">
            <a:extLst>
              <a:ext uri="{FF2B5EF4-FFF2-40B4-BE49-F238E27FC236}">
                <a16:creationId xmlns:a16="http://schemas.microsoft.com/office/drawing/2014/main" id="{761ED279-8DD8-4CF0-A0E0-CBD91627BC03}"/>
              </a:ext>
            </a:extLst>
          </p:cNvPr>
          <p:cNvSpPr>
            <a:spLocks noChangeShapeType="1"/>
          </p:cNvSpPr>
          <p:nvPr/>
        </p:nvSpPr>
        <p:spPr bwMode="auto">
          <a:xfrm>
            <a:off x="7452642" y="883526"/>
            <a:ext cx="0" cy="3414735"/>
          </a:xfrm>
          <a:prstGeom prst="line">
            <a:avLst/>
          </a:prstGeom>
          <a:noFill/>
          <a:ln w="19050">
            <a:solidFill>
              <a:schemeClr val="bg2"/>
            </a:solidFill>
            <a:round/>
            <a:headEnd/>
            <a:tailEnd/>
          </a:ln>
        </p:spPr>
        <p:txBody>
          <a:bodyPr wrap="none" anchor="ctr"/>
          <a:lstStyle/>
          <a:p>
            <a:pPr defTabSz="914264"/>
            <a:endParaRPr lang="en-US">
              <a:solidFill>
                <a:prstClr val="black"/>
              </a:solidFill>
              <a:latin typeface="Trebuchet MS"/>
            </a:endParaRPr>
          </a:p>
        </p:txBody>
      </p:sp>
      <p:sp>
        <p:nvSpPr>
          <p:cNvPr id="96" name="Rectangle 95">
            <a:extLst>
              <a:ext uri="{FF2B5EF4-FFF2-40B4-BE49-F238E27FC236}">
                <a16:creationId xmlns:a16="http://schemas.microsoft.com/office/drawing/2014/main" id="{84BDDED4-BF29-4DFD-BB3D-8521B7D61D74}"/>
              </a:ext>
            </a:extLst>
          </p:cNvPr>
          <p:cNvSpPr>
            <a:spLocks noChangeArrowheads="1"/>
          </p:cNvSpPr>
          <p:nvPr/>
        </p:nvSpPr>
        <p:spPr bwMode="auto">
          <a:xfrm>
            <a:off x="6567640" y="3067299"/>
            <a:ext cx="795938" cy="276999"/>
          </a:xfrm>
          <a:prstGeom prst="rect">
            <a:avLst/>
          </a:prstGeom>
          <a:noFill/>
          <a:ln w="9525">
            <a:noFill/>
            <a:miter lim="800000"/>
            <a:headEnd/>
            <a:tailEnd/>
          </a:ln>
        </p:spPr>
        <p:txBody>
          <a:bodyPr wrap="square" lIns="0" tIns="0" rIns="0" bIns="0">
            <a:spAutoFit/>
          </a:bodyPr>
          <a:lstStyle/>
          <a:p>
            <a:pPr defTabSz="914264">
              <a:lnSpc>
                <a:spcPct val="90000"/>
              </a:lnSpc>
              <a:spcBef>
                <a:spcPct val="35000"/>
              </a:spcBef>
            </a:pPr>
            <a:r>
              <a:rPr lang="en-US" altLang="en-US" sz="1000" b="1" dirty="0">
                <a:solidFill>
                  <a:prstClr val="black">
                    <a:lumMod val="75000"/>
                    <a:lumOff val="25000"/>
                  </a:prstClr>
                </a:solidFill>
                <a:latin typeface="Trebuchet MS"/>
              </a:rPr>
              <a:t>Dependency Mapping</a:t>
            </a:r>
          </a:p>
        </p:txBody>
      </p:sp>
      <p:pic>
        <p:nvPicPr>
          <p:cNvPr id="97" name="Picture 2" descr="Image result for discovery tool icon">
            <a:extLst>
              <a:ext uri="{FF2B5EF4-FFF2-40B4-BE49-F238E27FC236}">
                <a16:creationId xmlns:a16="http://schemas.microsoft.com/office/drawing/2014/main" id="{EADF7ADC-3C9B-4F94-AA2E-0D750130441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02341" y="2368958"/>
            <a:ext cx="542355" cy="542355"/>
          </a:xfrm>
          <a:prstGeom prst="rect">
            <a:avLst/>
          </a:prstGeom>
          <a:noFill/>
          <a:extLst>
            <a:ext uri="{909E8E84-426E-40DD-AFC4-6F175D3DCCD1}">
              <a14:hiddenFill xmlns:a14="http://schemas.microsoft.com/office/drawing/2010/main">
                <a:solidFill>
                  <a:srgbClr val="FFFFFF"/>
                </a:solidFill>
              </a14:hiddenFill>
            </a:ext>
          </a:extLst>
        </p:spPr>
      </p:pic>
      <p:sp>
        <p:nvSpPr>
          <p:cNvPr id="98" name="Arrow: Right 97">
            <a:extLst>
              <a:ext uri="{FF2B5EF4-FFF2-40B4-BE49-F238E27FC236}">
                <a16:creationId xmlns:a16="http://schemas.microsoft.com/office/drawing/2014/main" id="{E1EF974D-8289-4FAC-B87D-4225DA845D2F}"/>
              </a:ext>
            </a:extLst>
          </p:cNvPr>
          <p:cNvSpPr/>
          <p:nvPr/>
        </p:nvSpPr>
        <p:spPr>
          <a:xfrm>
            <a:off x="3618671" y="2038787"/>
            <a:ext cx="616597" cy="104195"/>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99" name="Arrow: Right 98">
            <a:extLst>
              <a:ext uri="{FF2B5EF4-FFF2-40B4-BE49-F238E27FC236}">
                <a16:creationId xmlns:a16="http://schemas.microsoft.com/office/drawing/2014/main" id="{A2CBCD07-B7D3-4CF9-834D-7F62219305A8}"/>
              </a:ext>
            </a:extLst>
          </p:cNvPr>
          <p:cNvSpPr/>
          <p:nvPr/>
        </p:nvSpPr>
        <p:spPr>
          <a:xfrm>
            <a:off x="3616728" y="2230230"/>
            <a:ext cx="616597" cy="104194"/>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100" name="Arrow: Right 99">
            <a:extLst>
              <a:ext uri="{FF2B5EF4-FFF2-40B4-BE49-F238E27FC236}">
                <a16:creationId xmlns:a16="http://schemas.microsoft.com/office/drawing/2014/main" id="{8F49A818-F903-40EB-BFAC-E87B17EA4FC5}"/>
              </a:ext>
            </a:extLst>
          </p:cNvPr>
          <p:cNvSpPr/>
          <p:nvPr/>
        </p:nvSpPr>
        <p:spPr>
          <a:xfrm>
            <a:off x="3616728" y="2418468"/>
            <a:ext cx="616597" cy="104194"/>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101" name="Arrow: Right 100">
            <a:extLst>
              <a:ext uri="{FF2B5EF4-FFF2-40B4-BE49-F238E27FC236}">
                <a16:creationId xmlns:a16="http://schemas.microsoft.com/office/drawing/2014/main" id="{E69D7BA2-9F55-40CB-BCAD-8D055B3FD006}"/>
              </a:ext>
            </a:extLst>
          </p:cNvPr>
          <p:cNvSpPr/>
          <p:nvPr/>
        </p:nvSpPr>
        <p:spPr>
          <a:xfrm>
            <a:off x="3631722" y="2623658"/>
            <a:ext cx="616597" cy="104194"/>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
        <p:nvSpPr>
          <p:cNvPr id="102" name="Arrow: Right 101">
            <a:extLst>
              <a:ext uri="{FF2B5EF4-FFF2-40B4-BE49-F238E27FC236}">
                <a16:creationId xmlns:a16="http://schemas.microsoft.com/office/drawing/2014/main" id="{B215E7BD-1766-45B9-972F-553398753CCD}"/>
              </a:ext>
            </a:extLst>
          </p:cNvPr>
          <p:cNvSpPr/>
          <p:nvPr/>
        </p:nvSpPr>
        <p:spPr>
          <a:xfrm rot="10800000">
            <a:off x="3616259" y="2828847"/>
            <a:ext cx="616597" cy="104194"/>
          </a:xfrm>
          <a:prstGeom prst="rightArrow">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64"/>
            <a:endParaRPr lang="en-IN">
              <a:solidFill>
                <a:prstClr val="white"/>
              </a:solidFill>
              <a:latin typeface="Trebuchet MS"/>
            </a:endParaRPr>
          </a:p>
        </p:txBody>
      </p:sp>
    </p:spTree>
    <p:extLst>
      <p:ext uri="{BB962C8B-B14F-4D97-AF65-F5344CB8AC3E}">
        <p14:creationId xmlns:p14="http://schemas.microsoft.com/office/powerpoint/2010/main" val="2089926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E9930-E473-446F-9B3C-0199C02D8339}"/>
              </a:ext>
            </a:extLst>
          </p:cNvPr>
          <p:cNvSpPr>
            <a:spLocks noGrp="1"/>
          </p:cNvSpPr>
          <p:nvPr>
            <p:ph type="title"/>
          </p:nvPr>
        </p:nvSpPr>
        <p:spPr/>
        <p:txBody>
          <a:bodyPr>
            <a:noAutofit/>
          </a:bodyPr>
          <a:lstStyle/>
          <a:p>
            <a:r>
              <a:rPr lang="en-IN" sz="2000" dirty="0"/>
              <a:t>Multi-Cloud Management Platform ( generation 4) </a:t>
            </a:r>
          </a:p>
        </p:txBody>
      </p:sp>
      <p:sp>
        <p:nvSpPr>
          <p:cNvPr id="20" name="Rectangle 19">
            <a:extLst>
              <a:ext uri="{FF2B5EF4-FFF2-40B4-BE49-F238E27FC236}">
                <a16:creationId xmlns:a16="http://schemas.microsoft.com/office/drawing/2014/main" id="{771D0FD7-1D5A-9E45-BDDB-DB21B635C6CB}"/>
              </a:ext>
            </a:extLst>
          </p:cNvPr>
          <p:cNvSpPr/>
          <p:nvPr/>
        </p:nvSpPr>
        <p:spPr>
          <a:xfrm>
            <a:off x="251522" y="987576"/>
            <a:ext cx="2973891" cy="253916"/>
          </a:xfrm>
          <a:prstGeom prst="rect">
            <a:avLst/>
          </a:prstGeom>
        </p:spPr>
        <p:txBody>
          <a:bodyPr wrap="none">
            <a:spAutoFit/>
          </a:bodyPr>
          <a:lstStyle/>
          <a:p>
            <a:r>
              <a:rPr lang="en-US" sz="1050" b="1" dirty="0"/>
              <a:t>LIFE CYCLE MANAGEMENT WITH BLUEPRINTS</a:t>
            </a:r>
          </a:p>
        </p:txBody>
      </p:sp>
      <p:pic>
        <p:nvPicPr>
          <p:cNvPr id="39" name="Picture 38">
            <a:extLst>
              <a:ext uri="{FF2B5EF4-FFF2-40B4-BE49-F238E27FC236}">
                <a16:creationId xmlns:a16="http://schemas.microsoft.com/office/drawing/2014/main" id="{522B67C4-8C4A-8C46-8DE6-B41293BE3A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5898" y="971276"/>
            <a:ext cx="4851204" cy="3814455"/>
          </a:xfrm>
          <a:prstGeom prst="rect">
            <a:avLst/>
          </a:prstGeom>
        </p:spPr>
      </p:pic>
      <p:grpSp>
        <p:nvGrpSpPr>
          <p:cNvPr id="50" name="Group 49">
            <a:extLst>
              <a:ext uri="{FF2B5EF4-FFF2-40B4-BE49-F238E27FC236}">
                <a16:creationId xmlns:a16="http://schemas.microsoft.com/office/drawing/2014/main" id="{FC3C3235-0B26-BD4B-B612-29FB51CC0EE1}"/>
              </a:ext>
            </a:extLst>
          </p:cNvPr>
          <p:cNvGrpSpPr/>
          <p:nvPr/>
        </p:nvGrpSpPr>
        <p:grpSpPr>
          <a:xfrm>
            <a:off x="326935" y="3977148"/>
            <a:ext cx="3414843" cy="548454"/>
            <a:chOff x="355897" y="3792603"/>
            <a:chExt cx="3414843" cy="548453"/>
          </a:xfrm>
        </p:grpSpPr>
        <p:grpSp>
          <p:nvGrpSpPr>
            <p:cNvPr id="40" name="Group 39">
              <a:extLst>
                <a:ext uri="{FF2B5EF4-FFF2-40B4-BE49-F238E27FC236}">
                  <a16:creationId xmlns:a16="http://schemas.microsoft.com/office/drawing/2014/main" id="{63D98C41-DB4A-FF44-BF2E-C11959E55428}"/>
                </a:ext>
              </a:extLst>
            </p:cNvPr>
            <p:cNvGrpSpPr/>
            <p:nvPr/>
          </p:nvGrpSpPr>
          <p:grpSpPr>
            <a:xfrm>
              <a:off x="355897" y="3792603"/>
              <a:ext cx="379095" cy="389023"/>
              <a:chOff x="12560300" y="2195513"/>
              <a:chExt cx="666751" cy="684212"/>
            </a:xfrm>
            <a:solidFill>
              <a:schemeClr val="accent4">
                <a:lumMod val="75000"/>
              </a:schemeClr>
            </a:solidFill>
          </p:grpSpPr>
          <p:sp>
            <p:nvSpPr>
              <p:cNvPr id="41" name="Freeform 26">
                <a:extLst>
                  <a:ext uri="{FF2B5EF4-FFF2-40B4-BE49-F238E27FC236}">
                    <a16:creationId xmlns:a16="http://schemas.microsoft.com/office/drawing/2014/main" id="{C2D0C74A-0278-F24B-9E5F-4E933ABE0363}"/>
                  </a:ext>
                </a:extLst>
              </p:cNvPr>
              <p:cNvSpPr>
                <a:spLocks noEditPoints="1"/>
              </p:cNvSpPr>
              <p:nvPr/>
            </p:nvSpPr>
            <p:spPr bwMode="auto">
              <a:xfrm>
                <a:off x="12703175" y="2405063"/>
                <a:ext cx="381000" cy="106363"/>
              </a:xfrm>
              <a:custGeom>
                <a:avLst/>
                <a:gdLst>
                  <a:gd name="T0" fmla="*/ 166 w 175"/>
                  <a:gd name="T1" fmla="*/ 0 h 49"/>
                  <a:gd name="T2" fmla="*/ 10 w 175"/>
                  <a:gd name="T3" fmla="*/ 0 h 49"/>
                  <a:gd name="T4" fmla="*/ 0 w 175"/>
                  <a:gd name="T5" fmla="*/ 9 h 49"/>
                  <a:gd name="T6" fmla="*/ 0 w 175"/>
                  <a:gd name="T7" fmla="*/ 40 h 49"/>
                  <a:gd name="T8" fmla="*/ 10 w 175"/>
                  <a:gd name="T9" fmla="*/ 49 h 49"/>
                  <a:gd name="T10" fmla="*/ 166 w 175"/>
                  <a:gd name="T11" fmla="*/ 49 h 49"/>
                  <a:gd name="T12" fmla="*/ 175 w 175"/>
                  <a:gd name="T13" fmla="*/ 40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40"/>
                      <a:pt x="0" y="40"/>
                      <a:pt x="0" y="40"/>
                    </a:cubicBezTo>
                    <a:cubicBezTo>
                      <a:pt x="0" y="45"/>
                      <a:pt x="5" y="49"/>
                      <a:pt x="10" y="49"/>
                    </a:cubicBezTo>
                    <a:cubicBezTo>
                      <a:pt x="166" y="49"/>
                      <a:pt x="166" y="49"/>
                      <a:pt x="166" y="49"/>
                    </a:cubicBezTo>
                    <a:cubicBezTo>
                      <a:pt x="171" y="49"/>
                      <a:pt x="175" y="45"/>
                      <a:pt x="175" y="40"/>
                    </a:cubicBezTo>
                    <a:cubicBezTo>
                      <a:pt x="175" y="9"/>
                      <a:pt x="175" y="9"/>
                      <a:pt x="175" y="9"/>
                    </a:cubicBezTo>
                    <a:cubicBezTo>
                      <a:pt x="175" y="4"/>
                      <a:pt x="171" y="0"/>
                      <a:pt x="166" y="0"/>
                    </a:cubicBezTo>
                    <a:close/>
                    <a:moveTo>
                      <a:pt x="17" y="21"/>
                    </a:moveTo>
                    <a:cubicBezTo>
                      <a:pt x="14" y="21"/>
                      <a:pt x="11" y="19"/>
                      <a:pt x="11" y="16"/>
                    </a:cubicBezTo>
                    <a:cubicBezTo>
                      <a:pt x="11" y="13"/>
                      <a:pt x="14" y="10"/>
                      <a:pt x="17" y="10"/>
                    </a:cubicBezTo>
                    <a:cubicBezTo>
                      <a:pt x="20" y="10"/>
                      <a:pt x="22" y="13"/>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42" name="Freeform 27">
                <a:extLst>
                  <a:ext uri="{FF2B5EF4-FFF2-40B4-BE49-F238E27FC236}">
                    <a16:creationId xmlns:a16="http://schemas.microsoft.com/office/drawing/2014/main" id="{606640D3-61FC-054F-BBCC-A7454F26F008}"/>
                  </a:ext>
                </a:extLst>
              </p:cNvPr>
              <p:cNvSpPr>
                <a:spLocks noEditPoints="1"/>
              </p:cNvSpPr>
              <p:nvPr/>
            </p:nvSpPr>
            <p:spPr bwMode="auto">
              <a:xfrm>
                <a:off x="12703175" y="2522538"/>
                <a:ext cx="381000" cy="106363"/>
              </a:xfrm>
              <a:custGeom>
                <a:avLst/>
                <a:gdLst>
                  <a:gd name="T0" fmla="*/ 166 w 175"/>
                  <a:gd name="T1" fmla="*/ 0 h 49"/>
                  <a:gd name="T2" fmla="*/ 10 w 175"/>
                  <a:gd name="T3" fmla="*/ 0 h 49"/>
                  <a:gd name="T4" fmla="*/ 0 w 175"/>
                  <a:gd name="T5" fmla="*/ 9 h 49"/>
                  <a:gd name="T6" fmla="*/ 0 w 175"/>
                  <a:gd name="T7" fmla="*/ 39 h 49"/>
                  <a:gd name="T8" fmla="*/ 10 w 175"/>
                  <a:gd name="T9" fmla="*/ 49 h 49"/>
                  <a:gd name="T10" fmla="*/ 166 w 175"/>
                  <a:gd name="T11" fmla="*/ 49 h 49"/>
                  <a:gd name="T12" fmla="*/ 175 w 175"/>
                  <a:gd name="T13" fmla="*/ 39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39"/>
                      <a:pt x="0" y="39"/>
                      <a:pt x="0" y="39"/>
                    </a:cubicBezTo>
                    <a:cubicBezTo>
                      <a:pt x="0" y="45"/>
                      <a:pt x="5" y="49"/>
                      <a:pt x="10" y="49"/>
                    </a:cubicBezTo>
                    <a:cubicBezTo>
                      <a:pt x="166" y="49"/>
                      <a:pt x="166" y="49"/>
                      <a:pt x="166" y="49"/>
                    </a:cubicBezTo>
                    <a:cubicBezTo>
                      <a:pt x="171" y="49"/>
                      <a:pt x="175" y="45"/>
                      <a:pt x="175" y="39"/>
                    </a:cubicBezTo>
                    <a:cubicBezTo>
                      <a:pt x="175" y="9"/>
                      <a:pt x="175" y="9"/>
                      <a:pt x="175" y="9"/>
                    </a:cubicBezTo>
                    <a:cubicBezTo>
                      <a:pt x="175" y="4"/>
                      <a:pt x="171" y="0"/>
                      <a:pt x="166" y="0"/>
                    </a:cubicBezTo>
                    <a:close/>
                    <a:moveTo>
                      <a:pt x="17" y="21"/>
                    </a:moveTo>
                    <a:cubicBezTo>
                      <a:pt x="14" y="21"/>
                      <a:pt x="11" y="19"/>
                      <a:pt x="11" y="16"/>
                    </a:cubicBezTo>
                    <a:cubicBezTo>
                      <a:pt x="11" y="12"/>
                      <a:pt x="14" y="10"/>
                      <a:pt x="17" y="10"/>
                    </a:cubicBezTo>
                    <a:cubicBezTo>
                      <a:pt x="20" y="10"/>
                      <a:pt x="22" y="12"/>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43" name="Freeform 28">
                <a:extLst>
                  <a:ext uri="{FF2B5EF4-FFF2-40B4-BE49-F238E27FC236}">
                    <a16:creationId xmlns:a16="http://schemas.microsoft.com/office/drawing/2014/main" id="{8322AA5D-282E-5046-9C65-F3DE695FB9A4}"/>
                  </a:ext>
                </a:extLst>
              </p:cNvPr>
              <p:cNvSpPr>
                <a:spLocks noEditPoints="1"/>
              </p:cNvSpPr>
              <p:nvPr/>
            </p:nvSpPr>
            <p:spPr bwMode="auto">
              <a:xfrm>
                <a:off x="12703175" y="2638425"/>
                <a:ext cx="381000" cy="104775"/>
              </a:xfrm>
              <a:custGeom>
                <a:avLst/>
                <a:gdLst>
                  <a:gd name="T0" fmla="*/ 166 w 175"/>
                  <a:gd name="T1" fmla="*/ 0 h 48"/>
                  <a:gd name="T2" fmla="*/ 10 w 175"/>
                  <a:gd name="T3" fmla="*/ 0 h 48"/>
                  <a:gd name="T4" fmla="*/ 0 w 175"/>
                  <a:gd name="T5" fmla="*/ 9 h 48"/>
                  <a:gd name="T6" fmla="*/ 0 w 175"/>
                  <a:gd name="T7" fmla="*/ 39 h 48"/>
                  <a:gd name="T8" fmla="*/ 10 w 175"/>
                  <a:gd name="T9" fmla="*/ 48 h 48"/>
                  <a:gd name="T10" fmla="*/ 166 w 175"/>
                  <a:gd name="T11" fmla="*/ 48 h 48"/>
                  <a:gd name="T12" fmla="*/ 175 w 175"/>
                  <a:gd name="T13" fmla="*/ 39 h 48"/>
                  <a:gd name="T14" fmla="*/ 175 w 175"/>
                  <a:gd name="T15" fmla="*/ 9 h 48"/>
                  <a:gd name="T16" fmla="*/ 166 w 175"/>
                  <a:gd name="T17" fmla="*/ 0 h 48"/>
                  <a:gd name="T18" fmla="*/ 17 w 175"/>
                  <a:gd name="T19" fmla="*/ 21 h 48"/>
                  <a:gd name="T20" fmla="*/ 11 w 175"/>
                  <a:gd name="T21" fmla="*/ 15 h 48"/>
                  <a:gd name="T22" fmla="*/ 17 w 175"/>
                  <a:gd name="T23" fmla="*/ 10 h 48"/>
                  <a:gd name="T24" fmla="*/ 22 w 175"/>
                  <a:gd name="T25" fmla="*/ 15 h 48"/>
                  <a:gd name="T26" fmla="*/ 17 w 175"/>
                  <a:gd name="T27" fmla="*/ 21 h 48"/>
                  <a:gd name="T28" fmla="*/ 151 w 175"/>
                  <a:gd name="T29" fmla="*/ 37 h 48"/>
                  <a:gd name="T30" fmla="*/ 112 w 175"/>
                  <a:gd name="T31" fmla="*/ 37 h 48"/>
                  <a:gd name="T32" fmla="*/ 112 w 175"/>
                  <a:gd name="T33" fmla="*/ 24 h 48"/>
                  <a:gd name="T34" fmla="*/ 151 w 175"/>
                  <a:gd name="T35" fmla="*/ 24 h 48"/>
                  <a:gd name="T36" fmla="*/ 151 w 175"/>
                  <a:gd name="T37" fmla="*/ 37 h 48"/>
                  <a:gd name="T38" fmla="*/ 151 w 175"/>
                  <a:gd name="T39" fmla="*/ 37 h 48"/>
                  <a:gd name="T40" fmla="*/ 151 w 175"/>
                  <a:gd name="T41"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8">
                    <a:moveTo>
                      <a:pt x="166" y="0"/>
                    </a:moveTo>
                    <a:cubicBezTo>
                      <a:pt x="10" y="0"/>
                      <a:pt x="10" y="0"/>
                      <a:pt x="10" y="0"/>
                    </a:cubicBezTo>
                    <a:cubicBezTo>
                      <a:pt x="5" y="0"/>
                      <a:pt x="0" y="4"/>
                      <a:pt x="0" y="9"/>
                    </a:cubicBezTo>
                    <a:cubicBezTo>
                      <a:pt x="0" y="39"/>
                      <a:pt x="0" y="39"/>
                      <a:pt x="0" y="39"/>
                    </a:cubicBezTo>
                    <a:cubicBezTo>
                      <a:pt x="0" y="44"/>
                      <a:pt x="5" y="48"/>
                      <a:pt x="10" y="48"/>
                    </a:cubicBezTo>
                    <a:cubicBezTo>
                      <a:pt x="166" y="48"/>
                      <a:pt x="166" y="48"/>
                      <a:pt x="166" y="48"/>
                    </a:cubicBezTo>
                    <a:cubicBezTo>
                      <a:pt x="171" y="48"/>
                      <a:pt x="175" y="44"/>
                      <a:pt x="175" y="39"/>
                    </a:cubicBezTo>
                    <a:cubicBezTo>
                      <a:pt x="175" y="9"/>
                      <a:pt x="175" y="9"/>
                      <a:pt x="175" y="9"/>
                    </a:cubicBezTo>
                    <a:cubicBezTo>
                      <a:pt x="175" y="4"/>
                      <a:pt x="171" y="0"/>
                      <a:pt x="166" y="0"/>
                    </a:cubicBezTo>
                    <a:close/>
                    <a:moveTo>
                      <a:pt x="17" y="21"/>
                    </a:moveTo>
                    <a:cubicBezTo>
                      <a:pt x="14" y="21"/>
                      <a:pt x="11" y="18"/>
                      <a:pt x="11" y="15"/>
                    </a:cubicBezTo>
                    <a:cubicBezTo>
                      <a:pt x="11" y="12"/>
                      <a:pt x="14" y="10"/>
                      <a:pt x="17" y="10"/>
                    </a:cubicBezTo>
                    <a:cubicBezTo>
                      <a:pt x="20" y="10"/>
                      <a:pt x="22" y="12"/>
                      <a:pt x="22" y="15"/>
                    </a:cubicBezTo>
                    <a:cubicBezTo>
                      <a:pt x="22" y="18"/>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44" name="Freeform 29">
                <a:extLst>
                  <a:ext uri="{FF2B5EF4-FFF2-40B4-BE49-F238E27FC236}">
                    <a16:creationId xmlns:a16="http://schemas.microsoft.com/office/drawing/2014/main" id="{43F3DE4F-5071-FC44-8C91-B58ADC9787A9}"/>
                  </a:ext>
                </a:extLst>
              </p:cNvPr>
              <p:cNvSpPr>
                <a:spLocks noEditPoints="1"/>
              </p:cNvSpPr>
              <p:nvPr/>
            </p:nvSpPr>
            <p:spPr bwMode="auto">
              <a:xfrm>
                <a:off x="12707938" y="2755900"/>
                <a:ext cx="371475" cy="123825"/>
              </a:xfrm>
              <a:custGeom>
                <a:avLst/>
                <a:gdLst>
                  <a:gd name="T0" fmla="*/ 155 w 234"/>
                  <a:gd name="T1" fmla="*/ 33 h 78"/>
                  <a:gd name="T2" fmla="*/ 132 w 234"/>
                  <a:gd name="T3" fmla="*/ 33 h 78"/>
                  <a:gd name="T4" fmla="*/ 132 w 234"/>
                  <a:gd name="T5" fmla="*/ 0 h 78"/>
                  <a:gd name="T6" fmla="*/ 103 w 234"/>
                  <a:gd name="T7" fmla="*/ 0 h 78"/>
                  <a:gd name="T8" fmla="*/ 103 w 234"/>
                  <a:gd name="T9" fmla="*/ 33 h 78"/>
                  <a:gd name="T10" fmla="*/ 81 w 234"/>
                  <a:gd name="T11" fmla="*/ 33 h 78"/>
                  <a:gd name="T12" fmla="*/ 81 w 234"/>
                  <a:gd name="T13" fmla="*/ 41 h 78"/>
                  <a:gd name="T14" fmla="*/ 0 w 234"/>
                  <a:gd name="T15" fmla="*/ 41 h 78"/>
                  <a:gd name="T16" fmla="*/ 0 w 234"/>
                  <a:gd name="T17" fmla="*/ 70 h 78"/>
                  <a:gd name="T18" fmla="*/ 81 w 234"/>
                  <a:gd name="T19" fmla="*/ 70 h 78"/>
                  <a:gd name="T20" fmla="*/ 81 w 234"/>
                  <a:gd name="T21" fmla="*/ 78 h 78"/>
                  <a:gd name="T22" fmla="*/ 155 w 234"/>
                  <a:gd name="T23" fmla="*/ 78 h 78"/>
                  <a:gd name="T24" fmla="*/ 155 w 234"/>
                  <a:gd name="T25" fmla="*/ 70 h 78"/>
                  <a:gd name="T26" fmla="*/ 234 w 234"/>
                  <a:gd name="T27" fmla="*/ 70 h 78"/>
                  <a:gd name="T28" fmla="*/ 234 w 234"/>
                  <a:gd name="T29" fmla="*/ 41 h 78"/>
                  <a:gd name="T30" fmla="*/ 155 w 234"/>
                  <a:gd name="T31" fmla="*/ 41 h 78"/>
                  <a:gd name="T32" fmla="*/ 155 w 234"/>
                  <a:gd name="T33" fmla="*/ 33 h 78"/>
                  <a:gd name="T34" fmla="*/ 155 w 234"/>
                  <a:gd name="T35" fmla="*/ 33 h 78"/>
                  <a:gd name="T36" fmla="*/ 155 w 234"/>
                  <a:gd name="T3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78">
                    <a:moveTo>
                      <a:pt x="155" y="33"/>
                    </a:moveTo>
                    <a:lnTo>
                      <a:pt x="132" y="33"/>
                    </a:lnTo>
                    <a:lnTo>
                      <a:pt x="132" y="0"/>
                    </a:lnTo>
                    <a:lnTo>
                      <a:pt x="103" y="0"/>
                    </a:lnTo>
                    <a:lnTo>
                      <a:pt x="103" y="33"/>
                    </a:lnTo>
                    <a:lnTo>
                      <a:pt x="81" y="33"/>
                    </a:lnTo>
                    <a:lnTo>
                      <a:pt x="81" y="41"/>
                    </a:lnTo>
                    <a:lnTo>
                      <a:pt x="0" y="41"/>
                    </a:lnTo>
                    <a:lnTo>
                      <a:pt x="0" y="70"/>
                    </a:lnTo>
                    <a:lnTo>
                      <a:pt x="81" y="70"/>
                    </a:lnTo>
                    <a:lnTo>
                      <a:pt x="81" y="78"/>
                    </a:lnTo>
                    <a:lnTo>
                      <a:pt x="155" y="78"/>
                    </a:lnTo>
                    <a:lnTo>
                      <a:pt x="155" y="70"/>
                    </a:lnTo>
                    <a:lnTo>
                      <a:pt x="234" y="70"/>
                    </a:lnTo>
                    <a:lnTo>
                      <a:pt x="234" y="41"/>
                    </a:lnTo>
                    <a:lnTo>
                      <a:pt x="155" y="41"/>
                    </a:lnTo>
                    <a:lnTo>
                      <a:pt x="155" y="33"/>
                    </a:lnTo>
                    <a:close/>
                    <a:moveTo>
                      <a:pt x="155" y="33"/>
                    </a:moveTo>
                    <a:lnTo>
                      <a:pt x="155"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45" name="Freeform 30">
                <a:extLst>
                  <a:ext uri="{FF2B5EF4-FFF2-40B4-BE49-F238E27FC236}">
                    <a16:creationId xmlns:a16="http://schemas.microsoft.com/office/drawing/2014/main" id="{A16D5BC1-1545-2344-B77B-91BCA0095FF5}"/>
                  </a:ext>
                </a:extLst>
              </p:cNvPr>
              <p:cNvSpPr>
                <a:spLocks noEditPoints="1"/>
              </p:cNvSpPr>
              <p:nvPr/>
            </p:nvSpPr>
            <p:spPr bwMode="auto">
              <a:xfrm>
                <a:off x="12707938" y="2755900"/>
                <a:ext cx="371475" cy="123825"/>
              </a:xfrm>
              <a:custGeom>
                <a:avLst/>
                <a:gdLst>
                  <a:gd name="T0" fmla="*/ 155 w 234"/>
                  <a:gd name="T1" fmla="*/ 33 h 78"/>
                  <a:gd name="T2" fmla="*/ 132 w 234"/>
                  <a:gd name="T3" fmla="*/ 33 h 78"/>
                  <a:gd name="T4" fmla="*/ 132 w 234"/>
                  <a:gd name="T5" fmla="*/ 0 h 78"/>
                  <a:gd name="T6" fmla="*/ 103 w 234"/>
                  <a:gd name="T7" fmla="*/ 0 h 78"/>
                  <a:gd name="T8" fmla="*/ 103 w 234"/>
                  <a:gd name="T9" fmla="*/ 33 h 78"/>
                  <a:gd name="T10" fmla="*/ 81 w 234"/>
                  <a:gd name="T11" fmla="*/ 33 h 78"/>
                  <a:gd name="T12" fmla="*/ 81 w 234"/>
                  <a:gd name="T13" fmla="*/ 41 h 78"/>
                  <a:gd name="T14" fmla="*/ 0 w 234"/>
                  <a:gd name="T15" fmla="*/ 41 h 78"/>
                  <a:gd name="T16" fmla="*/ 0 w 234"/>
                  <a:gd name="T17" fmla="*/ 70 h 78"/>
                  <a:gd name="T18" fmla="*/ 81 w 234"/>
                  <a:gd name="T19" fmla="*/ 70 h 78"/>
                  <a:gd name="T20" fmla="*/ 81 w 234"/>
                  <a:gd name="T21" fmla="*/ 78 h 78"/>
                  <a:gd name="T22" fmla="*/ 155 w 234"/>
                  <a:gd name="T23" fmla="*/ 78 h 78"/>
                  <a:gd name="T24" fmla="*/ 155 w 234"/>
                  <a:gd name="T25" fmla="*/ 70 h 78"/>
                  <a:gd name="T26" fmla="*/ 234 w 234"/>
                  <a:gd name="T27" fmla="*/ 70 h 78"/>
                  <a:gd name="T28" fmla="*/ 234 w 234"/>
                  <a:gd name="T29" fmla="*/ 41 h 78"/>
                  <a:gd name="T30" fmla="*/ 155 w 234"/>
                  <a:gd name="T31" fmla="*/ 41 h 78"/>
                  <a:gd name="T32" fmla="*/ 155 w 234"/>
                  <a:gd name="T33" fmla="*/ 33 h 78"/>
                  <a:gd name="T34" fmla="*/ 155 w 234"/>
                  <a:gd name="T35" fmla="*/ 33 h 78"/>
                  <a:gd name="T36" fmla="*/ 155 w 234"/>
                  <a:gd name="T3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78">
                    <a:moveTo>
                      <a:pt x="155" y="33"/>
                    </a:moveTo>
                    <a:lnTo>
                      <a:pt x="132" y="33"/>
                    </a:lnTo>
                    <a:lnTo>
                      <a:pt x="132" y="0"/>
                    </a:lnTo>
                    <a:lnTo>
                      <a:pt x="103" y="0"/>
                    </a:lnTo>
                    <a:lnTo>
                      <a:pt x="103" y="33"/>
                    </a:lnTo>
                    <a:lnTo>
                      <a:pt x="81" y="33"/>
                    </a:lnTo>
                    <a:lnTo>
                      <a:pt x="81" y="41"/>
                    </a:lnTo>
                    <a:lnTo>
                      <a:pt x="0" y="41"/>
                    </a:lnTo>
                    <a:lnTo>
                      <a:pt x="0" y="70"/>
                    </a:lnTo>
                    <a:lnTo>
                      <a:pt x="81" y="70"/>
                    </a:lnTo>
                    <a:lnTo>
                      <a:pt x="81" y="78"/>
                    </a:lnTo>
                    <a:lnTo>
                      <a:pt x="155" y="78"/>
                    </a:lnTo>
                    <a:lnTo>
                      <a:pt x="155" y="70"/>
                    </a:lnTo>
                    <a:lnTo>
                      <a:pt x="234" y="70"/>
                    </a:lnTo>
                    <a:lnTo>
                      <a:pt x="234" y="41"/>
                    </a:lnTo>
                    <a:lnTo>
                      <a:pt x="155" y="41"/>
                    </a:lnTo>
                    <a:lnTo>
                      <a:pt x="155" y="33"/>
                    </a:lnTo>
                    <a:moveTo>
                      <a:pt x="155" y="33"/>
                    </a:moveTo>
                    <a:lnTo>
                      <a:pt x="155" y="3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46" name="Freeform 31">
                <a:extLst>
                  <a:ext uri="{FF2B5EF4-FFF2-40B4-BE49-F238E27FC236}">
                    <a16:creationId xmlns:a16="http://schemas.microsoft.com/office/drawing/2014/main" id="{9AC470B4-4A74-FF4D-B609-5C8AD18156DA}"/>
                  </a:ext>
                </a:extLst>
              </p:cNvPr>
              <p:cNvSpPr>
                <a:spLocks noEditPoints="1"/>
              </p:cNvSpPr>
              <p:nvPr/>
            </p:nvSpPr>
            <p:spPr bwMode="auto">
              <a:xfrm>
                <a:off x="12560300" y="2195513"/>
                <a:ext cx="666751" cy="388938"/>
              </a:xfrm>
              <a:custGeom>
                <a:avLst/>
                <a:gdLst>
                  <a:gd name="T0" fmla="*/ 246 w 307"/>
                  <a:gd name="T1" fmla="*/ 47 h 180"/>
                  <a:gd name="T2" fmla="*/ 240 w 307"/>
                  <a:gd name="T3" fmla="*/ 44 h 180"/>
                  <a:gd name="T4" fmla="*/ 186 w 307"/>
                  <a:gd name="T5" fmla="*/ 17 h 180"/>
                  <a:gd name="T6" fmla="*/ 182 w 307"/>
                  <a:gd name="T7" fmla="*/ 17 h 180"/>
                  <a:gd name="T8" fmla="*/ 177 w 307"/>
                  <a:gd name="T9" fmla="*/ 15 h 180"/>
                  <a:gd name="T10" fmla="*/ 132 w 307"/>
                  <a:gd name="T11" fmla="*/ 0 h 180"/>
                  <a:gd name="T12" fmla="*/ 64 w 307"/>
                  <a:gd name="T13" fmla="*/ 43 h 180"/>
                  <a:gd name="T14" fmla="*/ 58 w 307"/>
                  <a:gd name="T15" fmla="*/ 47 h 180"/>
                  <a:gd name="T16" fmla="*/ 0 w 307"/>
                  <a:gd name="T17" fmla="*/ 114 h 180"/>
                  <a:gd name="T18" fmla="*/ 53 w 307"/>
                  <a:gd name="T19" fmla="*/ 180 h 180"/>
                  <a:gd name="T20" fmla="*/ 53 w 307"/>
                  <a:gd name="T21" fmla="*/ 160 h 180"/>
                  <a:gd name="T22" fmla="*/ 54 w 307"/>
                  <a:gd name="T23" fmla="*/ 153 h 180"/>
                  <a:gd name="T24" fmla="*/ 26 w 307"/>
                  <a:gd name="T25" fmla="*/ 114 h 180"/>
                  <a:gd name="T26" fmla="*/ 67 w 307"/>
                  <a:gd name="T27" fmla="*/ 73 h 180"/>
                  <a:gd name="T28" fmla="*/ 71 w 307"/>
                  <a:gd name="T29" fmla="*/ 73 h 180"/>
                  <a:gd name="T30" fmla="*/ 84 w 307"/>
                  <a:gd name="T31" fmla="*/ 63 h 180"/>
                  <a:gd name="T32" fmla="*/ 132 w 307"/>
                  <a:gd name="T33" fmla="*/ 26 h 180"/>
                  <a:gd name="T34" fmla="*/ 166 w 307"/>
                  <a:gd name="T35" fmla="*/ 40 h 180"/>
                  <a:gd name="T36" fmla="*/ 178 w 307"/>
                  <a:gd name="T37" fmla="*/ 44 h 180"/>
                  <a:gd name="T38" fmla="*/ 186 w 307"/>
                  <a:gd name="T39" fmla="*/ 43 h 180"/>
                  <a:gd name="T40" fmla="*/ 223 w 307"/>
                  <a:gd name="T41" fmla="*/ 66 h 180"/>
                  <a:gd name="T42" fmla="*/ 236 w 307"/>
                  <a:gd name="T43" fmla="*/ 73 h 180"/>
                  <a:gd name="T44" fmla="*/ 240 w 307"/>
                  <a:gd name="T45" fmla="*/ 73 h 180"/>
                  <a:gd name="T46" fmla="*/ 281 w 307"/>
                  <a:gd name="T47" fmla="*/ 114 h 180"/>
                  <a:gd name="T48" fmla="*/ 253 w 307"/>
                  <a:gd name="T49" fmla="*/ 153 h 180"/>
                  <a:gd name="T50" fmla="*/ 254 w 307"/>
                  <a:gd name="T51" fmla="*/ 160 h 180"/>
                  <a:gd name="T52" fmla="*/ 254 w 307"/>
                  <a:gd name="T53" fmla="*/ 180 h 180"/>
                  <a:gd name="T54" fmla="*/ 307 w 307"/>
                  <a:gd name="T55" fmla="*/ 114 h 180"/>
                  <a:gd name="T56" fmla="*/ 246 w 307"/>
                  <a:gd name="T57" fmla="*/ 47 h 180"/>
                  <a:gd name="T58" fmla="*/ 246 w 307"/>
                  <a:gd name="T59" fmla="*/ 47 h 180"/>
                  <a:gd name="T60" fmla="*/ 246 w 307"/>
                  <a:gd name="T61" fmla="*/ 4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 h="180">
                    <a:moveTo>
                      <a:pt x="246" y="47"/>
                    </a:moveTo>
                    <a:cubicBezTo>
                      <a:pt x="244" y="47"/>
                      <a:pt x="242" y="46"/>
                      <a:pt x="240" y="44"/>
                    </a:cubicBezTo>
                    <a:cubicBezTo>
                      <a:pt x="228" y="27"/>
                      <a:pt x="208" y="17"/>
                      <a:pt x="186" y="17"/>
                    </a:cubicBezTo>
                    <a:cubicBezTo>
                      <a:pt x="185" y="17"/>
                      <a:pt x="184" y="17"/>
                      <a:pt x="182" y="17"/>
                    </a:cubicBezTo>
                    <a:cubicBezTo>
                      <a:pt x="180" y="17"/>
                      <a:pt x="179" y="16"/>
                      <a:pt x="177" y="15"/>
                    </a:cubicBezTo>
                    <a:cubicBezTo>
                      <a:pt x="164" y="5"/>
                      <a:pt x="148" y="0"/>
                      <a:pt x="132" y="0"/>
                    </a:cubicBezTo>
                    <a:cubicBezTo>
                      <a:pt x="102" y="0"/>
                      <a:pt x="76" y="17"/>
                      <a:pt x="64" y="43"/>
                    </a:cubicBezTo>
                    <a:cubicBezTo>
                      <a:pt x="63" y="45"/>
                      <a:pt x="60" y="47"/>
                      <a:pt x="58" y="47"/>
                    </a:cubicBezTo>
                    <a:cubicBezTo>
                      <a:pt x="25" y="52"/>
                      <a:pt x="0" y="80"/>
                      <a:pt x="0" y="114"/>
                    </a:cubicBezTo>
                    <a:cubicBezTo>
                      <a:pt x="0" y="146"/>
                      <a:pt x="23" y="173"/>
                      <a:pt x="53" y="180"/>
                    </a:cubicBezTo>
                    <a:cubicBezTo>
                      <a:pt x="53" y="160"/>
                      <a:pt x="53" y="160"/>
                      <a:pt x="53" y="160"/>
                    </a:cubicBezTo>
                    <a:cubicBezTo>
                      <a:pt x="53" y="157"/>
                      <a:pt x="54" y="155"/>
                      <a:pt x="54" y="153"/>
                    </a:cubicBezTo>
                    <a:cubicBezTo>
                      <a:pt x="38" y="147"/>
                      <a:pt x="26" y="132"/>
                      <a:pt x="26" y="114"/>
                    </a:cubicBezTo>
                    <a:cubicBezTo>
                      <a:pt x="26" y="92"/>
                      <a:pt x="45" y="73"/>
                      <a:pt x="67" y="73"/>
                    </a:cubicBezTo>
                    <a:cubicBezTo>
                      <a:pt x="68" y="73"/>
                      <a:pt x="69" y="73"/>
                      <a:pt x="71" y="73"/>
                    </a:cubicBezTo>
                    <a:cubicBezTo>
                      <a:pt x="77" y="74"/>
                      <a:pt x="83" y="70"/>
                      <a:pt x="84" y="63"/>
                    </a:cubicBezTo>
                    <a:cubicBezTo>
                      <a:pt x="90" y="42"/>
                      <a:pt x="109" y="26"/>
                      <a:pt x="132" y="26"/>
                    </a:cubicBezTo>
                    <a:cubicBezTo>
                      <a:pt x="145" y="26"/>
                      <a:pt x="157" y="31"/>
                      <a:pt x="166" y="40"/>
                    </a:cubicBezTo>
                    <a:cubicBezTo>
                      <a:pt x="169" y="43"/>
                      <a:pt x="174" y="45"/>
                      <a:pt x="178" y="44"/>
                    </a:cubicBezTo>
                    <a:cubicBezTo>
                      <a:pt x="181" y="43"/>
                      <a:pt x="184" y="43"/>
                      <a:pt x="186" y="43"/>
                    </a:cubicBezTo>
                    <a:cubicBezTo>
                      <a:pt x="202" y="43"/>
                      <a:pt x="216" y="52"/>
                      <a:pt x="223" y="66"/>
                    </a:cubicBezTo>
                    <a:cubicBezTo>
                      <a:pt x="225" y="71"/>
                      <a:pt x="231" y="74"/>
                      <a:pt x="236" y="73"/>
                    </a:cubicBezTo>
                    <a:cubicBezTo>
                      <a:pt x="238" y="73"/>
                      <a:pt x="239" y="73"/>
                      <a:pt x="240" y="73"/>
                    </a:cubicBezTo>
                    <a:cubicBezTo>
                      <a:pt x="263" y="73"/>
                      <a:pt x="281" y="92"/>
                      <a:pt x="281" y="114"/>
                    </a:cubicBezTo>
                    <a:cubicBezTo>
                      <a:pt x="281" y="132"/>
                      <a:pt x="269" y="147"/>
                      <a:pt x="253" y="153"/>
                    </a:cubicBezTo>
                    <a:cubicBezTo>
                      <a:pt x="254" y="155"/>
                      <a:pt x="254" y="157"/>
                      <a:pt x="254" y="160"/>
                    </a:cubicBezTo>
                    <a:cubicBezTo>
                      <a:pt x="254" y="180"/>
                      <a:pt x="254" y="180"/>
                      <a:pt x="254" y="180"/>
                    </a:cubicBezTo>
                    <a:cubicBezTo>
                      <a:pt x="284" y="173"/>
                      <a:pt x="307" y="146"/>
                      <a:pt x="307" y="114"/>
                    </a:cubicBezTo>
                    <a:cubicBezTo>
                      <a:pt x="307" y="79"/>
                      <a:pt x="280" y="50"/>
                      <a:pt x="246" y="47"/>
                    </a:cubicBezTo>
                    <a:close/>
                    <a:moveTo>
                      <a:pt x="246" y="47"/>
                    </a:moveTo>
                    <a:cubicBezTo>
                      <a:pt x="246" y="47"/>
                      <a:pt x="246" y="47"/>
                      <a:pt x="246"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grpSp>
        <p:sp>
          <p:nvSpPr>
            <p:cNvPr id="47" name="TextBox 46">
              <a:extLst>
                <a:ext uri="{FF2B5EF4-FFF2-40B4-BE49-F238E27FC236}">
                  <a16:creationId xmlns:a16="http://schemas.microsoft.com/office/drawing/2014/main" id="{413F1C87-EBD0-014D-8401-A2D9A2949849}"/>
                </a:ext>
              </a:extLst>
            </p:cNvPr>
            <p:cNvSpPr txBox="1"/>
            <p:nvPr/>
          </p:nvSpPr>
          <p:spPr>
            <a:xfrm>
              <a:off x="894190" y="3817837"/>
              <a:ext cx="2876550" cy="523219"/>
            </a:xfrm>
            <a:prstGeom prst="rect">
              <a:avLst/>
            </a:prstGeom>
            <a:noFill/>
          </p:spPr>
          <p:txBody>
            <a:bodyPr wrap="square" rtlCol="0">
              <a:spAutoFit/>
            </a:bodyPr>
            <a:lstStyle/>
            <a:p>
              <a:r>
                <a:rPr lang="en-IN" sz="900" b="1" dirty="0"/>
                <a:t>Provisioned, decommissioned, managed as single unit</a:t>
              </a:r>
            </a:p>
            <a:p>
              <a:endParaRPr lang="en-US" sz="1000" dirty="0"/>
            </a:p>
          </p:txBody>
        </p:sp>
      </p:grpSp>
      <p:grpSp>
        <p:nvGrpSpPr>
          <p:cNvPr id="49" name="Group 48">
            <a:extLst>
              <a:ext uri="{FF2B5EF4-FFF2-40B4-BE49-F238E27FC236}">
                <a16:creationId xmlns:a16="http://schemas.microsoft.com/office/drawing/2014/main" id="{49C42EBE-F72C-8E48-8EFC-345003CF7C77}"/>
              </a:ext>
            </a:extLst>
          </p:cNvPr>
          <p:cNvGrpSpPr/>
          <p:nvPr/>
        </p:nvGrpSpPr>
        <p:grpSpPr>
          <a:xfrm>
            <a:off x="362876" y="2175657"/>
            <a:ext cx="3495444" cy="1477328"/>
            <a:chOff x="356476" y="2046069"/>
            <a:chExt cx="3495444" cy="1477327"/>
          </a:xfrm>
        </p:grpSpPr>
        <p:grpSp>
          <p:nvGrpSpPr>
            <p:cNvPr id="29" name="Group 28">
              <a:extLst>
                <a:ext uri="{FF2B5EF4-FFF2-40B4-BE49-F238E27FC236}">
                  <a16:creationId xmlns:a16="http://schemas.microsoft.com/office/drawing/2014/main" id="{B6D9971E-F82B-7C46-8C02-2D0DFA8C3FF5}"/>
                </a:ext>
              </a:extLst>
            </p:cNvPr>
            <p:cNvGrpSpPr/>
            <p:nvPr/>
          </p:nvGrpSpPr>
          <p:grpSpPr>
            <a:xfrm>
              <a:off x="356476" y="2435262"/>
              <a:ext cx="377936" cy="298833"/>
              <a:chOff x="-3033713" y="1181100"/>
              <a:chExt cx="1911350" cy="1511300"/>
            </a:xfrm>
            <a:solidFill>
              <a:schemeClr val="accent2">
                <a:lumMod val="75000"/>
              </a:schemeClr>
            </a:solidFill>
          </p:grpSpPr>
          <p:sp>
            <p:nvSpPr>
              <p:cNvPr id="30" name="Freeform 9">
                <a:extLst>
                  <a:ext uri="{FF2B5EF4-FFF2-40B4-BE49-F238E27FC236}">
                    <a16:creationId xmlns:a16="http://schemas.microsoft.com/office/drawing/2014/main" id="{256A80B6-C91F-414B-BA57-E1CEE8026CD3}"/>
                  </a:ext>
                </a:extLst>
              </p:cNvPr>
              <p:cNvSpPr>
                <a:spLocks noEditPoints="1"/>
              </p:cNvSpPr>
              <p:nvPr/>
            </p:nvSpPr>
            <p:spPr bwMode="auto">
              <a:xfrm>
                <a:off x="-2144713" y="1181100"/>
                <a:ext cx="1022350" cy="825500"/>
              </a:xfrm>
              <a:custGeom>
                <a:avLst/>
                <a:gdLst>
                  <a:gd name="T0" fmla="*/ 574 w 779"/>
                  <a:gd name="T1" fmla="*/ 280 h 629"/>
                  <a:gd name="T2" fmla="*/ 258 w 779"/>
                  <a:gd name="T3" fmla="*/ 0 h 629"/>
                  <a:gd name="T4" fmla="*/ 0 w 779"/>
                  <a:gd name="T5" fmla="*/ 132 h 629"/>
                  <a:gd name="T6" fmla="*/ 21 w 779"/>
                  <a:gd name="T7" fmla="*/ 131 h 629"/>
                  <a:gd name="T8" fmla="*/ 525 w 779"/>
                  <a:gd name="T9" fmla="*/ 516 h 629"/>
                  <a:gd name="T10" fmla="*/ 706 w 779"/>
                  <a:gd name="T11" fmla="*/ 615 h 629"/>
                  <a:gd name="T12" fmla="*/ 719 w 779"/>
                  <a:gd name="T13" fmla="*/ 629 h 629"/>
                  <a:gd name="T14" fmla="*/ 779 w 779"/>
                  <a:gd name="T15" fmla="*/ 485 h 629"/>
                  <a:gd name="T16" fmla="*/ 574 w 779"/>
                  <a:gd name="T17" fmla="*/ 280 h 629"/>
                  <a:gd name="T18" fmla="*/ 574 w 779"/>
                  <a:gd name="T19" fmla="*/ 280 h 629"/>
                  <a:gd name="T20" fmla="*/ 574 w 779"/>
                  <a:gd name="T21" fmla="*/ 28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9" h="629">
                    <a:moveTo>
                      <a:pt x="574" y="280"/>
                    </a:moveTo>
                    <a:cubicBezTo>
                      <a:pt x="556" y="122"/>
                      <a:pt x="421" y="0"/>
                      <a:pt x="258" y="0"/>
                    </a:cubicBezTo>
                    <a:cubicBezTo>
                      <a:pt x="152" y="0"/>
                      <a:pt x="58" y="52"/>
                      <a:pt x="0" y="132"/>
                    </a:cubicBezTo>
                    <a:cubicBezTo>
                      <a:pt x="7" y="131"/>
                      <a:pt x="14" y="131"/>
                      <a:pt x="21" y="131"/>
                    </a:cubicBezTo>
                    <a:cubicBezTo>
                      <a:pt x="259" y="131"/>
                      <a:pt x="464" y="292"/>
                      <a:pt x="525" y="516"/>
                    </a:cubicBezTo>
                    <a:cubicBezTo>
                      <a:pt x="593" y="531"/>
                      <a:pt x="656" y="565"/>
                      <a:pt x="706" y="615"/>
                    </a:cubicBezTo>
                    <a:cubicBezTo>
                      <a:pt x="711" y="620"/>
                      <a:pt x="715" y="625"/>
                      <a:pt x="719" y="629"/>
                    </a:cubicBezTo>
                    <a:cubicBezTo>
                      <a:pt x="756" y="592"/>
                      <a:pt x="779" y="541"/>
                      <a:pt x="779" y="485"/>
                    </a:cubicBezTo>
                    <a:cubicBezTo>
                      <a:pt x="779" y="372"/>
                      <a:pt x="687" y="280"/>
                      <a:pt x="574" y="280"/>
                    </a:cubicBezTo>
                    <a:close/>
                    <a:moveTo>
                      <a:pt x="574" y="280"/>
                    </a:moveTo>
                    <a:cubicBezTo>
                      <a:pt x="574" y="280"/>
                      <a:pt x="574" y="280"/>
                      <a:pt x="574" y="2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31" name="Freeform 10">
                <a:extLst>
                  <a:ext uri="{FF2B5EF4-FFF2-40B4-BE49-F238E27FC236}">
                    <a16:creationId xmlns:a16="http://schemas.microsoft.com/office/drawing/2014/main" id="{A8609E22-FF5F-A742-B3CA-22A300517C44}"/>
                  </a:ext>
                </a:extLst>
              </p:cNvPr>
              <p:cNvSpPr>
                <a:spLocks noEditPoints="1"/>
              </p:cNvSpPr>
              <p:nvPr/>
            </p:nvSpPr>
            <p:spPr bwMode="auto">
              <a:xfrm>
                <a:off x="-3033713" y="1479550"/>
                <a:ext cx="1833563" cy="1212850"/>
              </a:xfrm>
              <a:custGeom>
                <a:avLst/>
                <a:gdLst>
                  <a:gd name="T0" fmla="*/ 1121 w 1396"/>
                  <a:gd name="T1" fmla="*/ 376 h 925"/>
                  <a:gd name="T2" fmla="*/ 698 w 1396"/>
                  <a:gd name="T3" fmla="*/ 0 h 925"/>
                  <a:gd name="T4" fmla="*/ 274 w 1396"/>
                  <a:gd name="T5" fmla="*/ 376 h 925"/>
                  <a:gd name="T6" fmla="*/ 0 w 1396"/>
                  <a:gd name="T7" fmla="*/ 650 h 925"/>
                  <a:gd name="T8" fmla="*/ 274 w 1396"/>
                  <a:gd name="T9" fmla="*/ 925 h 925"/>
                  <a:gd name="T10" fmla="*/ 1121 w 1396"/>
                  <a:gd name="T11" fmla="*/ 925 h 925"/>
                  <a:gd name="T12" fmla="*/ 1396 w 1396"/>
                  <a:gd name="T13" fmla="*/ 650 h 925"/>
                  <a:gd name="T14" fmla="*/ 1121 w 1396"/>
                  <a:gd name="T15" fmla="*/ 376 h 925"/>
                  <a:gd name="T16" fmla="*/ 1121 w 1396"/>
                  <a:gd name="T17" fmla="*/ 376 h 925"/>
                  <a:gd name="T18" fmla="*/ 1121 w 1396"/>
                  <a:gd name="T19" fmla="*/ 376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6" h="925">
                    <a:moveTo>
                      <a:pt x="1121" y="376"/>
                    </a:moveTo>
                    <a:cubicBezTo>
                      <a:pt x="1096" y="164"/>
                      <a:pt x="916" y="0"/>
                      <a:pt x="698" y="0"/>
                    </a:cubicBezTo>
                    <a:cubicBezTo>
                      <a:pt x="479" y="0"/>
                      <a:pt x="299" y="164"/>
                      <a:pt x="274" y="376"/>
                    </a:cubicBezTo>
                    <a:cubicBezTo>
                      <a:pt x="123" y="376"/>
                      <a:pt x="0" y="499"/>
                      <a:pt x="0" y="650"/>
                    </a:cubicBezTo>
                    <a:cubicBezTo>
                      <a:pt x="0" y="802"/>
                      <a:pt x="123" y="925"/>
                      <a:pt x="274" y="925"/>
                    </a:cubicBezTo>
                    <a:cubicBezTo>
                      <a:pt x="1121" y="925"/>
                      <a:pt x="1121" y="925"/>
                      <a:pt x="1121" y="925"/>
                    </a:cubicBezTo>
                    <a:cubicBezTo>
                      <a:pt x="1273" y="925"/>
                      <a:pt x="1396" y="802"/>
                      <a:pt x="1396" y="650"/>
                    </a:cubicBezTo>
                    <a:cubicBezTo>
                      <a:pt x="1396" y="499"/>
                      <a:pt x="1273" y="376"/>
                      <a:pt x="1121" y="376"/>
                    </a:cubicBezTo>
                    <a:close/>
                    <a:moveTo>
                      <a:pt x="1121" y="376"/>
                    </a:moveTo>
                    <a:cubicBezTo>
                      <a:pt x="1121" y="376"/>
                      <a:pt x="1121" y="376"/>
                      <a:pt x="1121" y="3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grpSp>
        <p:sp>
          <p:nvSpPr>
            <p:cNvPr id="48" name="TextBox 47">
              <a:extLst>
                <a:ext uri="{FF2B5EF4-FFF2-40B4-BE49-F238E27FC236}">
                  <a16:creationId xmlns:a16="http://schemas.microsoft.com/office/drawing/2014/main" id="{7CC7B462-4320-1B4F-9FF0-DA819E4A968F}"/>
                </a:ext>
              </a:extLst>
            </p:cNvPr>
            <p:cNvSpPr txBox="1"/>
            <p:nvPr/>
          </p:nvSpPr>
          <p:spPr>
            <a:xfrm>
              <a:off x="894190" y="2046069"/>
              <a:ext cx="2957730" cy="1477327"/>
            </a:xfrm>
            <a:prstGeom prst="rect">
              <a:avLst/>
            </a:prstGeom>
            <a:noFill/>
          </p:spPr>
          <p:txBody>
            <a:bodyPr wrap="square" rtlCol="0">
              <a:spAutoFit/>
            </a:bodyPr>
            <a:lstStyle/>
            <a:p>
              <a:r>
                <a:rPr lang="en-IN" sz="900" b="1" dirty="0"/>
                <a:t>Customize prebuilt / build from scratch</a:t>
              </a:r>
            </a:p>
            <a:p>
              <a:endParaRPr lang="en-IN" sz="900" dirty="0"/>
            </a:p>
            <a:p>
              <a:r>
                <a:rPr lang="en-IN" sz="900" dirty="0"/>
                <a:t>Choose cloud resources with simple clicks</a:t>
              </a:r>
            </a:p>
            <a:p>
              <a:r>
                <a:rPr lang="en-IN" sz="900" dirty="0"/>
                <a:t>Refer existing resources to build a solution topology</a:t>
              </a:r>
            </a:p>
            <a:p>
              <a:r>
                <a:rPr lang="en-US" sz="900" dirty="0"/>
                <a:t>Specify parameters for a specific project</a:t>
              </a:r>
            </a:p>
            <a:p>
              <a:endParaRPr lang="en-US" sz="900" dirty="0"/>
            </a:p>
            <a:p>
              <a:r>
                <a:rPr lang="en-US" sz="900" dirty="0"/>
                <a:t>Reverse Engineer from an existing Deployment (sat Dev)</a:t>
              </a:r>
            </a:p>
            <a:p>
              <a:r>
                <a:rPr lang="en-US" sz="900" dirty="0"/>
                <a:t>Adapt for higher levels (stating, production, volume testing)</a:t>
              </a:r>
            </a:p>
          </p:txBody>
        </p:sp>
      </p:grpSp>
      <p:grpSp>
        <p:nvGrpSpPr>
          <p:cNvPr id="52" name="Group 51">
            <a:extLst>
              <a:ext uri="{FF2B5EF4-FFF2-40B4-BE49-F238E27FC236}">
                <a16:creationId xmlns:a16="http://schemas.microsoft.com/office/drawing/2014/main" id="{1441920C-5182-2145-940E-C5CDB405E67E}"/>
              </a:ext>
            </a:extLst>
          </p:cNvPr>
          <p:cNvGrpSpPr/>
          <p:nvPr/>
        </p:nvGrpSpPr>
        <p:grpSpPr>
          <a:xfrm>
            <a:off x="366272" y="1419622"/>
            <a:ext cx="3404469" cy="357236"/>
            <a:chOff x="366271" y="1419622"/>
            <a:chExt cx="3404469" cy="357235"/>
          </a:xfrm>
        </p:grpSpPr>
        <p:grpSp>
          <p:nvGrpSpPr>
            <p:cNvPr id="22" name="Group 21">
              <a:extLst>
                <a:ext uri="{FF2B5EF4-FFF2-40B4-BE49-F238E27FC236}">
                  <a16:creationId xmlns:a16="http://schemas.microsoft.com/office/drawing/2014/main" id="{19C4AC05-ABBF-C240-8563-C95720D8BE40}"/>
                </a:ext>
              </a:extLst>
            </p:cNvPr>
            <p:cNvGrpSpPr/>
            <p:nvPr/>
          </p:nvGrpSpPr>
          <p:grpSpPr>
            <a:xfrm>
              <a:off x="366271" y="1419622"/>
              <a:ext cx="358346" cy="357235"/>
              <a:chOff x="-2378076" y="530225"/>
              <a:chExt cx="2047875" cy="2041525"/>
            </a:xfrm>
            <a:solidFill>
              <a:schemeClr val="accent1">
                <a:lumMod val="75000"/>
              </a:schemeClr>
            </a:solidFill>
          </p:grpSpPr>
          <p:sp>
            <p:nvSpPr>
              <p:cNvPr id="23" name="Freeform 5">
                <a:extLst>
                  <a:ext uri="{FF2B5EF4-FFF2-40B4-BE49-F238E27FC236}">
                    <a16:creationId xmlns:a16="http://schemas.microsoft.com/office/drawing/2014/main" id="{D78FD4A0-C74C-3549-BFED-F1F0DDA7CBBD}"/>
                  </a:ext>
                </a:extLst>
              </p:cNvPr>
              <p:cNvSpPr>
                <a:spLocks noEditPoints="1"/>
              </p:cNvSpPr>
              <p:nvPr/>
            </p:nvSpPr>
            <p:spPr bwMode="auto">
              <a:xfrm>
                <a:off x="-2378076" y="530225"/>
                <a:ext cx="2047875" cy="2041525"/>
              </a:xfrm>
              <a:custGeom>
                <a:avLst/>
                <a:gdLst>
                  <a:gd name="T0" fmla="*/ 1808 w 2048"/>
                  <a:gd name="T1" fmla="*/ 1328 h 2048"/>
                  <a:gd name="T2" fmla="*/ 1790 w 2048"/>
                  <a:gd name="T3" fmla="*/ 378 h 2048"/>
                  <a:gd name="T4" fmla="*/ 1388 w 2048"/>
                  <a:gd name="T5" fmla="*/ 0 h 2048"/>
                  <a:gd name="T6" fmla="*/ 240 w 2048"/>
                  <a:gd name="T7" fmla="*/ 60 h 2048"/>
                  <a:gd name="T8" fmla="*/ 180 w 2048"/>
                  <a:gd name="T9" fmla="*/ 360 h 2048"/>
                  <a:gd name="T10" fmla="*/ 0 w 2048"/>
                  <a:gd name="T11" fmla="*/ 780 h 2048"/>
                  <a:gd name="T12" fmla="*/ 240 w 2048"/>
                  <a:gd name="T13" fmla="*/ 960 h 2048"/>
                  <a:gd name="T14" fmla="*/ 300 w 2048"/>
                  <a:gd name="T15" fmla="*/ 2048 h 2048"/>
                  <a:gd name="T16" fmla="*/ 1808 w 2048"/>
                  <a:gd name="T17" fmla="*/ 1988 h 2048"/>
                  <a:gd name="T18" fmla="*/ 1868 w 2048"/>
                  <a:gd name="T19" fmla="*/ 1928 h 2048"/>
                  <a:gd name="T20" fmla="*/ 2048 w 2048"/>
                  <a:gd name="T21" fmla="*/ 1508 h 2048"/>
                  <a:gd name="T22" fmla="*/ 1928 w 2048"/>
                  <a:gd name="T23" fmla="*/ 1508 h 2048"/>
                  <a:gd name="T24" fmla="*/ 1868 w 2048"/>
                  <a:gd name="T25" fmla="*/ 1568 h 2048"/>
                  <a:gd name="T26" fmla="*/ 1448 w 2048"/>
                  <a:gd name="T27" fmla="*/ 1628 h 2048"/>
                  <a:gd name="T28" fmla="*/ 1256 w 2048"/>
                  <a:gd name="T29" fmla="*/ 1508 h 2048"/>
                  <a:gd name="T30" fmla="*/ 1448 w 2048"/>
                  <a:gd name="T31" fmla="*/ 1388 h 2048"/>
                  <a:gd name="T32" fmla="*/ 1868 w 2048"/>
                  <a:gd name="T33" fmla="*/ 1448 h 2048"/>
                  <a:gd name="T34" fmla="*/ 1448 w 2048"/>
                  <a:gd name="T35" fmla="*/ 205 h 2048"/>
                  <a:gd name="T36" fmla="*/ 1448 w 2048"/>
                  <a:gd name="T37" fmla="*/ 360 h 2048"/>
                  <a:gd name="T38" fmla="*/ 180 w 2048"/>
                  <a:gd name="T39" fmla="*/ 480 h 2048"/>
                  <a:gd name="T40" fmla="*/ 600 w 2048"/>
                  <a:gd name="T41" fmla="*/ 420 h 2048"/>
                  <a:gd name="T42" fmla="*/ 795 w 2048"/>
                  <a:gd name="T43" fmla="*/ 540 h 2048"/>
                  <a:gd name="T44" fmla="*/ 600 w 2048"/>
                  <a:gd name="T45" fmla="*/ 660 h 2048"/>
                  <a:gd name="T46" fmla="*/ 180 w 2048"/>
                  <a:gd name="T47" fmla="*/ 600 h 2048"/>
                  <a:gd name="T48" fmla="*/ 120 w 2048"/>
                  <a:gd name="T49" fmla="*/ 540 h 2048"/>
                  <a:gd name="T50" fmla="*/ 180 w 2048"/>
                  <a:gd name="T51" fmla="*/ 840 h 2048"/>
                  <a:gd name="T52" fmla="*/ 180 w 2048"/>
                  <a:gd name="T53" fmla="*/ 720 h 2048"/>
                  <a:gd name="T54" fmla="*/ 240 w 2048"/>
                  <a:gd name="T55" fmla="*/ 840 h 2048"/>
                  <a:gd name="T56" fmla="*/ 1688 w 2048"/>
                  <a:gd name="T57" fmla="*/ 1928 h 2048"/>
                  <a:gd name="T58" fmla="*/ 360 w 2048"/>
                  <a:gd name="T59" fmla="*/ 720 h 2048"/>
                  <a:gd name="T60" fmla="*/ 480 w 2048"/>
                  <a:gd name="T61" fmla="*/ 780 h 2048"/>
                  <a:gd name="T62" fmla="*/ 573 w 2048"/>
                  <a:gd name="T63" fmla="*/ 830 h 2048"/>
                  <a:gd name="T64" fmla="*/ 964 w 2048"/>
                  <a:gd name="T65" fmla="*/ 540 h 2048"/>
                  <a:gd name="T66" fmla="*/ 573 w 2048"/>
                  <a:gd name="T67" fmla="*/ 250 h 2048"/>
                  <a:gd name="T68" fmla="*/ 480 w 2048"/>
                  <a:gd name="T69" fmla="*/ 300 h 2048"/>
                  <a:gd name="T70" fmla="*/ 360 w 2048"/>
                  <a:gd name="T71" fmla="*/ 360 h 2048"/>
                  <a:gd name="T72" fmla="*/ 1328 w 2048"/>
                  <a:gd name="T73" fmla="*/ 120 h 2048"/>
                  <a:gd name="T74" fmla="*/ 1388 w 2048"/>
                  <a:gd name="T75" fmla="*/ 480 h 2048"/>
                  <a:gd name="T76" fmla="*/ 1688 w 2048"/>
                  <a:gd name="T77" fmla="*/ 1328 h 2048"/>
                  <a:gd name="T78" fmla="*/ 1568 w 2048"/>
                  <a:gd name="T79" fmla="*/ 1268 h 2048"/>
                  <a:gd name="T80" fmla="*/ 1475 w 2048"/>
                  <a:gd name="T81" fmla="*/ 1218 h 2048"/>
                  <a:gd name="T82" fmla="*/ 1088 w 2048"/>
                  <a:gd name="T83" fmla="*/ 1508 h 2048"/>
                  <a:gd name="T84" fmla="*/ 1475 w 2048"/>
                  <a:gd name="T85" fmla="*/ 1798 h 2048"/>
                  <a:gd name="T86" fmla="*/ 1568 w 2048"/>
                  <a:gd name="T87" fmla="*/ 1748 h 2048"/>
                  <a:gd name="T88" fmla="*/ 1688 w 2048"/>
                  <a:gd name="T89" fmla="*/ 1688 h 2048"/>
                  <a:gd name="T90" fmla="*/ 1868 w 2048"/>
                  <a:gd name="T91" fmla="*/ 1808 h 2048"/>
                  <a:gd name="T92" fmla="*/ 1808 w 2048"/>
                  <a:gd name="T93" fmla="*/ 1688 h 2048"/>
                  <a:gd name="T94" fmla="*/ 1928 w 2048"/>
                  <a:gd name="T95" fmla="*/ 1748 h 2048"/>
                  <a:gd name="T96" fmla="*/ 1868 w 2048"/>
                  <a:gd name="T97" fmla="*/ 180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2048">
                    <a:moveTo>
                      <a:pt x="1868" y="1328"/>
                    </a:moveTo>
                    <a:cubicBezTo>
                      <a:pt x="1808" y="1328"/>
                      <a:pt x="1808" y="1328"/>
                      <a:pt x="1808" y="1328"/>
                    </a:cubicBezTo>
                    <a:cubicBezTo>
                      <a:pt x="1808" y="420"/>
                      <a:pt x="1808" y="420"/>
                      <a:pt x="1808" y="420"/>
                    </a:cubicBezTo>
                    <a:cubicBezTo>
                      <a:pt x="1808" y="404"/>
                      <a:pt x="1802" y="389"/>
                      <a:pt x="1790" y="378"/>
                    </a:cubicBezTo>
                    <a:cubicBezTo>
                      <a:pt x="1430" y="18"/>
                      <a:pt x="1430" y="18"/>
                      <a:pt x="1430" y="18"/>
                    </a:cubicBezTo>
                    <a:cubicBezTo>
                      <a:pt x="1420" y="7"/>
                      <a:pt x="1404" y="0"/>
                      <a:pt x="1388" y="0"/>
                    </a:cubicBezTo>
                    <a:cubicBezTo>
                      <a:pt x="300" y="0"/>
                      <a:pt x="300" y="0"/>
                      <a:pt x="300" y="0"/>
                    </a:cubicBezTo>
                    <a:cubicBezTo>
                      <a:pt x="267" y="0"/>
                      <a:pt x="240" y="27"/>
                      <a:pt x="240" y="60"/>
                    </a:cubicBezTo>
                    <a:cubicBezTo>
                      <a:pt x="240" y="360"/>
                      <a:pt x="240" y="360"/>
                      <a:pt x="240" y="360"/>
                    </a:cubicBezTo>
                    <a:cubicBezTo>
                      <a:pt x="180" y="360"/>
                      <a:pt x="180" y="360"/>
                      <a:pt x="180" y="360"/>
                    </a:cubicBezTo>
                    <a:cubicBezTo>
                      <a:pt x="81" y="360"/>
                      <a:pt x="0" y="441"/>
                      <a:pt x="0" y="540"/>
                    </a:cubicBezTo>
                    <a:cubicBezTo>
                      <a:pt x="0" y="780"/>
                      <a:pt x="0" y="780"/>
                      <a:pt x="0" y="780"/>
                    </a:cubicBezTo>
                    <a:cubicBezTo>
                      <a:pt x="0" y="879"/>
                      <a:pt x="81" y="960"/>
                      <a:pt x="180" y="960"/>
                    </a:cubicBezTo>
                    <a:cubicBezTo>
                      <a:pt x="240" y="960"/>
                      <a:pt x="240" y="960"/>
                      <a:pt x="240" y="960"/>
                    </a:cubicBezTo>
                    <a:cubicBezTo>
                      <a:pt x="240" y="1988"/>
                      <a:pt x="240" y="1988"/>
                      <a:pt x="240" y="1988"/>
                    </a:cubicBezTo>
                    <a:cubicBezTo>
                      <a:pt x="240" y="2021"/>
                      <a:pt x="267" y="2048"/>
                      <a:pt x="300" y="2048"/>
                    </a:cubicBezTo>
                    <a:cubicBezTo>
                      <a:pt x="1748" y="2048"/>
                      <a:pt x="1748" y="2048"/>
                      <a:pt x="1748" y="2048"/>
                    </a:cubicBezTo>
                    <a:cubicBezTo>
                      <a:pt x="1781" y="2048"/>
                      <a:pt x="1808" y="2021"/>
                      <a:pt x="1808" y="1988"/>
                    </a:cubicBezTo>
                    <a:cubicBezTo>
                      <a:pt x="1808" y="1928"/>
                      <a:pt x="1808" y="1928"/>
                      <a:pt x="1808" y="1928"/>
                    </a:cubicBezTo>
                    <a:cubicBezTo>
                      <a:pt x="1868" y="1928"/>
                      <a:pt x="1868" y="1928"/>
                      <a:pt x="1868" y="1928"/>
                    </a:cubicBezTo>
                    <a:cubicBezTo>
                      <a:pt x="1967" y="1928"/>
                      <a:pt x="2048" y="1847"/>
                      <a:pt x="2048" y="1748"/>
                    </a:cubicBezTo>
                    <a:cubicBezTo>
                      <a:pt x="2048" y="1508"/>
                      <a:pt x="2048" y="1508"/>
                      <a:pt x="2048" y="1508"/>
                    </a:cubicBezTo>
                    <a:cubicBezTo>
                      <a:pt x="2048" y="1409"/>
                      <a:pt x="1967" y="1328"/>
                      <a:pt x="1868" y="1328"/>
                    </a:cubicBezTo>
                    <a:close/>
                    <a:moveTo>
                      <a:pt x="1928" y="1508"/>
                    </a:moveTo>
                    <a:cubicBezTo>
                      <a:pt x="1928" y="1578"/>
                      <a:pt x="1928" y="1578"/>
                      <a:pt x="1928" y="1578"/>
                    </a:cubicBezTo>
                    <a:cubicBezTo>
                      <a:pt x="1909" y="1572"/>
                      <a:pt x="1889" y="1568"/>
                      <a:pt x="1868" y="1568"/>
                    </a:cubicBezTo>
                    <a:cubicBezTo>
                      <a:pt x="1824" y="1568"/>
                      <a:pt x="1547" y="1568"/>
                      <a:pt x="1508" y="1568"/>
                    </a:cubicBezTo>
                    <a:cubicBezTo>
                      <a:pt x="1475" y="1568"/>
                      <a:pt x="1448" y="1595"/>
                      <a:pt x="1448" y="1628"/>
                    </a:cubicBezTo>
                    <a:cubicBezTo>
                      <a:pt x="1448" y="1636"/>
                      <a:pt x="1448" y="1636"/>
                      <a:pt x="1448" y="1636"/>
                    </a:cubicBezTo>
                    <a:cubicBezTo>
                      <a:pt x="1256" y="1508"/>
                      <a:pt x="1256" y="1508"/>
                      <a:pt x="1256" y="1508"/>
                    </a:cubicBezTo>
                    <a:cubicBezTo>
                      <a:pt x="1448" y="1380"/>
                      <a:pt x="1448" y="1380"/>
                      <a:pt x="1448" y="1380"/>
                    </a:cubicBezTo>
                    <a:cubicBezTo>
                      <a:pt x="1448" y="1388"/>
                      <a:pt x="1448" y="1388"/>
                      <a:pt x="1448" y="1388"/>
                    </a:cubicBezTo>
                    <a:cubicBezTo>
                      <a:pt x="1448" y="1421"/>
                      <a:pt x="1475" y="1448"/>
                      <a:pt x="1508" y="1448"/>
                    </a:cubicBezTo>
                    <a:cubicBezTo>
                      <a:pt x="1868" y="1448"/>
                      <a:pt x="1868" y="1448"/>
                      <a:pt x="1868" y="1448"/>
                    </a:cubicBezTo>
                    <a:cubicBezTo>
                      <a:pt x="1901" y="1448"/>
                      <a:pt x="1928" y="1475"/>
                      <a:pt x="1928" y="1508"/>
                    </a:cubicBezTo>
                    <a:close/>
                    <a:moveTo>
                      <a:pt x="1448" y="205"/>
                    </a:moveTo>
                    <a:cubicBezTo>
                      <a:pt x="1603" y="360"/>
                      <a:pt x="1603" y="360"/>
                      <a:pt x="1603" y="360"/>
                    </a:cubicBezTo>
                    <a:cubicBezTo>
                      <a:pt x="1448" y="360"/>
                      <a:pt x="1448" y="360"/>
                      <a:pt x="1448" y="360"/>
                    </a:cubicBezTo>
                    <a:lnTo>
                      <a:pt x="1448" y="205"/>
                    </a:lnTo>
                    <a:close/>
                    <a:moveTo>
                      <a:pt x="180" y="480"/>
                    </a:moveTo>
                    <a:cubicBezTo>
                      <a:pt x="540" y="480"/>
                      <a:pt x="540" y="480"/>
                      <a:pt x="540" y="480"/>
                    </a:cubicBezTo>
                    <a:cubicBezTo>
                      <a:pt x="573" y="480"/>
                      <a:pt x="600" y="453"/>
                      <a:pt x="600" y="420"/>
                    </a:cubicBezTo>
                    <a:cubicBezTo>
                      <a:pt x="600" y="411"/>
                      <a:pt x="600" y="411"/>
                      <a:pt x="600" y="411"/>
                    </a:cubicBezTo>
                    <a:cubicBezTo>
                      <a:pt x="795" y="540"/>
                      <a:pt x="795" y="540"/>
                      <a:pt x="795" y="540"/>
                    </a:cubicBezTo>
                    <a:cubicBezTo>
                      <a:pt x="600" y="669"/>
                      <a:pt x="600" y="669"/>
                      <a:pt x="600" y="669"/>
                    </a:cubicBezTo>
                    <a:cubicBezTo>
                      <a:pt x="600" y="660"/>
                      <a:pt x="600" y="660"/>
                      <a:pt x="600" y="660"/>
                    </a:cubicBezTo>
                    <a:cubicBezTo>
                      <a:pt x="600" y="627"/>
                      <a:pt x="573" y="600"/>
                      <a:pt x="540" y="600"/>
                    </a:cubicBezTo>
                    <a:cubicBezTo>
                      <a:pt x="498" y="600"/>
                      <a:pt x="237" y="600"/>
                      <a:pt x="180" y="600"/>
                    </a:cubicBezTo>
                    <a:cubicBezTo>
                      <a:pt x="159" y="600"/>
                      <a:pt x="139" y="604"/>
                      <a:pt x="120" y="610"/>
                    </a:cubicBezTo>
                    <a:cubicBezTo>
                      <a:pt x="120" y="540"/>
                      <a:pt x="120" y="540"/>
                      <a:pt x="120" y="540"/>
                    </a:cubicBezTo>
                    <a:cubicBezTo>
                      <a:pt x="120" y="507"/>
                      <a:pt x="147" y="480"/>
                      <a:pt x="180" y="480"/>
                    </a:cubicBezTo>
                    <a:close/>
                    <a:moveTo>
                      <a:pt x="180" y="840"/>
                    </a:moveTo>
                    <a:cubicBezTo>
                      <a:pt x="147" y="840"/>
                      <a:pt x="120" y="813"/>
                      <a:pt x="120" y="780"/>
                    </a:cubicBezTo>
                    <a:cubicBezTo>
                      <a:pt x="120" y="747"/>
                      <a:pt x="147" y="720"/>
                      <a:pt x="180" y="720"/>
                    </a:cubicBezTo>
                    <a:cubicBezTo>
                      <a:pt x="240" y="720"/>
                      <a:pt x="240" y="720"/>
                      <a:pt x="240" y="720"/>
                    </a:cubicBezTo>
                    <a:cubicBezTo>
                      <a:pt x="240" y="840"/>
                      <a:pt x="240" y="840"/>
                      <a:pt x="240" y="840"/>
                    </a:cubicBezTo>
                    <a:lnTo>
                      <a:pt x="180" y="840"/>
                    </a:lnTo>
                    <a:close/>
                    <a:moveTo>
                      <a:pt x="1688" y="1928"/>
                    </a:moveTo>
                    <a:cubicBezTo>
                      <a:pt x="360" y="1928"/>
                      <a:pt x="360" y="1928"/>
                      <a:pt x="360" y="1928"/>
                    </a:cubicBezTo>
                    <a:cubicBezTo>
                      <a:pt x="360" y="1889"/>
                      <a:pt x="360" y="784"/>
                      <a:pt x="360" y="720"/>
                    </a:cubicBezTo>
                    <a:cubicBezTo>
                      <a:pt x="480" y="720"/>
                      <a:pt x="480" y="720"/>
                      <a:pt x="480" y="720"/>
                    </a:cubicBezTo>
                    <a:cubicBezTo>
                      <a:pt x="480" y="780"/>
                      <a:pt x="480" y="780"/>
                      <a:pt x="480" y="780"/>
                    </a:cubicBezTo>
                    <a:cubicBezTo>
                      <a:pt x="480" y="802"/>
                      <a:pt x="492" y="822"/>
                      <a:pt x="512" y="833"/>
                    </a:cubicBezTo>
                    <a:cubicBezTo>
                      <a:pt x="531" y="843"/>
                      <a:pt x="555" y="842"/>
                      <a:pt x="573" y="830"/>
                    </a:cubicBezTo>
                    <a:cubicBezTo>
                      <a:pt x="937" y="590"/>
                      <a:pt x="937" y="590"/>
                      <a:pt x="937" y="590"/>
                    </a:cubicBezTo>
                    <a:cubicBezTo>
                      <a:pt x="954" y="579"/>
                      <a:pt x="964" y="560"/>
                      <a:pt x="964" y="540"/>
                    </a:cubicBezTo>
                    <a:cubicBezTo>
                      <a:pt x="964" y="520"/>
                      <a:pt x="954" y="501"/>
                      <a:pt x="937" y="490"/>
                    </a:cubicBezTo>
                    <a:cubicBezTo>
                      <a:pt x="573" y="250"/>
                      <a:pt x="573" y="250"/>
                      <a:pt x="573" y="250"/>
                    </a:cubicBezTo>
                    <a:cubicBezTo>
                      <a:pt x="555" y="238"/>
                      <a:pt x="531" y="237"/>
                      <a:pt x="512" y="247"/>
                    </a:cubicBezTo>
                    <a:cubicBezTo>
                      <a:pt x="492" y="258"/>
                      <a:pt x="480" y="278"/>
                      <a:pt x="480" y="300"/>
                    </a:cubicBezTo>
                    <a:cubicBezTo>
                      <a:pt x="480" y="360"/>
                      <a:pt x="480" y="360"/>
                      <a:pt x="480" y="360"/>
                    </a:cubicBezTo>
                    <a:cubicBezTo>
                      <a:pt x="360" y="360"/>
                      <a:pt x="360" y="360"/>
                      <a:pt x="360" y="360"/>
                    </a:cubicBezTo>
                    <a:cubicBezTo>
                      <a:pt x="360" y="120"/>
                      <a:pt x="360" y="120"/>
                      <a:pt x="360" y="120"/>
                    </a:cubicBezTo>
                    <a:cubicBezTo>
                      <a:pt x="1328" y="120"/>
                      <a:pt x="1328" y="120"/>
                      <a:pt x="1328" y="120"/>
                    </a:cubicBezTo>
                    <a:cubicBezTo>
                      <a:pt x="1328" y="420"/>
                      <a:pt x="1328" y="420"/>
                      <a:pt x="1328" y="420"/>
                    </a:cubicBezTo>
                    <a:cubicBezTo>
                      <a:pt x="1328" y="453"/>
                      <a:pt x="1355" y="480"/>
                      <a:pt x="1388" y="480"/>
                    </a:cubicBezTo>
                    <a:cubicBezTo>
                      <a:pt x="1688" y="480"/>
                      <a:pt x="1688" y="480"/>
                      <a:pt x="1688" y="480"/>
                    </a:cubicBezTo>
                    <a:cubicBezTo>
                      <a:pt x="1688" y="1328"/>
                      <a:pt x="1688" y="1328"/>
                      <a:pt x="1688" y="1328"/>
                    </a:cubicBezTo>
                    <a:cubicBezTo>
                      <a:pt x="1568" y="1328"/>
                      <a:pt x="1568" y="1328"/>
                      <a:pt x="1568" y="1328"/>
                    </a:cubicBezTo>
                    <a:cubicBezTo>
                      <a:pt x="1568" y="1268"/>
                      <a:pt x="1568" y="1268"/>
                      <a:pt x="1568" y="1268"/>
                    </a:cubicBezTo>
                    <a:cubicBezTo>
                      <a:pt x="1568" y="1246"/>
                      <a:pt x="1556" y="1226"/>
                      <a:pt x="1536" y="1215"/>
                    </a:cubicBezTo>
                    <a:cubicBezTo>
                      <a:pt x="1517" y="1205"/>
                      <a:pt x="1493" y="1206"/>
                      <a:pt x="1475" y="1218"/>
                    </a:cubicBezTo>
                    <a:cubicBezTo>
                      <a:pt x="1115" y="1458"/>
                      <a:pt x="1115" y="1458"/>
                      <a:pt x="1115" y="1458"/>
                    </a:cubicBezTo>
                    <a:cubicBezTo>
                      <a:pt x="1098" y="1469"/>
                      <a:pt x="1088" y="1488"/>
                      <a:pt x="1088" y="1508"/>
                    </a:cubicBezTo>
                    <a:cubicBezTo>
                      <a:pt x="1088" y="1528"/>
                      <a:pt x="1098" y="1547"/>
                      <a:pt x="1115" y="1558"/>
                    </a:cubicBezTo>
                    <a:cubicBezTo>
                      <a:pt x="1475" y="1798"/>
                      <a:pt x="1475" y="1798"/>
                      <a:pt x="1475" y="1798"/>
                    </a:cubicBezTo>
                    <a:cubicBezTo>
                      <a:pt x="1493" y="1810"/>
                      <a:pt x="1517" y="1811"/>
                      <a:pt x="1536" y="1801"/>
                    </a:cubicBezTo>
                    <a:cubicBezTo>
                      <a:pt x="1556" y="1790"/>
                      <a:pt x="1568" y="1770"/>
                      <a:pt x="1568" y="1748"/>
                    </a:cubicBezTo>
                    <a:cubicBezTo>
                      <a:pt x="1568" y="1688"/>
                      <a:pt x="1568" y="1688"/>
                      <a:pt x="1568" y="1688"/>
                    </a:cubicBezTo>
                    <a:cubicBezTo>
                      <a:pt x="1688" y="1688"/>
                      <a:pt x="1688" y="1688"/>
                      <a:pt x="1688" y="1688"/>
                    </a:cubicBezTo>
                    <a:lnTo>
                      <a:pt x="1688" y="1928"/>
                    </a:lnTo>
                    <a:close/>
                    <a:moveTo>
                      <a:pt x="1868" y="1808"/>
                    </a:moveTo>
                    <a:cubicBezTo>
                      <a:pt x="1808" y="1808"/>
                      <a:pt x="1808" y="1808"/>
                      <a:pt x="1808" y="1808"/>
                    </a:cubicBezTo>
                    <a:cubicBezTo>
                      <a:pt x="1808" y="1688"/>
                      <a:pt x="1808" y="1688"/>
                      <a:pt x="1808" y="1688"/>
                    </a:cubicBezTo>
                    <a:cubicBezTo>
                      <a:pt x="1868" y="1688"/>
                      <a:pt x="1868" y="1688"/>
                      <a:pt x="1868" y="1688"/>
                    </a:cubicBezTo>
                    <a:cubicBezTo>
                      <a:pt x="1901" y="1688"/>
                      <a:pt x="1928" y="1715"/>
                      <a:pt x="1928" y="1748"/>
                    </a:cubicBezTo>
                    <a:cubicBezTo>
                      <a:pt x="1928" y="1781"/>
                      <a:pt x="1901" y="1808"/>
                      <a:pt x="1868" y="1808"/>
                    </a:cubicBezTo>
                    <a:close/>
                    <a:moveTo>
                      <a:pt x="1868" y="1808"/>
                    </a:moveTo>
                    <a:cubicBezTo>
                      <a:pt x="1868" y="1808"/>
                      <a:pt x="1868" y="1808"/>
                      <a:pt x="1868" y="18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24" name="Freeform 6">
                <a:extLst>
                  <a:ext uri="{FF2B5EF4-FFF2-40B4-BE49-F238E27FC236}">
                    <a16:creationId xmlns:a16="http://schemas.microsoft.com/office/drawing/2014/main" id="{BF4BE716-E6F0-C442-8124-6F3DA3673C10}"/>
                  </a:ext>
                </a:extLst>
              </p:cNvPr>
              <p:cNvSpPr>
                <a:spLocks noEditPoints="1"/>
              </p:cNvSpPr>
              <p:nvPr/>
            </p:nvSpPr>
            <p:spPr bwMode="auto">
              <a:xfrm>
                <a:off x="-1409701" y="1128713"/>
                <a:ext cx="479425" cy="119062"/>
              </a:xfrm>
              <a:custGeom>
                <a:avLst/>
                <a:gdLst>
                  <a:gd name="T0" fmla="*/ 60 w 480"/>
                  <a:gd name="T1" fmla="*/ 120 h 120"/>
                  <a:gd name="T2" fmla="*/ 420 w 480"/>
                  <a:gd name="T3" fmla="*/ 120 h 120"/>
                  <a:gd name="T4" fmla="*/ 480 w 480"/>
                  <a:gd name="T5" fmla="*/ 60 h 120"/>
                  <a:gd name="T6" fmla="*/ 420 w 480"/>
                  <a:gd name="T7" fmla="*/ 0 h 120"/>
                  <a:gd name="T8" fmla="*/ 60 w 480"/>
                  <a:gd name="T9" fmla="*/ 0 h 120"/>
                  <a:gd name="T10" fmla="*/ 0 w 480"/>
                  <a:gd name="T11" fmla="*/ 60 h 120"/>
                  <a:gd name="T12" fmla="*/ 60 w 480"/>
                  <a:gd name="T13" fmla="*/ 120 h 120"/>
                  <a:gd name="T14" fmla="*/ 60 w 480"/>
                  <a:gd name="T15" fmla="*/ 120 h 120"/>
                  <a:gd name="T16" fmla="*/ 60 w 480"/>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0" h="120">
                    <a:moveTo>
                      <a:pt x="60" y="120"/>
                    </a:moveTo>
                    <a:cubicBezTo>
                      <a:pt x="420" y="120"/>
                      <a:pt x="420" y="120"/>
                      <a:pt x="420" y="120"/>
                    </a:cubicBezTo>
                    <a:cubicBezTo>
                      <a:pt x="453" y="120"/>
                      <a:pt x="480" y="93"/>
                      <a:pt x="480" y="60"/>
                    </a:cubicBezTo>
                    <a:cubicBezTo>
                      <a:pt x="480" y="27"/>
                      <a:pt x="453" y="0"/>
                      <a:pt x="420" y="0"/>
                    </a:cubicBezTo>
                    <a:cubicBezTo>
                      <a:pt x="60" y="0"/>
                      <a:pt x="60" y="0"/>
                      <a:pt x="60" y="0"/>
                    </a:cubicBezTo>
                    <a:cubicBezTo>
                      <a:pt x="27" y="0"/>
                      <a:pt x="0" y="27"/>
                      <a:pt x="0" y="60"/>
                    </a:cubicBezTo>
                    <a:cubicBezTo>
                      <a:pt x="0" y="93"/>
                      <a:pt x="27" y="120"/>
                      <a:pt x="60" y="120"/>
                    </a:cubicBezTo>
                    <a:close/>
                    <a:moveTo>
                      <a:pt x="60" y="120"/>
                    </a:moveTo>
                    <a:cubicBezTo>
                      <a:pt x="60" y="120"/>
                      <a:pt x="60" y="120"/>
                      <a:pt x="60" y="1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25" name="Freeform 7">
                <a:extLst>
                  <a:ext uri="{FF2B5EF4-FFF2-40B4-BE49-F238E27FC236}">
                    <a16:creationId xmlns:a16="http://schemas.microsoft.com/office/drawing/2014/main" id="{8DA63F5C-8329-5E4D-AB2D-508C1190C829}"/>
                  </a:ext>
                </a:extLst>
              </p:cNvPr>
              <p:cNvSpPr>
                <a:spLocks noEditPoints="1"/>
              </p:cNvSpPr>
              <p:nvPr/>
            </p:nvSpPr>
            <p:spPr bwMode="auto">
              <a:xfrm>
                <a:off x="-1409701" y="1366838"/>
                <a:ext cx="479425" cy="120650"/>
              </a:xfrm>
              <a:custGeom>
                <a:avLst/>
                <a:gdLst>
                  <a:gd name="T0" fmla="*/ 60 w 480"/>
                  <a:gd name="T1" fmla="*/ 120 h 120"/>
                  <a:gd name="T2" fmla="*/ 420 w 480"/>
                  <a:gd name="T3" fmla="*/ 120 h 120"/>
                  <a:gd name="T4" fmla="*/ 480 w 480"/>
                  <a:gd name="T5" fmla="*/ 60 h 120"/>
                  <a:gd name="T6" fmla="*/ 420 w 480"/>
                  <a:gd name="T7" fmla="*/ 0 h 120"/>
                  <a:gd name="T8" fmla="*/ 60 w 480"/>
                  <a:gd name="T9" fmla="*/ 0 h 120"/>
                  <a:gd name="T10" fmla="*/ 0 w 480"/>
                  <a:gd name="T11" fmla="*/ 60 h 120"/>
                  <a:gd name="T12" fmla="*/ 60 w 480"/>
                  <a:gd name="T13" fmla="*/ 120 h 120"/>
                  <a:gd name="T14" fmla="*/ 60 w 480"/>
                  <a:gd name="T15" fmla="*/ 120 h 120"/>
                  <a:gd name="T16" fmla="*/ 60 w 480"/>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0" h="120">
                    <a:moveTo>
                      <a:pt x="60" y="120"/>
                    </a:moveTo>
                    <a:cubicBezTo>
                      <a:pt x="420" y="120"/>
                      <a:pt x="420" y="120"/>
                      <a:pt x="420" y="120"/>
                    </a:cubicBezTo>
                    <a:cubicBezTo>
                      <a:pt x="453" y="120"/>
                      <a:pt x="480" y="93"/>
                      <a:pt x="480" y="60"/>
                    </a:cubicBezTo>
                    <a:cubicBezTo>
                      <a:pt x="480" y="27"/>
                      <a:pt x="453" y="0"/>
                      <a:pt x="420" y="0"/>
                    </a:cubicBezTo>
                    <a:cubicBezTo>
                      <a:pt x="60" y="0"/>
                      <a:pt x="60" y="0"/>
                      <a:pt x="60" y="0"/>
                    </a:cubicBezTo>
                    <a:cubicBezTo>
                      <a:pt x="27" y="0"/>
                      <a:pt x="0" y="27"/>
                      <a:pt x="0" y="60"/>
                    </a:cubicBezTo>
                    <a:cubicBezTo>
                      <a:pt x="0" y="93"/>
                      <a:pt x="27" y="120"/>
                      <a:pt x="60" y="120"/>
                    </a:cubicBezTo>
                    <a:close/>
                    <a:moveTo>
                      <a:pt x="60" y="120"/>
                    </a:moveTo>
                    <a:cubicBezTo>
                      <a:pt x="60" y="120"/>
                      <a:pt x="60" y="120"/>
                      <a:pt x="60" y="1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26" name="Freeform 8">
                <a:extLst>
                  <a:ext uri="{FF2B5EF4-FFF2-40B4-BE49-F238E27FC236}">
                    <a16:creationId xmlns:a16="http://schemas.microsoft.com/office/drawing/2014/main" id="{A92D9A43-246F-B64B-AF02-238ACB4F4088}"/>
                  </a:ext>
                </a:extLst>
              </p:cNvPr>
              <p:cNvSpPr>
                <a:spLocks noEditPoints="1"/>
              </p:cNvSpPr>
              <p:nvPr/>
            </p:nvSpPr>
            <p:spPr bwMode="auto">
              <a:xfrm>
                <a:off x="-1897063" y="1854200"/>
                <a:ext cx="482600" cy="119062"/>
              </a:xfrm>
              <a:custGeom>
                <a:avLst/>
                <a:gdLst>
                  <a:gd name="T0" fmla="*/ 424 w 484"/>
                  <a:gd name="T1" fmla="*/ 0 h 120"/>
                  <a:gd name="T2" fmla="*/ 60 w 484"/>
                  <a:gd name="T3" fmla="*/ 0 h 120"/>
                  <a:gd name="T4" fmla="*/ 0 w 484"/>
                  <a:gd name="T5" fmla="*/ 60 h 120"/>
                  <a:gd name="T6" fmla="*/ 60 w 484"/>
                  <a:gd name="T7" fmla="*/ 120 h 120"/>
                  <a:gd name="T8" fmla="*/ 424 w 484"/>
                  <a:gd name="T9" fmla="*/ 120 h 120"/>
                  <a:gd name="T10" fmla="*/ 484 w 484"/>
                  <a:gd name="T11" fmla="*/ 60 h 120"/>
                  <a:gd name="T12" fmla="*/ 424 w 484"/>
                  <a:gd name="T13" fmla="*/ 0 h 120"/>
                  <a:gd name="T14" fmla="*/ 424 w 484"/>
                  <a:gd name="T15" fmla="*/ 0 h 120"/>
                  <a:gd name="T16" fmla="*/ 424 w 48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120">
                    <a:moveTo>
                      <a:pt x="424" y="0"/>
                    </a:moveTo>
                    <a:cubicBezTo>
                      <a:pt x="60" y="0"/>
                      <a:pt x="60" y="0"/>
                      <a:pt x="60" y="0"/>
                    </a:cubicBezTo>
                    <a:cubicBezTo>
                      <a:pt x="27" y="0"/>
                      <a:pt x="0" y="27"/>
                      <a:pt x="0" y="60"/>
                    </a:cubicBezTo>
                    <a:cubicBezTo>
                      <a:pt x="0" y="93"/>
                      <a:pt x="27" y="120"/>
                      <a:pt x="60" y="120"/>
                    </a:cubicBezTo>
                    <a:cubicBezTo>
                      <a:pt x="424" y="120"/>
                      <a:pt x="424" y="120"/>
                      <a:pt x="424" y="120"/>
                    </a:cubicBezTo>
                    <a:cubicBezTo>
                      <a:pt x="457" y="120"/>
                      <a:pt x="484" y="93"/>
                      <a:pt x="484" y="60"/>
                    </a:cubicBezTo>
                    <a:cubicBezTo>
                      <a:pt x="484" y="27"/>
                      <a:pt x="457" y="0"/>
                      <a:pt x="424" y="0"/>
                    </a:cubicBezTo>
                    <a:close/>
                    <a:moveTo>
                      <a:pt x="424" y="0"/>
                    </a:moveTo>
                    <a:cubicBezTo>
                      <a:pt x="424" y="0"/>
                      <a:pt x="424"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27" name="Freeform 9">
                <a:extLst>
                  <a:ext uri="{FF2B5EF4-FFF2-40B4-BE49-F238E27FC236}">
                    <a16:creationId xmlns:a16="http://schemas.microsoft.com/office/drawing/2014/main" id="{3D07564E-4BE6-CD44-BA0B-6BF899483C2D}"/>
                  </a:ext>
                </a:extLst>
              </p:cNvPr>
              <p:cNvSpPr>
                <a:spLocks noEditPoints="1"/>
              </p:cNvSpPr>
              <p:nvPr/>
            </p:nvSpPr>
            <p:spPr bwMode="auto">
              <a:xfrm>
                <a:off x="-1897063" y="2093913"/>
                <a:ext cx="482600" cy="119062"/>
              </a:xfrm>
              <a:custGeom>
                <a:avLst/>
                <a:gdLst>
                  <a:gd name="T0" fmla="*/ 424 w 484"/>
                  <a:gd name="T1" fmla="*/ 0 h 120"/>
                  <a:gd name="T2" fmla="*/ 60 w 484"/>
                  <a:gd name="T3" fmla="*/ 0 h 120"/>
                  <a:gd name="T4" fmla="*/ 0 w 484"/>
                  <a:gd name="T5" fmla="*/ 60 h 120"/>
                  <a:gd name="T6" fmla="*/ 60 w 484"/>
                  <a:gd name="T7" fmla="*/ 120 h 120"/>
                  <a:gd name="T8" fmla="*/ 424 w 484"/>
                  <a:gd name="T9" fmla="*/ 120 h 120"/>
                  <a:gd name="T10" fmla="*/ 484 w 484"/>
                  <a:gd name="T11" fmla="*/ 60 h 120"/>
                  <a:gd name="T12" fmla="*/ 424 w 484"/>
                  <a:gd name="T13" fmla="*/ 0 h 120"/>
                  <a:gd name="T14" fmla="*/ 424 w 484"/>
                  <a:gd name="T15" fmla="*/ 0 h 120"/>
                  <a:gd name="T16" fmla="*/ 424 w 484"/>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120">
                    <a:moveTo>
                      <a:pt x="424" y="0"/>
                    </a:moveTo>
                    <a:cubicBezTo>
                      <a:pt x="60" y="0"/>
                      <a:pt x="60" y="0"/>
                      <a:pt x="60" y="0"/>
                    </a:cubicBezTo>
                    <a:cubicBezTo>
                      <a:pt x="27" y="0"/>
                      <a:pt x="0" y="27"/>
                      <a:pt x="0" y="60"/>
                    </a:cubicBezTo>
                    <a:cubicBezTo>
                      <a:pt x="0" y="93"/>
                      <a:pt x="27" y="120"/>
                      <a:pt x="60" y="120"/>
                    </a:cubicBezTo>
                    <a:cubicBezTo>
                      <a:pt x="424" y="120"/>
                      <a:pt x="424" y="120"/>
                      <a:pt x="424" y="120"/>
                    </a:cubicBezTo>
                    <a:cubicBezTo>
                      <a:pt x="457" y="120"/>
                      <a:pt x="484" y="93"/>
                      <a:pt x="484" y="60"/>
                    </a:cubicBezTo>
                    <a:cubicBezTo>
                      <a:pt x="484" y="27"/>
                      <a:pt x="457" y="0"/>
                      <a:pt x="424" y="0"/>
                    </a:cubicBezTo>
                    <a:close/>
                    <a:moveTo>
                      <a:pt x="424" y="0"/>
                    </a:moveTo>
                    <a:cubicBezTo>
                      <a:pt x="424" y="0"/>
                      <a:pt x="424"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sp>
            <p:nvSpPr>
              <p:cNvPr id="28" name="Freeform 10">
                <a:extLst>
                  <a:ext uri="{FF2B5EF4-FFF2-40B4-BE49-F238E27FC236}">
                    <a16:creationId xmlns:a16="http://schemas.microsoft.com/office/drawing/2014/main" id="{A73DAF88-9C43-A24B-865A-B53B44F2B00E}"/>
                  </a:ext>
                </a:extLst>
              </p:cNvPr>
              <p:cNvSpPr>
                <a:spLocks noEditPoints="1"/>
              </p:cNvSpPr>
              <p:nvPr/>
            </p:nvSpPr>
            <p:spPr bwMode="auto">
              <a:xfrm>
                <a:off x="-1897063" y="1614488"/>
                <a:ext cx="966788" cy="119062"/>
              </a:xfrm>
              <a:custGeom>
                <a:avLst/>
                <a:gdLst>
                  <a:gd name="T0" fmla="*/ 60 w 968"/>
                  <a:gd name="T1" fmla="*/ 120 h 120"/>
                  <a:gd name="T2" fmla="*/ 908 w 968"/>
                  <a:gd name="T3" fmla="*/ 120 h 120"/>
                  <a:gd name="T4" fmla="*/ 968 w 968"/>
                  <a:gd name="T5" fmla="*/ 60 h 120"/>
                  <a:gd name="T6" fmla="*/ 908 w 968"/>
                  <a:gd name="T7" fmla="*/ 0 h 120"/>
                  <a:gd name="T8" fmla="*/ 60 w 968"/>
                  <a:gd name="T9" fmla="*/ 0 h 120"/>
                  <a:gd name="T10" fmla="*/ 0 w 968"/>
                  <a:gd name="T11" fmla="*/ 60 h 120"/>
                  <a:gd name="T12" fmla="*/ 60 w 968"/>
                  <a:gd name="T13" fmla="*/ 120 h 120"/>
                  <a:gd name="T14" fmla="*/ 60 w 968"/>
                  <a:gd name="T15" fmla="*/ 120 h 120"/>
                  <a:gd name="T16" fmla="*/ 60 w 968"/>
                  <a:gd name="T1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8" h="120">
                    <a:moveTo>
                      <a:pt x="60" y="120"/>
                    </a:moveTo>
                    <a:cubicBezTo>
                      <a:pt x="908" y="120"/>
                      <a:pt x="908" y="120"/>
                      <a:pt x="908" y="120"/>
                    </a:cubicBezTo>
                    <a:cubicBezTo>
                      <a:pt x="941" y="120"/>
                      <a:pt x="968" y="93"/>
                      <a:pt x="968" y="60"/>
                    </a:cubicBezTo>
                    <a:cubicBezTo>
                      <a:pt x="968" y="27"/>
                      <a:pt x="941" y="0"/>
                      <a:pt x="908" y="0"/>
                    </a:cubicBezTo>
                    <a:cubicBezTo>
                      <a:pt x="60" y="0"/>
                      <a:pt x="60" y="0"/>
                      <a:pt x="60" y="0"/>
                    </a:cubicBezTo>
                    <a:cubicBezTo>
                      <a:pt x="27" y="0"/>
                      <a:pt x="0" y="27"/>
                      <a:pt x="0" y="60"/>
                    </a:cubicBezTo>
                    <a:cubicBezTo>
                      <a:pt x="0" y="93"/>
                      <a:pt x="27" y="120"/>
                      <a:pt x="60" y="120"/>
                    </a:cubicBezTo>
                    <a:close/>
                    <a:moveTo>
                      <a:pt x="60" y="120"/>
                    </a:moveTo>
                    <a:cubicBezTo>
                      <a:pt x="60" y="120"/>
                      <a:pt x="60" y="120"/>
                      <a:pt x="60" y="1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IN" sz="1350"/>
              </a:p>
            </p:txBody>
          </p:sp>
        </p:grpSp>
        <p:sp>
          <p:nvSpPr>
            <p:cNvPr id="51" name="TextBox 50">
              <a:extLst>
                <a:ext uri="{FF2B5EF4-FFF2-40B4-BE49-F238E27FC236}">
                  <a16:creationId xmlns:a16="http://schemas.microsoft.com/office/drawing/2014/main" id="{D284AD33-CA03-9742-98FA-DE960BEC6BCF}"/>
                </a:ext>
              </a:extLst>
            </p:cNvPr>
            <p:cNvSpPr txBox="1"/>
            <p:nvPr/>
          </p:nvSpPr>
          <p:spPr>
            <a:xfrm>
              <a:off x="926611" y="1475129"/>
              <a:ext cx="2844129" cy="276998"/>
            </a:xfrm>
            <a:prstGeom prst="rect">
              <a:avLst/>
            </a:prstGeom>
            <a:noFill/>
          </p:spPr>
          <p:txBody>
            <a:bodyPr wrap="square" lIns="0" tIns="0" rIns="0" bIns="0" rtlCol="0">
              <a:spAutoFit/>
            </a:bodyPr>
            <a:lstStyle/>
            <a:p>
              <a:pPr>
                <a:spcAft>
                  <a:spcPts val="450"/>
                </a:spcAft>
              </a:pPr>
              <a:r>
                <a:rPr lang="en-US" sz="900" b="1" dirty="0">
                  <a:solidFill>
                    <a:srgbClr val="4D4D4D"/>
                  </a:solidFill>
                </a:rPr>
                <a:t>Composed of cloud resources like VPC, Subnet, Instance &amp; EIP as a single solution</a:t>
              </a:r>
            </a:p>
          </p:txBody>
        </p:sp>
      </p:grpSp>
    </p:spTree>
    <p:extLst>
      <p:ext uri="{BB962C8B-B14F-4D97-AF65-F5344CB8AC3E}">
        <p14:creationId xmlns:p14="http://schemas.microsoft.com/office/powerpoint/2010/main" val="2059277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8781017D-41E7-4567-82D5-1566B71FBF24}"/>
              </a:ext>
            </a:extLst>
          </p:cNvPr>
          <p:cNvSpPr/>
          <p:nvPr/>
        </p:nvSpPr>
        <p:spPr>
          <a:xfrm>
            <a:off x="120124" y="142017"/>
            <a:ext cx="2843664" cy="400110"/>
          </a:xfrm>
          <a:prstGeom prst="rect">
            <a:avLst/>
          </a:prstGeom>
        </p:spPr>
        <p:txBody>
          <a:bodyPr wrap="none">
            <a:spAutoFit/>
          </a:bodyPr>
          <a:lstStyle/>
          <a:p>
            <a:r>
              <a:rPr lang="en-US" altLang="en-US" b="1" dirty="0">
                <a:solidFill>
                  <a:schemeClr val="tx1">
                    <a:lumMod val="65000"/>
                    <a:lumOff val="35000"/>
                  </a:schemeClr>
                </a:solidFill>
                <a:rtl val="0"/>
              </a:rPr>
              <a:t>P</a:t>
            </a:r>
            <a:r>
              <a:rPr lang="en-IN" altLang="en-US" b="1" dirty="0">
                <a:solidFill>
                  <a:schemeClr val="tx1">
                    <a:lumMod val="65000"/>
                    <a:lumOff val="35000"/>
                  </a:schemeClr>
                </a:solidFill>
                <a:rtl val="0"/>
              </a:rPr>
              <a:t>ILOT MIGRATION </a:t>
            </a:r>
            <a:r>
              <a:rPr lang="en-IN" altLang="en-US" sz="2000" b="1" dirty="0">
                <a:solidFill>
                  <a:schemeClr val="tx1">
                    <a:lumMod val="65000"/>
                    <a:lumOff val="35000"/>
                  </a:schemeClr>
                </a:solidFill>
                <a:rtl val="0"/>
              </a:rPr>
              <a:t>STEPS</a:t>
            </a:r>
            <a:endParaRPr lang="en-IN" altLang="en-US" b="1" dirty="0">
              <a:solidFill>
                <a:schemeClr val="tx1">
                  <a:lumMod val="65000"/>
                  <a:lumOff val="35000"/>
                </a:schemeClr>
              </a:solidFill>
              <a:rtl val="0"/>
            </a:endParaRPr>
          </a:p>
        </p:txBody>
      </p:sp>
      <p:sp>
        <p:nvSpPr>
          <p:cNvPr id="65" name="Slide Number Placeholder 3">
            <a:extLst>
              <a:ext uri="{FF2B5EF4-FFF2-40B4-BE49-F238E27FC236}">
                <a16:creationId xmlns:a16="http://schemas.microsoft.com/office/drawing/2014/main" id="{934C9F9B-61B8-4071-A70F-A20124624077}"/>
              </a:ext>
            </a:extLst>
          </p:cNvPr>
          <p:cNvSpPr>
            <a:spLocks noGrp="1"/>
          </p:cNvSpPr>
          <p:nvPr>
            <p:ph type="sldNum" sz="quarter" idx="12"/>
          </p:nvPr>
        </p:nvSpPr>
        <p:spPr>
          <a:xfrm>
            <a:off x="3783257" y="4900554"/>
            <a:ext cx="647700" cy="273844"/>
          </a:xfrm>
        </p:spPr>
        <p:txBody>
          <a:bodyPr/>
          <a:lstStyle/>
          <a:p>
            <a:fld id="{408A3319-5104-4E46-B7BB-4F68F196E486}" type="slidenum">
              <a:rPr>
                <a:solidFill>
                  <a:prstClr val="white"/>
                </a:solidFill>
              </a:rPr>
              <a:pPr/>
              <a:t>22</a:t>
            </a:fld>
            <a:endParaRPr dirty="0">
              <a:solidFill>
                <a:prstClr val="white"/>
              </a:solidFill>
            </a:endParaRPr>
          </a:p>
        </p:txBody>
      </p:sp>
      <p:grpSp>
        <p:nvGrpSpPr>
          <p:cNvPr id="2" name="Group 1">
            <a:extLst>
              <a:ext uri="{FF2B5EF4-FFF2-40B4-BE49-F238E27FC236}">
                <a16:creationId xmlns:a16="http://schemas.microsoft.com/office/drawing/2014/main" id="{B051D4E4-FBC1-4ADE-8A44-3904C98DD63F}"/>
              </a:ext>
            </a:extLst>
          </p:cNvPr>
          <p:cNvGrpSpPr/>
          <p:nvPr/>
        </p:nvGrpSpPr>
        <p:grpSpPr>
          <a:xfrm>
            <a:off x="120124" y="633411"/>
            <a:ext cx="8146425" cy="4176317"/>
            <a:chOff x="120123" y="633410"/>
            <a:chExt cx="8146425" cy="4176317"/>
          </a:xfrm>
        </p:grpSpPr>
        <p:sp>
          <p:nvSpPr>
            <p:cNvPr id="16" name="Oval 15">
              <a:extLst>
                <a:ext uri="{FF2B5EF4-FFF2-40B4-BE49-F238E27FC236}">
                  <a16:creationId xmlns:a16="http://schemas.microsoft.com/office/drawing/2014/main" id="{41980C15-A5C6-4F83-BF5A-48F3DC28FB1F}"/>
                </a:ext>
              </a:extLst>
            </p:cNvPr>
            <p:cNvSpPr/>
            <p:nvPr/>
          </p:nvSpPr>
          <p:spPr>
            <a:xfrm>
              <a:off x="6007309" y="633410"/>
              <a:ext cx="1912754" cy="1754148"/>
            </a:xfrm>
            <a:prstGeom prst="ellipse">
              <a:avLst/>
            </a:prstGeom>
            <a:solidFill>
              <a:srgbClr val="595959"/>
            </a:solid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N" sz="1600" b="1" dirty="0">
                  <a:solidFill>
                    <a:srgbClr val="ABC125"/>
                  </a:solidFill>
                  <a:rtl val="0"/>
                </a:rPr>
                <a:t>Migrate </a:t>
              </a:r>
            </a:p>
            <a:p>
              <a:pPr algn="ctr"/>
              <a:r>
                <a:rPr lang="en-IN" sz="1600" b="1" dirty="0">
                  <a:solidFill>
                    <a:srgbClr val="ABC125"/>
                  </a:solidFill>
                  <a:rtl val="0"/>
                </a:rPr>
                <a:t>Business </a:t>
              </a:r>
            </a:p>
            <a:p>
              <a:pPr algn="ctr"/>
              <a:r>
                <a:rPr lang="en-IN" sz="1600" b="1" dirty="0">
                  <a:solidFill>
                    <a:srgbClr val="ABC125"/>
                  </a:solidFill>
                  <a:rtl val="0"/>
                </a:rPr>
                <a:t>critical </a:t>
              </a:r>
            </a:p>
            <a:p>
              <a:pPr algn="ctr"/>
              <a:r>
                <a:rPr lang="en-IN" sz="1600" b="1" dirty="0">
                  <a:solidFill>
                    <a:srgbClr val="ABC125"/>
                  </a:solidFill>
                  <a:rtl val="0"/>
                </a:rPr>
                <a:t>Applications</a:t>
              </a:r>
              <a:endParaRPr lang="en-IN" altLang="en-US" sz="1600" b="1" dirty="0">
                <a:solidFill>
                  <a:srgbClr val="ABC125"/>
                </a:solidFill>
                <a:rtl val="0"/>
              </a:endParaRPr>
            </a:p>
          </p:txBody>
        </p:sp>
        <p:grpSp>
          <p:nvGrpSpPr>
            <p:cNvPr id="169" name="Group 168">
              <a:extLst>
                <a:ext uri="{FF2B5EF4-FFF2-40B4-BE49-F238E27FC236}">
                  <a16:creationId xmlns:a16="http://schemas.microsoft.com/office/drawing/2014/main" id="{0165CBD4-8BCF-4BB7-8D08-66D823F3DE7D}"/>
                </a:ext>
              </a:extLst>
            </p:cNvPr>
            <p:cNvGrpSpPr/>
            <p:nvPr/>
          </p:nvGrpSpPr>
          <p:grpSpPr>
            <a:xfrm>
              <a:off x="4263439" y="715667"/>
              <a:ext cx="1716651" cy="1666889"/>
              <a:chOff x="1969021" y="1348941"/>
              <a:chExt cx="1392950" cy="1413201"/>
            </a:xfrm>
            <a:solidFill>
              <a:schemeClr val="tx2">
                <a:lumMod val="20000"/>
                <a:lumOff val="80000"/>
              </a:schemeClr>
            </a:solidFill>
          </p:grpSpPr>
          <p:sp>
            <p:nvSpPr>
              <p:cNvPr id="170" name="Teardrop 169">
                <a:extLst>
                  <a:ext uri="{FF2B5EF4-FFF2-40B4-BE49-F238E27FC236}">
                    <a16:creationId xmlns:a16="http://schemas.microsoft.com/office/drawing/2014/main" id="{83080D33-0967-452E-9951-F005455D9E48}"/>
                  </a:ext>
                </a:extLst>
              </p:cNvPr>
              <p:cNvSpPr/>
              <p:nvPr/>
            </p:nvSpPr>
            <p:spPr>
              <a:xfrm rot="2708329">
                <a:off x="1958895" y="1359067"/>
                <a:ext cx="1413201" cy="1392950"/>
              </a:xfrm>
              <a:prstGeom prst="teardrop">
                <a:avLst>
                  <a:gd name="adj" fmla="val 107913"/>
                </a:avLst>
              </a:prstGeom>
              <a:gr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prstClr val="white"/>
                  </a:solidFill>
                  <a:rtl val="0"/>
                </a:endParaRPr>
              </a:p>
            </p:txBody>
          </p:sp>
          <p:sp>
            <p:nvSpPr>
              <p:cNvPr id="171" name="Rectangle 170">
                <a:extLst>
                  <a:ext uri="{FF2B5EF4-FFF2-40B4-BE49-F238E27FC236}">
                    <a16:creationId xmlns:a16="http://schemas.microsoft.com/office/drawing/2014/main" id="{C0E26690-04B5-4D4F-88A9-39782B59E5BE}"/>
                  </a:ext>
                </a:extLst>
              </p:cNvPr>
              <p:cNvSpPr/>
              <p:nvPr/>
            </p:nvSpPr>
            <p:spPr>
              <a:xfrm>
                <a:off x="2273177" y="1733241"/>
                <a:ext cx="1073860" cy="626245"/>
              </a:xfrm>
              <a:prstGeom prst="rect">
                <a:avLst/>
              </a:prstGeom>
              <a:grpFill/>
            </p:spPr>
            <p:txBody>
              <a:bodyPr wrap="square">
                <a:spAutoFit/>
              </a:bodyPr>
              <a:lstStyle/>
              <a:p>
                <a:r>
                  <a:rPr lang="en-IN" sz="1400" b="1" dirty="0">
                    <a:solidFill>
                      <a:srgbClr val="595959"/>
                    </a:solidFill>
                    <a:rtl val="0"/>
                  </a:rPr>
                  <a:t>Migrate </a:t>
                </a:r>
              </a:p>
              <a:p>
                <a:r>
                  <a:rPr lang="en-IN" sz="1400" b="1" dirty="0">
                    <a:solidFill>
                      <a:srgbClr val="595959"/>
                    </a:solidFill>
                    <a:rtl val="0"/>
                  </a:rPr>
                  <a:t>non-critical </a:t>
                </a:r>
              </a:p>
              <a:p>
                <a:r>
                  <a:rPr lang="en-IN" sz="1400" b="1" dirty="0">
                    <a:solidFill>
                      <a:srgbClr val="595959"/>
                    </a:solidFill>
                    <a:rtl val="0"/>
                  </a:rPr>
                  <a:t>Applications</a:t>
                </a:r>
                <a:endParaRPr lang="en-IN" altLang="en-US" sz="1400" b="1" dirty="0">
                  <a:solidFill>
                    <a:srgbClr val="595959"/>
                  </a:solidFill>
                  <a:rtl val="0"/>
                </a:endParaRPr>
              </a:p>
            </p:txBody>
          </p:sp>
        </p:grpSp>
        <p:grpSp>
          <p:nvGrpSpPr>
            <p:cNvPr id="165" name="Group 164">
              <a:extLst>
                <a:ext uri="{FF2B5EF4-FFF2-40B4-BE49-F238E27FC236}">
                  <a16:creationId xmlns:a16="http://schemas.microsoft.com/office/drawing/2014/main" id="{ACFE6815-7CD8-4D91-BCBD-0DB84EEF451D}"/>
                </a:ext>
              </a:extLst>
            </p:cNvPr>
            <p:cNvGrpSpPr/>
            <p:nvPr/>
          </p:nvGrpSpPr>
          <p:grpSpPr>
            <a:xfrm>
              <a:off x="2518292" y="704842"/>
              <a:ext cx="1716651" cy="1666889"/>
              <a:chOff x="1969021" y="1348941"/>
              <a:chExt cx="1392950" cy="1413201"/>
            </a:xfrm>
            <a:solidFill>
              <a:srgbClr val="595959"/>
            </a:solidFill>
          </p:grpSpPr>
          <p:sp>
            <p:nvSpPr>
              <p:cNvPr id="166" name="Teardrop 165">
                <a:extLst>
                  <a:ext uri="{FF2B5EF4-FFF2-40B4-BE49-F238E27FC236}">
                    <a16:creationId xmlns:a16="http://schemas.microsoft.com/office/drawing/2014/main" id="{91EA8B95-B903-43C5-9551-EAA1E20038CC}"/>
                  </a:ext>
                </a:extLst>
              </p:cNvPr>
              <p:cNvSpPr/>
              <p:nvPr/>
            </p:nvSpPr>
            <p:spPr>
              <a:xfrm rot="2708329">
                <a:off x="1958895" y="1359067"/>
                <a:ext cx="1413201" cy="1392950"/>
              </a:xfrm>
              <a:prstGeom prst="teardrop">
                <a:avLst>
                  <a:gd name="adj" fmla="val 103810"/>
                </a:avLst>
              </a:prstGeom>
              <a:grp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prstClr val="white"/>
                  </a:solidFill>
                  <a:rtl val="0"/>
                </a:endParaRPr>
              </a:p>
            </p:txBody>
          </p:sp>
          <p:sp>
            <p:nvSpPr>
              <p:cNvPr id="167" name="Rectangle 166">
                <a:extLst>
                  <a:ext uri="{FF2B5EF4-FFF2-40B4-BE49-F238E27FC236}">
                    <a16:creationId xmlns:a16="http://schemas.microsoft.com/office/drawing/2014/main" id="{075CB6BE-4DC3-431A-8E17-334E1EF2FF17}"/>
                  </a:ext>
                </a:extLst>
              </p:cNvPr>
              <p:cNvSpPr/>
              <p:nvPr/>
            </p:nvSpPr>
            <p:spPr>
              <a:xfrm>
                <a:off x="2354236" y="1810176"/>
                <a:ext cx="865410" cy="547964"/>
              </a:xfrm>
              <a:prstGeom prst="rect">
                <a:avLst/>
              </a:prstGeom>
              <a:grpFill/>
              <a:ln>
                <a:solidFill>
                  <a:srgbClr val="595959"/>
                </a:solidFill>
              </a:ln>
            </p:spPr>
            <p:txBody>
              <a:bodyPr wrap="square">
                <a:spAutoFit/>
              </a:bodyPr>
              <a:lstStyle/>
              <a:p>
                <a:r>
                  <a:rPr lang="en-IN" b="1" dirty="0">
                    <a:solidFill>
                      <a:srgbClr val="ABC125"/>
                    </a:solidFill>
                    <a:rtl val="0"/>
                  </a:rPr>
                  <a:t>Proof of </a:t>
                </a:r>
              </a:p>
              <a:p>
                <a:r>
                  <a:rPr lang="en-IN" b="1" dirty="0">
                    <a:solidFill>
                      <a:srgbClr val="ABC125"/>
                    </a:solidFill>
                    <a:rtl val="0"/>
                  </a:rPr>
                  <a:t>concept</a:t>
                </a:r>
                <a:endParaRPr lang="en-IN" altLang="en-US" b="1" dirty="0">
                  <a:solidFill>
                    <a:srgbClr val="ABC125"/>
                  </a:solidFill>
                  <a:rtl val="0"/>
                </a:endParaRPr>
              </a:p>
            </p:txBody>
          </p:sp>
        </p:grpSp>
        <p:sp>
          <p:nvSpPr>
            <p:cNvPr id="182" name="Rectangle 181">
              <a:extLst>
                <a:ext uri="{FF2B5EF4-FFF2-40B4-BE49-F238E27FC236}">
                  <a16:creationId xmlns:a16="http://schemas.microsoft.com/office/drawing/2014/main" id="{34663AB8-F28B-42D4-8FC4-C0FE2AB01A51}"/>
                </a:ext>
              </a:extLst>
            </p:cNvPr>
            <p:cNvSpPr/>
            <p:nvPr/>
          </p:nvSpPr>
          <p:spPr>
            <a:xfrm>
              <a:off x="120123" y="1865613"/>
              <a:ext cx="219932" cy="369332"/>
            </a:xfrm>
            <a:prstGeom prst="rect">
              <a:avLst/>
            </a:prstGeom>
          </p:spPr>
          <p:txBody>
            <a:bodyPr wrap="none">
              <a:spAutoFit/>
            </a:bodyPr>
            <a:lstStyle/>
            <a:p>
              <a:r>
                <a:rPr lang="en-IN" altLang="en-US" sz="900" dirty="0">
                  <a:rtl val="0"/>
                </a:rPr>
                <a:t> </a:t>
              </a:r>
            </a:p>
            <a:p>
              <a:endParaRPr lang="en-IN" altLang="en-US" sz="900" dirty="0">
                <a:rtl val="0"/>
              </a:endParaRPr>
            </a:p>
          </p:txBody>
        </p:sp>
        <p:sp>
          <p:nvSpPr>
            <p:cNvPr id="184" name="Rectangle 183">
              <a:extLst>
                <a:ext uri="{FF2B5EF4-FFF2-40B4-BE49-F238E27FC236}">
                  <a16:creationId xmlns:a16="http://schemas.microsoft.com/office/drawing/2014/main" id="{62ECE526-6F8E-4ED2-86D5-4D008D2D9EAA}"/>
                </a:ext>
              </a:extLst>
            </p:cNvPr>
            <p:cNvSpPr/>
            <p:nvPr/>
          </p:nvSpPr>
          <p:spPr>
            <a:xfrm>
              <a:off x="1294992" y="2989924"/>
              <a:ext cx="357790" cy="230832"/>
            </a:xfrm>
            <a:prstGeom prst="rect">
              <a:avLst/>
            </a:prstGeom>
          </p:spPr>
          <p:txBody>
            <a:bodyPr wrap="none">
              <a:spAutoFit/>
            </a:bodyPr>
            <a:lstStyle/>
            <a:p>
              <a:pPr marL="171442" indent="-171442">
                <a:buFont typeface="Arial" panose="020B0604020202020204" pitchFamily="34" charset="0"/>
                <a:buChar char="•"/>
              </a:pPr>
              <a:endParaRPr lang="en-IN" altLang="en-US" sz="900" dirty="0">
                <a:rtl val="0"/>
              </a:endParaRPr>
            </a:p>
          </p:txBody>
        </p:sp>
        <p:grpSp>
          <p:nvGrpSpPr>
            <p:cNvPr id="12" name="Group 11">
              <a:extLst>
                <a:ext uri="{FF2B5EF4-FFF2-40B4-BE49-F238E27FC236}">
                  <a16:creationId xmlns:a16="http://schemas.microsoft.com/office/drawing/2014/main" id="{CF265762-0254-490E-8E42-9F13FC6532BE}"/>
                </a:ext>
              </a:extLst>
            </p:cNvPr>
            <p:cNvGrpSpPr/>
            <p:nvPr/>
          </p:nvGrpSpPr>
          <p:grpSpPr>
            <a:xfrm>
              <a:off x="794077" y="715668"/>
              <a:ext cx="1716650" cy="1666889"/>
              <a:chOff x="1969021" y="1348941"/>
              <a:chExt cx="1392950" cy="1413201"/>
            </a:xfrm>
            <a:solidFill>
              <a:schemeClr val="tx2">
                <a:lumMod val="20000"/>
                <a:lumOff val="80000"/>
              </a:schemeClr>
            </a:solidFill>
          </p:grpSpPr>
          <p:sp>
            <p:nvSpPr>
              <p:cNvPr id="11" name="Teardrop 10">
                <a:extLst>
                  <a:ext uri="{FF2B5EF4-FFF2-40B4-BE49-F238E27FC236}">
                    <a16:creationId xmlns:a16="http://schemas.microsoft.com/office/drawing/2014/main" id="{AC0B4176-37A2-4C09-AE9D-F13A9283B47E}"/>
                  </a:ext>
                </a:extLst>
              </p:cNvPr>
              <p:cNvSpPr/>
              <p:nvPr/>
            </p:nvSpPr>
            <p:spPr>
              <a:xfrm rot="2708329">
                <a:off x="1958895" y="1359067"/>
                <a:ext cx="1413201" cy="1392950"/>
              </a:xfrm>
              <a:prstGeom prst="teardrop">
                <a:avLst>
                  <a:gd name="adj" fmla="val 106887"/>
                </a:avLst>
              </a:prstGeom>
              <a:gr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prstClr val="white"/>
                  </a:solidFill>
                  <a:rtl val="0"/>
                </a:endParaRPr>
              </a:p>
            </p:txBody>
          </p:sp>
          <p:sp>
            <p:nvSpPr>
              <p:cNvPr id="164" name="Rectangle 163">
                <a:extLst>
                  <a:ext uri="{FF2B5EF4-FFF2-40B4-BE49-F238E27FC236}">
                    <a16:creationId xmlns:a16="http://schemas.microsoft.com/office/drawing/2014/main" id="{FF06D171-FE51-42AD-A07A-0C621950AC2E}"/>
                  </a:ext>
                </a:extLst>
              </p:cNvPr>
              <p:cNvSpPr/>
              <p:nvPr/>
            </p:nvSpPr>
            <p:spPr>
              <a:xfrm>
                <a:off x="2171195" y="1911215"/>
                <a:ext cx="1152710" cy="313122"/>
              </a:xfrm>
              <a:prstGeom prst="rect">
                <a:avLst/>
              </a:prstGeom>
              <a:grpFill/>
            </p:spPr>
            <p:txBody>
              <a:bodyPr wrap="none">
                <a:spAutoFit/>
              </a:bodyPr>
              <a:lstStyle/>
              <a:p>
                <a:r>
                  <a:rPr lang="en-IN" b="1" dirty="0">
                    <a:solidFill>
                      <a:srgbClr val="595959"/>
                    </a:solidFill>
                    <a:rtl val="0"/>
                  </a:rPr>
                  <a:t>Assessment</a:t>
                </a:r>
                <a:endParaRPr lang="en-IN" altLang="en-US" b="1" dirty="0">
                  <a:solidFill>
                    <a:srgbClr val="595959"/>
                  </a:solidFill>
                  <a:rtl val="0"/>
                </a:endParaRPr>
              </a:p>
            </p:txBody>
          </p:sp>
        </p:grpSp>
        <p:sp>
          <p:nvSpPr>
            <p:cNvPr id="5" name="Rectangle: Rounded Corners 4">
              <a:extLst>
                <a:ext uri="{FF2B5EF4-FFF2-40B4-BE49-F238E27FC236}">
                  <a16:creationId xmlns:a16="http://schemas.microsoft.com/office/drawing/2014/main" id="{9A23351C-3FD4-4822-B958-67EA34D04026}"/>
                </a:ext>
              </a:extLst>
            </p:cNvPr>
            <p:cNvSpPr/>
            <p:nvPr/>
          </p:nvSpPr>
          <p:spPr>
            <a:xfrm>
              <a:off x="645683" y="2462017"/>
              <a:ext cx="1734855" cy="2243918"/>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42" indent="-171442">
                <a:lnSpc>
                  <a:spcPct val="150000"/>
                </a:lnSpc>
                <a:buFont typeface="Wingdings" panose="05000000000000000000" pitchFamily="2" charset="2"/>
                <a:buChar char="ü"/>
              </a:pPr>
              <a:r>
                <a:rPr lang="en-US" sz="900" dirty="0">
                  <a:solidFill>
                    <a:schemeClr val="tx1"/>
                  </a:solidFill>
                </a:rPr>
                <a:t>Complete study of</a:t>
              </a:r>
            </a:p>
            <a:p>
              <a:pPr>
                <a:lnSpc>
                  <a:spcPct val="150000"/>
                </a:lnSpc>
              </a:pPr>
              <a:r>
                <a:rPr lang="en-US" sz="900" dirty="0">
                  <a:solidFill>
                    <a:schemeClr val="tx1"/>
                  </a:solidFill>
                </a:rPr>
                <a:t>IT infrastructure </a:t>
              </a:r>
            </a:p>
            <a:p>
              <a:pPr marL="171442" indent="-171442">
                <a:lnSpc>
                  <a:spcPct val="150000"/>
                </a:lnSpc>
                <a:buFont typeface="Wingdings" panose="05000000000000000000" pitchFamily="2" charset="2"/>
                <a:buChar char="ü"/>
              </a:pPr>
              <a:r>
                <a:rPr lang="en-US" sz="900" dirty="0">
                  <a:solidFill>
                    <a:schemeClr val="tx1"/>
                  </a:solidFill>
                </a:rPr>
                <a:t>Recommendations </a:t>
              </a:r>
            </a:p>
            <a:p>
              <a:pPr marL="171442" indent="-171442">
                <a:lnSpc>
                  <a:spcPct val="150000"/>
                </a:lnSpc>
                <a:buFont typeface="Wingdings" panose="05000000000000000000" pitchFamily="2" charset="2"/>
                <a:buChar char="ü"/>
              </a:pPr>
              <a:r>
                <a:rPr lang="en-US" sz="900" dirty="0">
                  <a:solidFill>
                    <a:schemeClr val="tx1"/>
                  </a:solidFill>
                </a:rPr>
                <a:t>Best practices , resizing </a:t>
              </a:r>
            </a:p>
            <a:p>
              <a:pPr>
                <a:lnSpc>
                  <a:spcPct val="150000"/>
                </a:lnSpc>
              </a:pPr>
              <a:r>
                <a:rPr lang="en-US" sz="900" dirty="0">
                  <a:solidFill>
                    <a:schemeClr val="tx1"/>
                  </a:solidFill>
                </a:rPr>
                <a:t>detailed plan , high level </a:t>
              </a:r>
            </a:p>
            <a:p>
              <a:pPr>
                <a:lnSpc>
                  <a:spcPct val="150000"/>
                </a:lnSpc>
              </a:pPr>
              <a:r>
                <a:rPr lang="en-US" sz="900" dirty="0">
                  <a:solidFill>
                    <a:schemeClr val="tx1"/>
                  </a:solidFill>
                </a:rPr>
                <a:t>design  </a:t>
              </a:r>
            </a:p>
            <a:p>
              <a:r>
                <a:rPr lang="en-US" sz="900" dirty="0">
                  <a:solidFill>
                    <a:schemeClr val="tx1"/>
                  </a:solidFill>
                </a:rPr>
                <a:t>         </a:t>
              </a:r>
              <a:endParaRPr lang="en-IN" sz="900" dirty="0">
                <a:solidFill>
                  <a:schemeClr val="tx1"/>
                </a:solidFill>
              </a:endParaRPr>
            </a:p>
          </p:txBody>
        </p:sp>
        <p:sp>
          <p:nvSpPr>
            <p:cNvPr id="38" name="Rectangle: Rounded Corners 37">
              <a:extLst>
                <a:ext uri="{FF2B5EF4-FFF2-40B4-BE49-F238E27FC236}">
                  <a16:creationId xmlns:a16="http://schemas.microsoft.com/office/drawing/2014/main" id="{D74A6493-6803-4702-9BC8-BD9CAC6C3709}"/>
                </a:ext>
              </a:extLst>
            </p:cNvPr>
            <p:cNvSpPr/>
            <p:nvPr/>
          </p:nvSpPr>
          <p:spPr>
            <a:xfrm>
              <a:off x="6451483" y="2463585"/>
              <a:ext cx="1815065" cy="2346142"/>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42" indent="-171442">
                <a:buFont typeface="Wingdings" panose="05000000000000000000" pitchFamily="2" charset="2"/>
                <a:buChar char="ü"/>
              </a:pPr>
              <a:r>
                <a:rPr lang="en-IN" altLang="en-US" sz="900" dirty="0">
                  <a:solidFill>
                    <a:schemeClr val="tx1"/>
                  </a:solidFill>
                  <a:rtl val="0"/>
                </a:rPr>
                <a:t>Migrate complete PROD instances</a:t>
              </a:r>
            </a:p>
            <a:p>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Enable monitoring alerts </a:t>
              </a:r>
            </a:p>
            <a:p>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Optimize and fine tuning</a:t>
              </a:r>
            </a:p>
            <a:p>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Deploy automation</a:t>
              </a:r>
            </a:p>
            <a:p>
              <a:pPr marL="171442" indent="-171442">
                <a:buFont typeface="Wingdings" panose="05000000000000000000" pitchFamily="2" charset="2"/>
                <a:buChar char="ü"/>
              </a:pPr>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Operation integration and maintenance  </a:t>
              </a:r>
              <a:endParaRPr lang="en-IN" sz="900" dirty="0">
                <a:solidFill>
                  <a:schemeClr val="tx1"/>
                </a:solidFill>
              </a:endParaRPr>
            </a:p>
          </p:txBody>
        </p:sp>
        <p:sp>
          <p:nvSpPr>
            <p:cNvPr id="36" name="Rectangle: Rounded Corners 35">
              <a:extLst>
                <a:ext uri="{FF2B5EF4-FFF2-40B4-BE49-F238E27FC236}">
                  <a16:creationId xmlns:a16="http://schemas.microsoft.com/office/drawing/2014/main" id="{BAAE6AEA-7E6F-4214-9538-A678791BC94D}"/>
                </a:ext>
              </a:extLst>
            </p:cNvPr>
            <p:cNvSpPr/>
            <p:nvPr/>
          </p:nvSpPr>
          <p:spPr>
            <a:xfrm>
              <a:off x="2505665" y="2450406"/>
              <a:ext cx="1895121" cy="2340198"/>
            </a:xfrm>
            <a:prstGeom prst="roundRect">
              <a:avLst/>
            </a:prstGeom>
            <a:solidFill>
              <a:schemeClr val="bg1"/>
            </a:solidFill>
            <a:ln>
              <a:solidFill>
                <a:srgbClr val="59595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42" indent="-171442">
                <a:lnSpc>
                  <a:spcPct val="150000"/>
                </a:lnSpc>
                <a:buFont typeface="Wingdings" panose="05000000000000000000" pitchFamily="2" charset="2"/>
                <a:buChar char="ü"/>
              </a:pPr>
              <a:r>
                <a:rPr lang="en-IN" sz="900" dirty="0">
                  <a:solidFill>
                    <a:schemeClr val="tx1"/>
                  </a:solidFill>
                </a:rPr>
                <a:t>Build POC environments </a:t>
              </a:r>
            </a:p>
            <a:p>
              <a:pPr>
                <a:lnSpc>
                  <a:spcPct val="150000"/>
                </a:lnSpc>
              </a:pPr>
              <a:r>
                <a:rPr lang="en-IN" sz="900" dirty="0">
                  <a:solidFill>
                    <a:schemeClr val="tx1"/>
                  </a:solidFill>
                </a:rPr>
                <a:t>With possible HA components</a:t>
              </a:r>
            </a:p>
            <a:p>
              <a:pPr marL="171442" indent="-171442">
                <a:lnSpc>
                  <a:spcPct val="150000"/>
                </a:lnSpc>
                <a:buFont typeface="Wingdings" panose="05000000000000000000" pitchFamily="2" charset="2"/>
                <a:buChar char="ü"/>
              </a:pPr>
              <a:r>
                <a:rPr lang="en-IN" sz="900" dirty="0">
                  <a:solidFill>
                    <a:schemeClr val="tx1"/>
                  </a:solidFill>
                </a:rPr>
                <a:t>Testing , Integration and </a:t>
              </a:r>
            </a:p>
            <a:p>
              <a:pPr>
                <a:lnSpc>
                  <a:spcPct val="150000"/>
                </a:lnSpc>
              </a:pPr>
              <a:r>
                <a:rPr lang="en-IN" sz="900" dirty="0">
                  <a:solidFill>
                    <a:schemeClr val="tx1"/>
                  </a:solidFill>
                </a:rPr>
                <a:t>documentation</a:t>
              </a:r>
            </a:p>
            <a:p>
              <a:pPr marL="171442" indent="-171442">
                <a:lnSpc>
                  <a:spcPct val="150000"/>
                </a:lnSpc>
                <a:buFont typeface="Wingdings" panose="05000000000000000000" pitchFamily="2" charset="2"/>
                <a:buChar char="ü"/>
              </a:pPr>
              <a:r>
                <a:rPr lang="en-IN" sz="900" dirty="0">
                  <a:solidFill>
                    <a:schemeClr val="tx1"/>
                  </a:solidFill>
                </a:rPr>
                <a:t>Cut-over and test the </a:t>
              </a:r>
            </a:p>
            <a:p>
              <a:pPr>
                <a:lnSpc>
                  <a:spcPct val="150000"/>
                </a:lnSpc>
              </a:pPr>
              <a:r>
                <a:rPr lang="en-IN" sz="900" dirty="0">
                  <a:solidFill>
                    <a:schemeClr val="tx1"/>
                  </a:solidFill>
                </a:rPr>
                <a:t>functionality from target DC</a:t>
              </a:r>
            </a:p>
            <a:p>
              <a:pPr>
                <a:lnSpc>
                  <a:spcPct val="150000"/>
                </a:lnSpc>
              </a:pPr>
              <a:endParaRPr lang="en-IN" sz="900" dirty="0">
                <a:solidFill>
                  <a:schemeClr val="tx1"/>
                </a:solidFill>
              </a:endParaRPr>
            </a:p>
          </p:txBody>
        </p:sp>
        <p:sp>
          <p:nvSpPr>
            <p:cNvPr id="37" name="Rectangle: Rounded Corners 36">
              <a:extLst>
                <a:ext uri="{FF2B5EF4-FFF2-40B4-BE49-F238E27FC236}">
                  <a16:creationId xmlns:a16="http://schemas.microsoft.com/office/drawing/2014/main" id="{97BFD45C-D638-47BA-A65C-71C52235AE4B}"/>
                </a:ext>
              </a:extLst>
            </p:cNvPr>
            <p:cNvSpPr/>
            <p:nvPr/>
          </p:nvSpPr>
          <p:spPr>
            <a:xfrm>
              <a:off x="4504244" y="2462018"/>
              <a:ext cx="1813821" cy="2346142"/>
            </a:xfrm>
            <a:prstGeom prst="round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42" indent="-171442">
                <a:buFont typeface="Wingdings" panose="05000000000000000000" pitchFamily="2" charset="2"/>
                <a:buChar char="ü"/>
              </a:pPr>
              <a:r>
                <a:rPr lang="en-IN" altLang="en-US" sz="900" dirty="0">
                  <a:solidFill>
                    <a:schemeClr val="tx1"/>
                  </a:solidFill>
                  <a:rtl val="0"/>
                </a:rPr>
                <a:t>Migrate TEST , DEV , </a:t>
              </a:r>
            </a:p>
            <a:p>
              <a:r>
                <a:rPr lang="en-IN" altLang="en-US" sz="900" dirty="0">
                  <a:solidFill>
                    <a:schemeClr val="tx1"/>
                  </a:solidFill>
                  <a:rtl val="0"/>
                </a:rPr>
                <a:t>UAT application instances</a:t>
              </a:r>
            </a:p>
            <a:p>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Migrate backups and </a:t>
              </a:r>
            </a:p>
            <a:p>
              <a:r>
                <a:rPr lang="en-IN" altLang="en-US" sz="900" dirty="0">
                  <a:solidFill>
                    <a:schemeClr val="tx1"/>
                  </a:solidFill>
                  <a:rtl val="0"/>
                </a:rPr>
                <a:t>Validate restore process</a:t>
              </a:r>
            </a:p>
            <a:p>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Enable monitoring , </a:t>
              </a:r>
            </a:p>
            <a:p>
              <a:r>
                <a:rPr lang="en-IN" altLang="en-US" sz="900" dirty="0">
                  <a:solidFill>
                    <a:schemeClr val="tx1"/>
                  </a:solidFill>
                  <a:rtl val="0"/>
                </a:rPr>
                <a:t>alerts as per configuration</a:t>
              </a:r>
            </a:p>
            <a:p>
              <a:endParaRPr lang="en-IN" altLang="en-US" sz="900" dirty="0">
                <a:solidFill>
                  <a:schemeClr val="tx1"/>
                </a:solidFill>
                <a:rtl val="0"/>
              </a:endParaRPr>
            </a:p>
            <a:p>
              <a:pPr marL="171442" indent="-171442">
                <a:buFont typeface="Wingdings" panose="05000000000000000000" pitchFamily="2" charset="2"/>
                <a:buChar char="ü"/>
              </a:pPr>
              <a:r>
                <a:rPr lang="en-IN" altLang="en-US" sz="900" dirty="0">
                  <a:solidFill>
                    <a:schemeClr val="tx1"/>
                  </a:solidFill>
                  <a:rtl val="0"/>
                </a:rPr>
                <a:t>cut-over and test the </a:t>
              </a:r>
            </a:p>
            <a:p>
              <a:r>
                <a:rPr lang="en-IN" altLang="en-US" sz="900" dirty="0">
                  <a:solidFill>
                    <a:schemeClr val="tx1"/>
                  </a:solidFill>
                  <a:rtl val="0"/>
                </a:rPr>
                <a:t>functionality from target </a:t>
              </a:r>
            </a:p>
            <a:p>
              <a:r>
                <a:rPr lang="en-IN" altLang="en-US" sz="900" dirty="0">
                  <a:solidFill>
                    <a:schemeClr val="tx1"/>
                  </a:solidFill>
                  <a:rtl val="0"/>
                </a:rPr>
                <a:t>DC  </a:t>
              </a:r>
              <a:endParaRPr lang="en-IN" sz="900" dirty="0">
                <a:solidFill>
                  <a:schemeClr val="tx1"/>
                </a:solidFill>
              </a:endParaRPr>
            </a:p>
          </p:txBody>
        </p:sp>
      </p:grpSp>
    </p:spTree>
    <p:extLst>
      <p:ext uri="{BB962C8B-B14F-4D97-AF65-F5344CB8AC3E}">
        <p14:creationId xmlns:p14="http://schemas.microsoft.com/office/powerpoint/2010/main" val="2214757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E898C7-E317-4574-B3E2-C501565D1DE5}"/>
              </a:ext>
            </a:extLst>
          </p:cNvPr>
          <p:cNvPicPr>
            <a:picLocks noChangeAspect="1"/>
          </p:cNvPicPr>
          <p:nvPr/>
        </p:nvPicPr>
        <p:blipFill>
          <a:blip r:embed="rId3"/>
          <a:stretch>
            <a:fillRect/>
          </a:stretch>
        </p:blipFill>
        <p:spPr>
          <a:xfrm>
            <a:off x="288614" y="794777"/>
            <a:ext cx="3705225" cy="561975"/>
          </a:xfrm>
          <a:prstGeom prst="rect">
            <a:avLst/>
          </a:prstGeom>
        </p:spPr>
      </p:pic>
      <p:sp>
        <p:nvSpPr>
          <p:cNvPr id="8" name="TextBox 50">
            <a:extLst>
              <a:ext uri="{FF2B5EF4-FFF2-40B4-BE49-F238E27FC236}">
                <a16:creationId xmlns:a16="http://schemas.microsoft.com/office/drawing/2014/main" id="{481D8D65-E50C-4635-A53F-D3EDCB68BFCB}"/>
              </a:ext>
            </a:extLst>
          </p:cNvPr>
          <p:cNvSpPr txBox="1">
            <a:spLocks noChangeArrowheads="1"/>
          </p:cNvSpPr>
          <p:nvPr/>
        </p:nvSpPr>
        <p:spPr bwMode="auto">
          <a:xfrm>
            <a:off x="324000" y="555526"/>
            <a:ext cx="41035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50" b="1" dirty="0"/>
              <a:t>Single Window Solution partner</a:t>
            </a:r>
          </a:p>
        </p:txBody>
      </p:sp>
      <p:sp>
        <p:nvSpPr>
          <p:cNvPr id="9" name="TextBox 51">
            <a:extLst>
              <a:ext uri="{FF2B5EF4-FFF2-40B4-BE49-F238E27FC236}">
                <a16:creationId xmlns:a16="http://schemas.microsoft.com/office/drawing/2014/main" id="{D5490010-41BE-436D-963C-E371C86D02BE}"/>
              </a:ext>
            </a:extLst>
          </p:cNvPr>
          <p:cNvSpPr txBox="1">
            <a:spLocks noChangeArrowheads="1"/>
          </p:cNvSpPr>
          <p:nvPr/>
        </p:nvSpPr>
        <p:spPr bwMode="auto">
          <a:xfrm>
            <a:off x="88590" y="1344102"/>
            <a:ext cx="410289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900" dirty="0"/>
              <a:t>Network, AWS IT, Security, Backup, DR &amp; private IT</a:t>
            </a:r>
          </a:p>
        </p:txBody>
      </p:sp>
      <p:graphicFrame>
        <p:nvGraphicFramePr>
          <p:cNvPr id="10" name="Table 9">
            <a:extLst>
              <a:ext uri="{FF2B5EF4-FFF2-40B4-BE49-F238E27FC236}">
                <a16:creationId xmlns:a16="http://schemas.microsoft.com/office/drawing/2014/main" id="{9A7FA7B5-9A32-4E2E-A5D3-0B54C8C03196}"/>
              </a:ext>
            </a:extLst>
          </p:cNvPr>
          <p:cNvGraphicFramePr>
            <a:graphicFrameLocks noGrp="1"/>
          </p:cNvGraphicFramePr>
          <p:nvPr>
            <p:extLst>
              <p:ext uri="{D42A27DB-BD31-4B8C-83A1-F6EECF244321}">
                <p14:modId xmlns:p14="http://schemas.microsoft.com/office/powerpoint/2010/main" val="1838004082"/>
              </p:ext>
            </p:extLst>
          </p:nvPr>
        </p:nvGraphicFramePr>
        <p:xfrm>
          <a:off x="324000" y="1581758"/>
          <a:ext cx="8496150" cy="3343438"/>
        </p:xfrm>
        <a:graphic>
          <a:graphicData uri="http://schemas.openxmlformats.org/drawingml/2006/table">
            <a:tbl>
              <a:tblPr>
                <a:tableStyleId>{5C22544A-7EE6-4342-B048-85BDC9FD1C3A}</a:tableStyleId>
              </a:tblPr>
              <a:tblGrid>
                <a:gridCol w="375319">
                  <a:extLst>
                    <a:ext uri="{9D8B030D-6E8A-4147-A177-3AD203B41FA5}">
                      <a16:colId xmlns:a16="http://schemas.microsoft.com/office/drawing/2014/main" val="20000"/>
                    </a:ext>
                  </a:extLst>
                </a:gridCol>
                <a:gridCol w="2672151">
                  <a:extLst>
                    <a:ext uri="{9D8B030D-6E8A-4147-A177-3AD203B41FA5}">
                      <a16:colId xmlns:a16="http://schemas.microsoft.com/office/drawing/2014/main" val="20001"/>
                    </a:ext>
                  </a:extLst>
                </a:gridCol>
                <a:gridCol w="3110136">
                  <a:extLst>
                    <a:ext uri="{9D8B030D-6E8A-4147-A177-3AD203B41FA5}">
                      <a16:colId xmlns:a16="http://schemas.microsoft.com/office/drawing/2014/main" val="20002"/>
                    </a:ext>
                  </a:extLst>
                </a:gridCol>
                <a:gridCol w="2338544">
                  <a:extLst>
                    <a:ext uri="{9D8B030D-6E8A-4147-A177-3AD203B41FA5}">
                      <a16:colId xmlns:a16="http://schemas.microsoft.com/office/drawing/2014/main" val="20003"/>
                    </a:ext>
                  </a:extLst>
                </a:gridCol>
              </a:tblGrid>
              <a:tr h="356928">
                <a:tc>
                  <a:txBody>
                    <a:bodyPr/>
                    <a:lstStyle/>
                    <a:p>
                      <a:pPr marL="0" marR="0" algn="ctr">
                        <a:lnSpc>
                          <a:spcPct val="115000"/>
                        </a:lnSpc>
                        <a:spcBef>
                          <a:spcPts val="0"/>
                        </a:spcBef>
                        <a:spcAft>
                          <a:spcPts val="0"/>
                        </a:spcAft>
                      </a:pPr>
                      <a:r>
                        <a:rPr lang="en-IN" sz="1000" b="1" dirty="0">
                          <a:solidFill>
                            <a:schemeClr val="bg1"/>
                          </a:solidFill>
                          <a:effectLst/>
                          <a:latin typeface="+mn-lt"/>
                          <a:cs typeface="Arial" panose="020B0604020202020204" pitchFamily="34" charset="0"/>
                        </a:rPr>
                        <a:t>#</a:t>
                      </a:r>
                      <a:endParaRPr lang="en-IN" sz="1000" b="1" dirty="0">
                        <a:solidFill>
                          <a:schemeClr val="bg1"/>
                        </a:solidFill>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a:lnSpc>
                          <a:spcPct val="115000"/>
                        </a:lnSpc>
                        <a:spcBef>
                          <a:spcPts val="0"/>
                        </a:spcBef>
                        <a:spcAft>
                          <a:spcPts val="0"/>
                        </a:spcAft>
                      </a:pPr>
                      <a:r>
                        <a:rPr lang="en-IN" sz="1000" b="1" dirty="0">
                          <a:solidFill>
                            <a:schemeClr val="bg1"/>
                          </a:solidFill>
                          <a:effectLst/>
                          <a:latin typeface="+mn-lt"/>
                          <a:cs typeface="Arial" panose="020B0604020202020204" pitchFamily="34" charset="0"/>
                        </a:rPr>
                        <a:t>Features</a:t>
                      </a:r>
                      <a:endParaRPr lang="en-IN" sz="1000" b="1" dirty="0">
                        <a:solidFill>
                          <a:schemeClr val="bg1"/>
                        </a:solidFill>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a:lnSpc>
                          <a:spcPct val="115000"/>
                        </a:lnSpc>
                        <a:spcBef>
                          <a:spcPts val="0"/>
                        </a:spcBef>
                        <a:spcAft>
                          <a:spcPts val="0"/>
                        </a:spcAft>
                      </a:pPr>
                      <a:r>
                        <a:rPr lang="en-IN" sz="1000" b="1" dirty="0">
                          <a:solidFill>
                            <a:schemeClr val="bg1"/>
                          </a:solidFill>
                          <a:effectLst/>
                          <a:latin typeface="+mn-lt"/>
                          <a:cs typeface="Arial" panose="020B0604020202020204" pitchFamily="34" charset="0"/>
                        </a:rPr>
                        <a:t>Advantages</a:t>
                      </a:r>
                      <a:endParaRPr lang="en-IN" sz="1000" b="1" dirty="0">
                        <a:solidFill>
                          <a:schemeClr val="bg1"/>
                        </a:solidFill>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a:lnSpc>
                          <a:spcPct val="115000"/>
                        </a:lnSpc>
                        <a:spcBef>
                          <a:spcPts val="0"/>
                        </a:spcBef>
                        <a:spcAft>
                          <a:spcPts val="0"/>
                        </a:spcAft>
                      </a:pPr>
                      <a:r>
                        <a:rPr lang="en-IN" sz="1000" b="1" dirty="0">
                          <a:solidFill>
                            <a:schemeClr val="bg1"/>
                          </a:solidFill>
                          <a:effectLst/>
                          <a:latin typeface="+mn-lt"/>
                          <a:cs typeface="Arial" panose="020B0604020202020204" pitchFamily="34" charset="0"/>
                        </a:rPr>
                        <a:t>Benefits</a:t>
                      </a:r>
                      <a:endParaRPr lang="en-IN" sz="1000" b="1" dirty="0">
                        <a:solidFill>
                          <a:schemeClr val="bg1"/>
                        </a:solidFill>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745729">
                <a:tc>
                  <a:txBody>
                    <a:bodyPr/>
                    <a:lstStyle/>
                    <a:p>
                      <a:pPr marL="0" marR="0" algn="ctr">
                        <a:lnSpc>
                          <a:spcPct val="115000"/>
                        </a:lnSpc>
                        <a:spcBef>
                          <a:spcPts val="0"/>
                        </a:spcBef>
                        <a:spcAft>
                          <a:spcPts val="0"/>
                        </a:spcAft>
                      </a:pPr>
                      <a:r>
                        <a:rPr lang="en-IN" sz="900" dirty="0">
                          <a:effectLst/>
                          <a:latin typeface="+mn-lt"/>
                          <a:cs typeface="Arial" panose="020B0604020202020204" pitchFamily="34" charset="0"/>
                        </a:rPr>
                        <a:t>1</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Single Window Solution Provider (Network, Security, AWS IT and Management)</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Single Window Solution for all your AWS IaaS needs, right from Connectivity (DirectConnect) to setting up IT on AWS, securing your AWS setup as well as 24x7 monitoring and management</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Easy adoption of AWS Cloud and cost savings</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08173">
                <a:tc>
                  <a:txBody>
                    <a:bodyPr/>
                    <a:lstStyle/>
                    <a:p>
                      <a:pPr marL="0" marR="0" algn="ctr">
                        <a:lnSpc>
                          <a:spcPct val="115000"/>
                        </a:lnSpc>
                        <a:spcBef>
                          <a:spcPts val="0"/>
                        </a:spcBef>
                        <a:spcAft>
                          <a:spcPts val="0"/>
                        </a:spcAft>
                      </a:pPr>
                      <a:r>
                        <a:rPr lang="en-IN" sz="900" dirty="0">
                          <a:effectLst/>
                          <a:latin typeface="+mn-lt"/>
                          <a:cs typeface="Arial" panose="020B0604020202020204" pitchFamily="34" charset="0"/>
                        </a:rPr>
                        <a:t>2</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End to end AWS service coverage - Access-Architect-Migrate-Manage, Secure &amp; Innovate</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Single point ownership to cover all aspects of AWS enablement with defined outcome</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Simplified Execution and single point of ownership</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497152">
                <a:tc>
                  <a:txBody>
                    <a:bodyPr/>
                    <a:lstStyle/>
                    <a:p>
                      <a:pPr marL="0" marR="0" algn="ctr">
                        <a:lnSpc>
                          <a:spcPct val="115000"/>
                        </a:lnSpc>
                        <a:spcBef>
                          <a:spcPts val="0"/>
                        </a:spcBef>
                        <a:spcAft>
                          <a:spcPts val="0"/>
                        </a:spcAft>
                      </a:pPr>
                      <a:r>
                        <a:rPr lang="en-IN" sz="900" dirty="0">
                          <a:effectLst/>
                          <a:latin typeface="+mn-lt"/>
                          <a:cs typeface="Arial" panose="020B0604020202020204" pitchFamily="34" charset="0"/>
                        </a:rPr>
                        <a:t>3</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Integrated AWS network and security proposition</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Sify with its DX Connect and Network, SOC capabilities, offers unique advantage of end to end service coverage</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One Partner, Single engagement for all AWS needs</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0">
                <a:tc>
                  <a:txBody>
                    <a:bodyPr/>
                    <a:lstStyle/>
                    <a:p>
                      <a:pPr marL="0" marR="0" algn="ctr">
                        <a:lnSpc>
                          <a:spcPct val="115000"/>
                        </a:lnSpc>
                        <a:spcBef>
                          <a:spcPts val="0"/>
                        </a:spcBef>
                        <a:spcAft>
                          <a:spcPts val="0"/>
                        </a:spcAft>
                      </a:pPr>
                      <a:r>
                        <a:rPr lang="en-IN" sz="900" dirty="0">
                          <a:effectLst/>
                          <a:latin typeface="+mn-lt"/>
                          <a:ea typeface="Calibri" panose="020F0502020204030204" pitchFamily="34" charset="0"/>
                          <a:cs typeface="Arial" panose="020B0604020202020204" pitchFamily="34" charset="0"/>
                        </a:rPr>
                        <a:t>4</a:t>
                      </a: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endParaRPr lang="en-IN" sz="900" dirty="0">
                        <a:effectLst/>
                        <a:latin typeface="+mn-lt"/>
                        <a:cs typeface="Arial" panose="020B0604020202020204" pitchFamily="34" charset="0"/>
                      </a:endParaRPr>
                    </a:p>
                    <a:p>
                      <a:pPr marL="0" marR="0" algn="l">
                        <a:lnSpc>
                          <a:spcPct val="115000"/>
                        </a:lnSpc>
                        <a:spcBef>
                          <a:spcPts val="0"/>
                        </a:spcBef>
                        <a:spcAft>
                          <a:spcPts val="0"/>
                        </a:spcAft>
                      </a:pPr>
                      <a:endParaRPr lang="en-IN" sz="900" dirty="0">
                        <a:effectLst/>
                        <a:latin typeface="+mn-lt"/>
                        <a:cs typeface="Arial" panose="020B0604020202020204" pitchFamily="34" charset="0"/>
                      </a:endParaRPr>
                    </a:p>
                    <a:p>
                      <a:pPr marL="0" marR="0" algn="l">
                        <a:lnSpc>
                          <a:spcPct val="115000"/>
                        </a:lnSpc>
                        <a:spcBef>
                          <a:spcPts val="0"/>
                        </a:spcBef>
                        <a:spcAft>
                          <a:spcPts val="0"/>
                        </a:spcAft>
                      </a:pPr>
                      <a:r>
                        <a:rPr lang="en-IN" sz="900" dirty="0">
                          <a:effectLst/>
                          <a:latin typeface="+mn-lt"/>
                          <a:cs typeface="Arial" panose="020B0604020202020204" pitchFamily="34" charset="0"/>
                        </a:rPr>
                        <a:t>Unified Dashboard across AWS IT and Private IT</a:t>
                      </a:r>
                    </a:p>
                    <a:p>
                      <a:pPr marL="0" marR="0" algn="l">
                        <a:lnSpc>
                          <a:spcPct val="115000"/>
                        </a:lnSpc>
                        <a:spcBef>
                          <a:spcPts val="0"/>
                        </a:spcBef>
                        <a:spcAft>
                          <a:spcPts val="0"/>
                        </a:spcAft>
                      </a:pPr>
                      <a:endParaRPr lang="en-IN" sz="900" dirty="0">
                        <a:effectLst/>
                        <a:latin typeface="+mn-lt"/>
                        <a:ea typeface="Calibri" panose="020F0502020204030204" pitchFamily="34" charset="0"/>
                        <a:cs typeface="Arial" panose="020B0604020202020204" pitchFamily="34" charset="0"/>
                      </a:endParaRPr>
                    </a:p>
                    <a:p>
                      <a:pPr marL="0" marR="0" algn="l">
                        <a:lnSpc>
                          <a:spcPct val="115000"/>
                        </a:lnSpc>
                        <a:spcBef>
                          <a:spcPts val="0"/>
                        </a:spcBef>
                        <a:spcAft>
                          <a:spcPts val="0"/>
                        </a:spcAft>
                      </a:pP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Single dashboard for AWS IT as well as Private IT to give you unified view across your IT state </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On-Tap visibility and Control for your complete IT</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63203">
                <a:tc>
                  <a:txBody>
                    <a:bodyPr/>
                    <a:lstStyle/>
                    <a:p>
                      <a:pPr marL="0" marR="0" algn="ctr">
                        <a:lnSpc>
                          <a:spcPct val="115000"/>
                        </a:lnSpc>
                        <a:spcBef>
                          <a:spcPts val="0"/>
                        </a:spcBef>
                        <a:spcAft>
                          <a:spcPts val="0"/>
                        </a:spcAft>
                      </a:pPr>
                      <a:r>
                        <a:rPr lang="en-IN" sz="900" dirty="0">
                          <a:effectLst/>
                          <a:latin typeface="+mn-lt"/>
                          <a:ea typeface="Calibri" panose="020F0502020204030204" pitchFamily="34" charset="0"/>
                          <a:cs typeface="Arial" panose="020B0604020202020204" pitchFamily="34" charset="0"/>
                        </a:rPr>
                        <a:t>5</a:t>
                      </a: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endParaRPr lang="en-IN" sz="900" dirty="0">
                        <a:effectLst/>
                        <a:latin typeface="+mn-lt"/>
                        <a:cs typeface="Arial" panose="020B0604020202020204" pitchFamily="34" charset="0"/>
                      </a:endParaRPr>
                    </a:p>
                    <a:p>
                      <a:pPr marL="0" marR="0" algn="l">
                        <a:lnSpc>
                          <a:spcPct val="115000"/>
                        </a:lnSpc>
                        <a:spcBef>
                          <a:spcPts val="0"/>
                        </a:spcBef>
                        <a:spcAft>
                          <a:spcPts val="0"/>
                        </a:spcAft>
                      </a:pPr>
                      <a:r>
                        <a:rPr lang="en-IN" sz="900" dirty="0">
                          <a:effectLst/>
                          <a:latin typeface="+mn-lt"/>
                          <a:cs typeface="Arial" panose="020B0604020202020204" pitchFamily="34" charset="0"/>
                        </a:rPr>
                        <a:t>AWS enabled digital transformation</a:t>
                      </a:r>
                    </a:p>
                    <a:p>
                      <a:pPr marL="0" marR="0" algn="l">
                        <a:lnSpc>
                          <a:spcPct val="115000"/>
                        </a:lnSpc>
                        <a:spcBef>
                          <a:spcPts val="0"/>
                        </a:spcBef>
                        <a:spcAft>
                          <a:spcPts val="0"/>
                        </a:spcAft>
                      </a:pP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Infrastructure aligned to your business needs</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l">
                        <a:lnSpc>
                          <a:spcPct val="115000"/>
                        </a:lnSpc>
                        <a:spcBef>
                          <a:spcPts val="0"/>
                        </a:spcBef>
                        <a:spcAft>
                          <a:spcPts val="0"/>
                        </a:spcAft>
                      </a:pPr>
                      <a:r>
                        <a:rPr lang="en-IN" sz="900" dirty="0">
                          <a:effectLst/>
                          <a:latin typeface="+mn-lt"/>
                          <a:cs typeface="Arial" panose="020B0604020202020204" pitchFamily="34" charset="0"/>
                        </a:rPr>
                        <a:t>New business models, faster time to market</a:t>
                      </a:r>
                      <a:endParaRPr lang="en-IN" sz="900" dirty="0">
                        <a:effectLst/>
                        <a:latin typeface="+mn-lt"/>
                        <a:ea typeface="Calibri" panose="020F0502020204030204" pitchFamily="34" charset="0"/>
                        <a:cs typeface="Arial" panose="020B0604020202020204" pitchFamily="34" charset="0"/>
                      </a:endParaRPr>
                    </a:p>
                  </a:txBody>
                  <a:tcPr marL="37442" marR="37442"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64264014"/>
                  </a:ext>
                </a:extLst>
              </a:tr>
            </a:tbl>
          </a:graphicData>
        </a:graphic>
      </p:graphicFrame>
      <p:sp>
        <p:nvSpPr>
          <p:cNvPr id="11" name="TextBox 50">
            <a:extLst>
              <a:ext uri="{FF2B5EF4-FFF2-40B4-BE49-F238E27FC236}">
                <a16:creationId xmlns:a16="http://schemas.microsoft.com/office/drawing/2014/main" id="{16473D38-C60E-4E4D-B822-F9A86C4CCE64}"/>
              </a:ext>
            </a:extLst>
          </p:cNvPr>
          <p:cNvSpPr txBox="1">
            <a:spLocks noChangeArrowheads="1"/>
          </p:cNvSpPr>
          <p:nvPr/>
        </p:nvSpPr>
        <p:spPr bwMode="auto">
          <a:xfrm>
            <a:off x="4716462" y="555526"/>
            <a:ext cx="410289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1050" b="1" dirty="0"/>
              <a:t>End to end AWS service coverage</a:t>
            </a:r>
          </a:p>
        </p:txBody>
      </p:sp>
      <p:cxnSp>
        <p:nvCxnSpPr>
          <p:cNvPr id="16" name="Straight Arrow Connector 15">
            <a:extLst>
              <a:ext uri="{FF2B5EF4-FFF2-40B4-BE49-F238E27FC236}">
                <a16:creationId xmlns:a16="http://schemas.microsoft.com/office/drawing/2014/main" id="{89E33B3F-4BA8-4D18-9FED-74CFC807B603}"/>
              </a:ext>
            </a:extLst>
          </p:cNvPr>
          <p:cNvCxnSpPr>
            <a:cxnSpLocks/>
          </p:cNvCxnSpPr>
          <p:nvPr/>
        </p:nvCxnSpPr>
        <p:spPr>
          <a:xfrm>
            <a:off x="4860032" y="1083960"/>
            <a:ext cx="4032448"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2" name="Picture 11" descr="Security&amp;Compliance_assesment-reporting.png">
            <a:extLst>
              <a:ext uri="{FF2B5EF4-FFF2-40B4-BE49-F238E27FC236}">
                <a16:creationId xmlns:a16="http://schemas.microsoft.com/office/drawing/2014/main" id="{079880F8-0E8B-4539-8592-9730C183AE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2484" y="876957"/>
            <a:ext cx="464548" cy="464548"/>
          </a:xfrm>
          <a:prstGeom prst="rect">
            <a:avLst/>
          </a:prstGeom>
        </p:spPr>
      </p:pic>
      <p:pic>
        <p:nvPicPr>
          <p:cNvPr id="2" name="Picture 1">
            <a:extLst>
              <a:ext uri="{FF2B5EF4-FFF2-40B4-BE49-F238E27FC236}">
                <a16:creationId xmlns:a16="http://schemas.microsoft.com/office/drawing/2014/main" id="{BDF41E5B-5D27-49FC-BAEF-67E192EEE820}"/>
              </a:ext>
            </a:extLst>
          </p:cNvPr>
          <p:cNvPicPr>
            <a:picLocks noChangeAspect="1"/>
          </p:cNvPicPr>
          <p:nvPr/>
        </p:nvPicPr>
        <p:blipFill>
          <a:blip r:embed="rId5"/>
          <a:stretch>
            <a:fillRect/>
          </a:stretch>
        </p:blipFill>
        <p:spPr>
          <a:xfrm>
            <a:off x="5661989" y="901656"/>
            <a:ext cx="447329" cy="432418"/>
          </a:xfrm>
          <a:prstGeom prst="rect">
            <a:avLst/>
          </a:prstGeom>
        </p:spPr>
      </p:pic>
      <p:pic>
        <p:nvPicPr>
          <p:cNvPr id="14" name="Picture 13">
            <a:extLst>
              <a:ext uri="{FF2B5EF4-FFF2-40B4-BE49-F238E27FC236}">
                <a16:creationId xmlns:a16="http://schemas.microsoft.com/office/drawing/2014/main" id="{177300D4-8676-4736-8A76-EEE712DBAA84}"/>
              </a:ext>
            </a:extLst>
          </p:cNvPr>
          <p:cNvPicPr>
            <a:picLocks noChangeAspect="1"/>
          </p:cNvPicPr>
          <p:nvPr/>
        </p:nvPicPr>
        <p:blipFill>
          <a:blip r:embed="rId6"/>
          <a:stretch>
            <a:fillRect/>
          </a:stretch>
        </p:blipFill>
        <p:spPr>
          <a:xfrm>
            <a:off x="7020272" y="947432"/>
            <a:ext cx="561839" cy="386642"/>
          </a:xfrm>
          <a:prstGeom prst="rect">
            <a:avLst/>
          </a:prstGeom>
        </p:spPr>
      </p:pic>
      <p:pic>
        <p:nvPicPr>
          <p:cNvPr id="15" name="Picture 14" descr="Marketplace_security.png">
            <a:extLst>
              <a:ext uri="{FF2B5EF4-FFF2-40B4-BE49-F238E27FC236}">
                <a16:creationId xmlns:a16="http://schemas.microsoft.com/office/drawing/2014/main" id="{AF963594-2638-4377-89C0-D6FDC5D7952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668344" y="888485"/>
            <a:ext cx="445589" cy="445589"/>
          </a:xfrm>
          <a:prstGeom prst="rect">
            <a:avLst/>
          </a:prstGeom>
          <a:ln>
            <a:noFill/>
          </a:ln>
        </p:spPr>
      </p:pic>
      <p:pic>
        <p:nvPicPr>
          <p:cNvPr id="17" name="Picture 16">
            <a:extLst>
              <a:ext uri="{FF2B5EF4-FFF2-40B4-BE49-F238E27FC236}">
                <a16:creationId xmlns:a16="http://schemas.microsoft.com/office/drawing/2014/main" id="{416A36BC-5565-4DC5-A99F-1E690761C473}"/>
              </a:ext>
            </a:extLst>
          </p:cNvPr>
          <p:cNvPicPr>
            <a:picLocks noChangeAspect="1"/>
          </p:cNvPicPr>
          <p:nvPr/>
        </p:nvPicPr>
        <p:blipFill>
          <a:blip r:embed="rId8"/>
          <a:stretch>
            <a:fillRect/>
          </a:stretch>
        </p:blipFill>
        <p:spPr>
          <a:xfrm>
            <a:off x="6334774" y="903183"/>
            <a:ext cx="542925" cy="390525"/>
          </a:xfrm>
          <a:prstGeom prst="rect">
            <a:avLst/>
          </a:prstGeom>
          <a:ln>
            <a:noFill/>
          </a:ln>
        </p:spPr>
      </p:pic>
      <p:sp>
        <p:nvSpPr>
          <p:cNvPr id="19" name="TextBox 51">
            <a:extLst>
              <a:ext uri="{FF2B5EF4-FFF2-40B4-BE49-F238E27FC236}">
                <a16:creationId xmlns:a16="http://schemas.microsoft.com/office/drawing/2014/main" id="{7DD95939-E510-4E88-9AFB-98B114F1A620}"/>
              </a:ext>
            </a:extLst>
          </p:cNvPr>
          <p:cNvSpPr txBox="1">
            <a:spLocks noChangeArrowheads="1"/>
          </p:cNvSpPr>
          <p:nvPr/>
        </p:nvSpPr>
        <p:spPr bwMode="auto">
          <a:xfrm>
            <a:off x="4508073" y="1341504"/>
            <a:ext cx="410289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IN" altLang="en-US" sz="900" dirty="0"/>
              <a:t>Assess, Architect, Migrate, Manage, Secure &amp; Innovate</a:t>
            </a:r>
          </a:p>
        </p:txBody>
      </p:sp>
      <p:sp>
        <p:nvSpPr>
          <p:cNvPr id="4" name="Title 3">
            <a:extLst>
              <a:ext uri="{FF2B5EF4-FFF2-40B4-BE49-F238E27FC236}">
                <a16:creationId xmlns:a16="http://schemas.microsoft.com/office/drawing/2014/main" id="{C6D2535B-B448-4E26-B5B1-FC4DF7AE3CC7}"/>
              </a:ext>
            </a:extLst>
          </p:cNvPr>
          <p:cNvSpPr>
            <a:spLocks noGrp="1"/>
          </p:cNvSpPr>
          <p:nvPr>
            <p:ph type="ctrTitle"/>
          </p:nvPr>
        </p:nvSpPr>
        <p:spPr>
          <a:xfrm>
            <a:off x="328267" y="145730"/>
            <a:ext cx="7538400" cy="400099"/>
          </a:xfrm>
        </p:spPr>
        <p:txBody>
          <a:bodyPr/>
          <a:lstStyle/>
          <a:p>
            <a:r>
              <a:rPr lang="en-IN" sz="2000" dirty="0" err="1"/>
              <a:t>aws</a:t>
            </a:r>
            <a:r>
              <a:rPr lang="en-IN" sz="2000" dirty="0"/>
              <a:t> | Unique Selling Propositions (USP)</a:t>
            </a:r>
          </a:p>
        </p:txBody>
      </p:sp>
      <p:pic>
        <p:nvPicPr>
          <p:cNvPr id="20" name="Picture 19" descr="New-Technology-Content.png">
            <a:extLst>
              <a:ext uri="{FF2B5EF4-FFF2-40B4-BE49-F238E27FC236}">
                <a16:creationId xmlns:a16="http://schemas.microsoft.com/office/drawing/2014/main" id="{5E0AFE08-FB11-459C-A57C-82BC634CC846}"/>
              </a:ext>
            </a:extLst>
          </p:cNvPr>
          <p:cNvPicPr>
            <a:picLocks noChangeAspect="1"/>
          </p:cNvPicPr>
          <p:nvPr/>
        </p:nvPicPr>
        <p:blipFill>
          <a:blip r:embed="rId9" cstate="print"/>
          <a:stretch>
            <a:fillRect/>
          </a:stretch>
        </p:blipFill>
        <p:spPr>
          <a:xfrm>
            <a:off x="8304434" y="938688"/>
            <a:ext cx="302614" cy="342996"/>
          </a:xfrm>
          <a:prstGeom prst="rect">
            <a:avLst/>
          </a:prstGeom>
          <a:solidFill>
            <a:schemeClr val="tx1"/>
          </a:solidFill>
        </p:spPr>
      </p:pic>
    </p:spTree>
    <p:extLst>
      <p:ext uri="{BB962C8B-B14F-4D97-AF65-F5344CB8AC3E}">
        <p14:creationId xmlns:p14="http://schemas.microsoft.com/office/powerpoint/2010/main" val="3683724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527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ectangle 112">
            <a:extLst>
              <a:ext uri="{FF2B5EF4-FFF2-40B4-BE49-F238E27FC236}">
                <a16:creationId xmlns:a16="http://schemas.microsoft.com/office/drawing/2014/main" id="{F04F764C-37C0-4846-BC7A-473F62680CB0}"/>
              </a:ext>
            </a:extLst>
          </p:cNvPr>
          <p:cNvSpPr/>
          <p:nvPr/>
        </p:nvSpPr>
        <p:spPr>
          <a:xfrm>
            <a:off x="0" y="0"/>
            <a:ext cx="9170638"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pic>
        <p:nvPicPr>
          <p:cNvPr id="11" name="Picture 10" descr="A picture containing outdoor&#10;&#10;Description automatically generated">
            <a:extLst>
              <a:ext uri="{FF2B5EF4-FFF2-40B4-BE49-F238E27FC236}">
                <a16:creationId xmlns:a16="http://schemas.microsoft.com/office/drawing/2014/main" id="{CEE399C4-37D6-4218-A7D1-D4BFDFDB2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07624"/>
            <a:ext cx="9144000" cy="1535876"/>
          </a:xfrm>
          <a:prstGeom prst="rect">
            <a:avLst/>
          </a:prstGeom>
        </p:spPr>
      </p:pic>
      <p:cxnSp>
        <p:nvCxnSpPr>
          <p:cNvPr id="278" name="Straight Connector 277">
            <a:extLst>
              <a:ext uri="{FF2B5EF4-FFF2-40B4-BE49-F238E27FC236}">
                <a16:creationId xmlns:a16="http://schemas.microsoft.com/office/drawing/2014/main" id="{F9B916B2-04A5-4D9D-B04C-88098BD8FE3C}"/>
              </a:ext>
            </a:extLst>
          </p:cNvPr>
          <p:cNvCxnSpPr>
            <a:cxnSpLocks/>
          </p:cNvCxnSpPr>
          <p:nvPr/>
        </p:nvCxnSpPr>
        <p:spPr>
          <a:xfrm>
            <a:off x="0" y="3596108"/>
            <a:ext cx="9144000"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23" name="Arrow: Pentagon 25">
            <a:extLst>
              <a:ext uri="{FF2B5EF4-FFF2-40B4-BE49-F238E27FC236}">
                <a16:creationId xmlns:a16="http://schemas.microsoft.com/office/drawing/2014/main" id="{BC2FFD32-64E2-4861-967A-C4D536082087}"/>
              </a:ext>
            </a:extLst>
          </p:cNvPr>
          <p:cNvSpPr/>
          <p:nvPr/>
        </p:nvSpPr>
        <p:spPr>
          <a:xfrm rot="5400000">
            <a:off x="6057471" y="1973193"/>
            <a:ext cx="3401470" cy="2124000"/>
          </a:xfrm>
          <a:prstGeom prst="rect">
            <a:avLst/>
          </a:prstGeom>
          <a:solidFill>
            <a:schemeClr val="accent5">
              <a:lumMod val="20000"/>
              <a:lumOff val="80000"/>
              <a:alpha val="85098"/>
            </a:schemeClr>
          </a:solidFill>
          <a:ln w="9525">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122" name="Arrow: Pentagon 24">
            <a:extLst>
              <a:ext uri="{FF2B5EF4-FFF2-40B4-BE49-F238E27FC236}">
                <a16:creationId xmlns:a16="http://schemas.microsoft.com/office/drawing/2014/main" id="{84C9B320-405C-488F-8373-5CD05BA52562}"/>
              </a:ext>
            </a:extLst>
          </p:cNvPr>
          <p:cNvSpPr/>
          <p:nvPr/>
        </p:nvSpPr>
        <p:spPr>
          <a:xfrm rot="5400000">
            <a:off x="3936203" y="1973192"/>
            <a:ext cx="3401472" cy="2124000"/>
          </a:xfrm>
          <a:prstGeom prst="rect">
            <a:avLst/>
          </a:prstGeom>
          <a:solidFill>
            <a:srgbClr val="FFFFFF">
              <a:alpha val="89804"/>
            </a:srgbClr>
          </a:solidFill>
          <a:ln w="9525">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121" name="Arrow: Pentagon 23">
            <a:extLst>
              <a:ext uri="{FF2B5EF4-FFF2-40B4-BE49-F238E27FC236}">
                <a16:creationId xmlns:a16="http://schemas.microsoft.com/office/drawing/2014/main" id="{E6FA33B7-0AFA-4F69-AC5B-DA9A00334FD9}"/>
              </a:ext>
            </a:extLst>
          </p:cNvPr>
          <p:cNvSpPr/>
          <p:nvPr/>
        </p:nvSpPr>
        <p:spPr>
          <a:xfrm rot="5400000">
            <a:off x="1814937" y="1973192"/>
            <a:ext cx="3401472" cy="2124000"/>
          </a:xfrm>
          <a:prstGeom prst="rect">
            <a:avLst/>
          </a:prstGeom>
          <a:solidFill>
            <a:schemeClr val="accent5">
              <a:lumMod val="20000"/>
              <a:lumOff val="80000"/>
              <a:alpha val="85098"/>
            </a:schemeClr>
          </a:solidFill>
          <a:ln w="9525">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120" name="Arrow: Pentagon 5">
            <a:extLst>
              <a:ext uri="{FF2B5EF4-FFF2-40B4-BE49-F238E27FC236}">
                <a16:creationId xmlns:a16="http://schemas.microsoft.com/office/drawing/2014/main" id="{2E936DDC-7245-4F20-BD32-008A0DE3BD17}"/>
              </a:ext>
            </a:extLst>
          </p:cNvPr>
          <p:cNvSpPr/>
          <p:nvPr/>
        </p:nvSpPr>
        <p:spPr>
          <a:xfrm rot="5400000">
            <a:off x="-306329" y="1973192"/>
            <a:ext cx="3401472" cy="2124000"/>
          </a:xfrm>
          <a:prstGeom prst="rect">
            <a:avLst/>
          </a:prstGeom>
          <a:solidFill>
            <a:srgbClr val="FFFFFF">
              <a:alpha val="89804"/>
            </a:srgbClr>
          </a:solidFill>
          <a:ln w="9525">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19"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Geneva" panose="020B050303040404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FFF5119A-FE2B-4350-B9F4-617429A9CE86}"/>
              </a:ext>
            </a:extLst>
          </p:cNvPr>
          <p:cNvSpPr/>
          <p:nvPr/>
        </p:nvSpPr>
        <p:spPr>
          <a:xfrm rot="10534703">
            <a:off x="154510" y="684989"/>
            <a:ext cx="8735658" cy="11662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8" name="TextBox 7">
            <a:extLst>
              <a:ext uri="{FF2B5EF4-FFF2-40B4-BE49-F238E27FC236}">
                <a16:creationId xmlns:a16="http://schemas.microsoft.com/office/drawing/2014/main" id="{47218F2C-F58C-442E-BEF6-C9E7677374E0}"/>
              </a:ext>
            </a:extLst>
          </p:cNvPr>
          <p:cNvSpPr txBox="1"/>
          <p:nvPr/>
        </p:nvSpPr>
        <p:spPr>
          <a:xfrm>
            <a:off x="400929" y="2557682"/>
            <a:ext cx="2040023" cy="461665"/>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30" normalizeH="0" baseline="0" noProof="0">
                <a:ln>
                  <a:noFill/>
                </a:ln>
                <a:solidFill>
                  <a:srgbClr val="1F497D">
                    <a:lumMod val="75000"/>
                  </a:srgbClr>
                </a:solidFill>
                <a:effectLst/>
                <a:uLnTx/>
                <a:uFillTx/>
                <a:latin typeface="Trebuchet MS"/>
                <a:ea typeface="+mn-ea"/>
                <a:cs typeface="+mn-cs"/>
              </a:rPr>
              <a:t>CLOUD &amp; DATA CENTER SERVICES</a:t>
            </a:r>
          </a:p>
        </p:txBody>
      </p:sp>
      <p:sp>
        <p:nvSpPr>
          <p:cNvPr id="126" name="TextBox 125">
            <a:extLst>
              <a:ext uri="{FF2B5EF4-FFF2-40B4-BE49-F238E27FC236}">
                <a16:creationId xmlns:a16="http://schemas.microsoft.com/office/drawing/2014/main" id="{E7E0B6A2-9CB7-4E8A-9462-0BAE447EB7D9}"/>
              </a:ext>
            </a:extLst>
          </p:cNvPr>
          <p:cNvSpPr txBox="1"/>
          <p:nvPr/>
        </p:nvSpPr>
        <p:spPr>
          <a:xfrm>
            <a:off x="2602523" y="2367765"/>
            <a:ext cx="1882417" cy="461665"/>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1200" b="1" i="0" u="none" strike="noStrike" kern="1200" cap="none" spc="0" normalizeH="0" baseline="0" noProof="0">
                <a:ln>
                  <a:noFill/>
                </a:ln>
                <a:solidFill>
                  <a:srgbClr val="1F497D">
                    <a:lumMod val="75000"/>
                  </a:srgbClr>
                </a:solidFill>
                <a:effectLst/>
                <a:uLnTx/>
                <a:uFillTx/>
                <a:latin typeface="Trebuchet MS"/>
                <a:ea typeface="+mn-ea"/>
                <a:cs typeface="+mn-cs"/>
              </a:rPr>
              <a:t>MANAGED SECURITY SERVICES</a:t>
            </a:r>
          </a:p>
        </p:txBody>
      </p:sp>
      <p:sp>
        <p:nvSpPr>
          <p:cNvPr id="127" name="TextBox 126">
            <a:extLst>
              <a:ext uri="{FF2B5EF4-FFF2-40B4-BE49-F238E27FC236}">
                <a16:creationId xmlns:a16="http://schemas.microsoft.com/office/drawing/2014/main" id="{0462C839-2396-4B59-AF16-B8E587459996}"/>
              </a:ext>
            </a:extLst>
          </p:cNvPr>
          <p:cNvSpPr txBox="1"/>
          <p:nvPr/>
        </p:nvSpPr>
        <p:spPr>
          <a:xfrm>
            <a:off x="4704517" y="2213017"/>
            <a:ext cx="1921366" cy="27699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1200" b="1" i="0" u="none" strike="noStrike" kern="1200" cap="none" spc="0" normalizeH="0" baseline="0" noProof="0">
                <a:ln>
                  <a:noFill/>
                </a:ln>
                <a:solidFill>
                  <a:srgbClr val="1F497D">
                    <a:lumMod val="75000"/>
                  </a:srgbClr>
                </a:solidFill>
                <a:effectLst/>
                <a:uLnTx/>
                <a:uFillTx/>
                <a:latin typeface="Trebuchet MS"/>
                <a:ea typeface="+mn-ea"/>
                <a:cs typeface="+mn-cs"/>
              </a:rPr>
              <a:t>DIGITAL SERVICES</a:t>
            </a:r>
          </a:p>
        </p:txBody>
      </p:sp>
      <p:sp>
        <p:nvSpPr>
          <p:cNvPr id="128" name="TextBox 127">
            <a:extLst>
              <a:ext uri="{FF2B5EF4-FFF2-40B4-BE49-F238E27FC236}">
                <a16:creationId xmlns:a16="http://schemas.microsoft.com/office/drawing/2014/main" id="{0266CE4D-E8E4-4DE9-BB1E-9D03F9E6BF72}"/>
              </a:ext>
            </a:extLst>
          </p:cNvPr>
          <p:cNvSpPr txBox="1"/>
          <p:nvPr/>
        </p:nvSpPr>
        <p:spPr>
          <a:xfrm>
            <a:off x="6821705" y="2075237"/>
            <a:ext cx="1921366" cy="276999"/>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1200" b="1" i="0" u="none" strike="noStrike" kern="1200" cap="none" spc="0" normalizeH="0" baseline="0" noProof="0">
                <a:ln>
                  <a:noFill/>
                </a:ln>
                <a:solidFill>
                  <a:srgbClr val="1F497D">
                    <a:lumMod val="75000"/>
                  </a:srgbClr>
                </a:solidFill>
                <a:effectLst/>
                <a:uLnTx/>
                <a:uFillTx/>
                <a:latin typeface="Trebuchet MS"/>
                <a:ea typeface="+mn-ea"/>
                <a:cs typeface="+mn-cs"/>
              </a:rPr>
              <a:t>NETWORK SERVICES</a:t>
            </a:r>
            <a:endParaRPr kumimoji="0" lang="en-US" sz="1200" b="0" i="0" u="none" strike="noStrike" kern="1200" cap="none" spc="0" normalizeH="0" baseline="0" noProof="0">
              <a:ln>
                <a:noFill/>
              </a:ln>
              <a:solidFill>
                <a:srgbClr val="1F497D">
                  <a:lumMod val="75000"/>
                </a:srgbClr>
              </a:solidFill>
              <a:effectLst/>
              <a:uLnTx/>
              <a:uFillTx/>
              <a:latin typeface="Trebuchet MS"/>
              <a:ea typeface="+mn-ea"/>
              <a:cs typeface="+mn-cs"/>
            </a:endParaRPr>
          </a:p>
        </p:txBody>
      </p:sp>
      <p:sp>
        <p:nvSpPr>
          <p:cNvPr id="154" name="TextBox 153">
            <a:extLst>
              <a:ext uri="{FF2B5EF4-FFF2-40B4-BE49-F238E27FC236}">
                <a16:creationId xmlns:a16="http://schemas.microsoft.com/office/drawing/2014/main" id="{2EE701CD-7EFF-4DFE-ABE5-1B755C56BCDF}"/>
              </a:ext>
            </a:extLst>
          </p:cNvPr>
          <p:cNvSpPr txBox="1"/>
          <p:nvPr/>
        </p:nvSpPr>
        <p:spPr>
          <a:xfrm>
            <a:off x="400929" y="3019347"/>
            <a:ext cx="2040023" cy="1646605"/>
          </a:xfrm>
          <a:prstGeom prst="rect">
            <a:avLst/>
          </a:prstGeom>
          <a:noFill/>
        </p:spPr>
        <p:txBody>
          <a:bodyPr wrap="square" rtlCol="0">
            <a:spAutoFit/>
          </a:bodyPr>
          <a:lstStyle/>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Cloud assessment &amp; migration</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DC (Colocation / White Labelling)</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CloudInfinit enterprise cloud</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Hosted SAP Cloud/ Azure Stack as a service</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Application migration: on-prem to cloud</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Multi cloud managed services</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a:ln>
                  <a:noFill/>
                </a:ln>
                <a:solidFill>
                  <a:prstClr val="black"/>
                </a:solidFill>
                <a:effectLst/>
                <a:uLnTx/>
                <a:uFillTx/>
                <a:latin typeface="Trebuchet MS"/>
                <a:ea typeface="+mn-ea"/>
                <a:cs typeface="+mn-cs"/>
              </a:rPr>
              <a:t>CloudInfinit multi cloud CMP</a:t>
            </a:r>
            <a:endParaRPr kumimoji="0" lang="en-US" sz="900" b="0" i="0" u="none" strike="noStrike" kern="1200" cap="none" spc="-30" normalizeH="0" baseline="0" noProof="0">
              <a:ln>
                <a:noFill/>
              </a:ln>
              <a:solidFill>
                <a:srgbClr val="595959"/>
              </a:solidFill>
              <a:effectLst/>
              <a:uLnTx/>
              <a:uFillTx/>
              <a:latin typeface="Trebuchet MS"/>
              <a:ea typeface="+mn-ea"/>
              <a:cs typeface="+mn-cs"/>
            </a:endParaRPr>
          </a:p>
        </p:txBody>
      </p:sp>
      <p:sp>
        <p:nvSpPr>
          <p:cNvPr id="156" name="TextBox 155">
            <a:extLst>
              <a:ext uri="{FF2B5EF4-FFF2-40B4-BE49-F238E27FC236}">
                <a16:creationId xmlns:a16="http://schemas.microsoft.com/office/drawing/2014/main" id="{32E645BF-79DC-43D9-B5C4-4831AEC0C0CF}"/>
              </a:ext>
            </a:extLst>
          </p:cNvPr>
          <p:cNvSpPr txBox="1"/>
          <p:nvPr/>
        </p:nvSpPr>
        <p:spPr>
          <a:xfrm>
            <a:off x="2602523" y="2829430"/>
            <a:ext cx="1882417" cy="1631216"/>
          </a:xfrm>
          <a:prstGeom prst="rect">
            <a:avLst/>
          </a:prstGeom>
          <a:noFill/>
        </p:spPr>
        <p:txBody>
          <a:bodyPr wrap="square" rtlCol="0">
            <a:spAutoFit/>
          </a:bodyPr>
          <a:lstStyle/>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Security score to help continually track the security posture </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Implement consistent set of controls to prevent security threats</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Continuously monitor to detect security breaches</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Tactical threat containment and automated response</a:t>
            </a:r>
          </a:p>
        </p:txBody>
      </p:sp>
      <p:sp>
        <p:nvSpPr>
          <p:cNvPr id="157" name="TextBox 156">
            <a:extLst>
              <a:ext uri="{FF2B5EF4-FFF2-40B4-BE49-F238E27FC236}">
                <a16:creationId xmlns:a16="http://schemas.microsoft.com/office/drawing/2014/main" id="{1F07612B-7B77-4F55-BC6A-73096E915C00}"/>
              </a:ext>
            </a:extLst>
          </p:cNvPr>
          <p:cNvSpPr txBox="1"/>
          <p:nvPr/>
        </p:nvSpPr>
        <p:spPr>
          <a:xfrm>
            <a:off x="4728764" y="2606292"/>
            <a:ext cx="2036370" cy="1974900"/>
          </a:xfrm>
          <a:prstGeom prst="rect">
            <a:avLst/>
          </a:prstGeom>
          <a:noFill/>
        </p:spPr>
        <p:txBody>
          <a:bodyPr wrap="square" rtlCol="0">
            <a:spAutoFit/>
          </a:bodyPr>
          <a:lstStyle/>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dirty="0">
                <a:ln>
                  <a:noFill/>
                </a:ln>
                <a:solidFill>
                  <a:prstClr val="black"/>
                </a:solidFill>
                <a:effectLst/>
                <a:uLnTx/>
                <a:uFillTx/>
                <a:latin typeface="Trebuchet MS"/>
                <a:ea typeface="+mn-ea"/>
                <a:cs typeface="+mn-cs"/>
              </a:rPr>
              <a:t>App Modernization (</a:t>
            </a:r>
            <a:r>
              <a:rPr kumimoji="0" lang="en-IN" sz="900" b="0" i="0" u="none" strike="noStrike" kern="1200" cap="none" spc="0" normalizeH="0" baseline="0" noProof="0" dirty="0" err="1">
                <a:ln>
                  <a:noFill/>
                </a:ln>
                <a:solidFill>
                  <a:prstClr val="black"/>
                </a:solidFill>
                <a:effectLst/>
                <a:uLnTx/>
                <a:uFillTx/>
                <a:latin typeface="Trebuchet MS"/>
                <a:ea typeface="+mn-ea"/>
                <a:cs typeface="+mn-cs"/>
              </a:rPr>
              <a:t>DevSecOps</a:t>
            </a:r>
            <a:r>
              <a:rPr kumimoji="0" lang="en-IN" sz="900" b="0" i="0" u="none" strike="noStrike" kern="1200" cap="none" spc="0" normalizeH="0" baseline="0" noProof="0" dirty="0">
                <a:ln>
                  <a:noFill/>
                </a:ln>
                <a:solidFill>
                  <a:prstClr val="black"/>
                </a:solidFill>
                <a:effectLst/>
                <a:uLnTx/>
                <a:uFillTx/>
                <a:latin typeface="Trebuchet MS"/>
                <a:ea typeface="+mn-ea"/>
                <a:cs typeface="+mn-cs"/>
              </a:rPr>
              <a:t>, Kubernetes, Site Reliability Engineering) </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dirty="0">
                <a:ln>
                  <a:noFill/>
                </a:ln>
                <a:solidFill>
                  <a:prstClr val="black"/>
                </a:solidFill>
                <a:effectLst/>
                <a:uLnTx/>
                <a:uFillTx/>
                <a:latin typeface="Trebuchet MS"/>
                <a:ea typeface="+mn-ea"/>
                <a:cs typeface="+mn-cs"/>
              </a:rPr>
              <a:t>Digital Learning- AR/VR/XR</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dirty="0">
                <a:ln>
                  <a:noFill/>
                </a:ln>
                <a:solidFill>
                  <a:prstClr val="black"/>
                </a:solidFill>
                <a:effectLst/>
                <a:uLnTx/>
                <a:uFillTx/>
                <a:latin typeface="Trebuchet MS"/>
                <a:ea typeface="+mn-ea"/>
                <a:cs typeface="+mn-cs"/>
              </a:rPr>
              <a:t>Digital Asset Management</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dirty="0">
                <a:ln>
                  <a:noFill/>
                </a:ln>
                <a:solidFill>
                  <a:prstClr val="black"/>
                </a:solidFill>
                <a:effectLst/>
                <a:uLnTx/>
                <a:uFillTx/>
                <a:latin typeface="Trebuchet MS"/>
                <a:ea typeface="+mn-ea"/>
                <a:cs typeface="+mn-cs"/>
              </a:rPr>
              <a:t>Digital Assessment- iTest</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dirty="0">
                <a:ln>
                  <a:noFill/>
                </a:ln>
                <a:solidFill>
                  <a:prstClr val="black"/>
                </a:solidFill>
                <a:effectLst/>
                <a:uLnTx/>
                <a:uFillTx/>
                <a:latin typeface="Trebuchet MS"/>
                <a:ea typeface="+mn-ea"/>
                <a:cs typeface="+mn-cs"/>
              </a:rPr>
              <a:t>Retail Intelligence- </a:t>
            </a:r>
            <a:r>
              <a:rPr kumimoji="0" lang="en-IN" sz="900" b="0" i="0" u="none" strike="noStrike" kern="1200" cap="none" spc="0" normalizeH="0" baseline="0" noProof="0" dirty="0" err="1">
                <a:ln>
                  <a:noFill/>
                </a:ln>
                <a:solidFill>
                  <a:prstClr val="black"/>
                </a:solidFill>
                <a:effectLst/>
                <a:uLnTx/>
                <a:uFillTx/>
                <a:latin typeface="Trebuchet MS"/>
                <a:ea typeface="+mn-ea"/>
                <a:cs typeface="+mn-cs"/>
              </a:rPr>
              <a:t>ForumDIGITAL</a:t>
            </a:r>
            <a:endParaRPr kumimoji="0" lang="en-IN" sz="900" b="0" i="0" u="none" strike="noStrike" kern="1200" cap="none" spc="0" normalizeH="0" baseline="0" noProof="0" dirty="0">
              <a:ln>
                <a:noFill/>
              </a:ln>
              <a:solidFill>
                <a:prstClr val="black"/>
              </a:solidFill>
              <a:effectLst/>
              <a:uLnTx/>
              <a:uFillTx/>
              <a:latin typeface="Trebuchet MS"/>
              <a:ea typeface="+mn-ea"/>
              <a:cs typeface="+mn-cs"/>
            </a:endParaRP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IN" sz="900" b="0" i="0" u="none" strike="noStrike" kern="1200" cap="none" spc="0" normalizeH="0" baseline="0" noProof="0" dirty="0">
                <a:ln>
                  <a:noFill/>
                </a:ln>
                <a:solidFill>
                  <a:prstClr val="black"/>
                </a:solidFill>
                <a:effectLst/>
                <a:uLnTx/>
                <a:uFillTx/>
                <a:latin typeface="Trebuchet MS"/>
                <a:ea typeface="+mn-ea"/>
                <a:cs typeface="+mn-cs"/>
              </a:rPr>
              <a:t>Digital Trust and Authentication- </a:t>
            </a:r>
            <a:r>
              <a:rPr kumimoji="0" lang="en-IN" sz="900" b="0" i="0" u="none" strike="noStrike" kern="1200" cap="none" spc="0" normalizeH="0" baseline="0" noProof="0" dirty="0" err="1">
                <a:ln>
                  <a:noFill/>
                </a:ln>
                <a:solidFill>
                  <a:prstClr val="black"/>
                </a:solidFill>
                <a:effectLst/>
                <a:uLnTx/>
                <a:uFillTx/>
                <a:latin typeface="Trebuchet MS"/>
                <a:ea typeface="+mn-ea"/>
                <a:cs typeface="+mn-cs"/>
              </a:rPr>
              <a:t>Safescrypt</a:t>
            </a:r>
            <a:endParaRPr kumimoji="0" lang="en-IN" sz="900" b="0" i="0" u="none" strike="noStrike" kern="1200" cap="none" spc="0" normalizeH="0" baseline="0" noProof="0" dirty="0">
              <a:ln>
                <a:noFill/>
              </a:ln>
              <a:solidFill>
                <a:prstClr val="black"/>
              </a:solidFill>
              <a:effectLst/>
              <a:uLnTx/>
              <a:uFillTx/>
              <a:latin typeface="Trebuchet MS"/>
              <a:ea typeface="+mn-ea"/>
              <a:cs typeface="+mn-cs"/>
            </a:endParaRP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dirty="0">
                <a:ln>
                  <a:noFill/>
                </a:ln>
                <a:solidFill>
                  <a:prstClr val="black"/>
                </a:solidFill>
                <a:effectLst/>
                <a:uLnTx/>
                <a:uFillTx/>
                <a:latin typeface="Trebuchet MS"/>
                <a:ea typeface="+mn-ea"/>
                <a:cs typeface="+mn-cs"/>
              </a:rPr>
              <a:t>IOT </a:t>
            </a:r>
            <a:endParaRPr kumimoji="0" lang="en-IN" sz="900" b="0" i="0" u="none" strike="noStrike" kern="1200" cap="none" spc="0" normalizeH="0" baseline="0" noProof="0" dirty="0">
              <a:ln>
                <a:noFill/>
              </a:ln>
              <a:solidFill>
                <a:prstClr val="black"/>
              </a:solidFill>
              <a:effectLst/>
              <a:uLnTx/>
              <a:uFillTx/>
              <a:latin typeface="Trebuchet MS"/>
              <a:ea typeface="+mn-ea"/>
              <a:cs typeface="+mn-cs"/>
            </a:endParaRP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endParaRPr kumimoji="0" lang="en-IN" sz="900" b="0" i="0" u="none" strike="noStrike" kern="1200" cap="none" spc="0" normalizeH="0" baseline="0" noProof="0" dirty="0">
              <a:ln>
                <a:noFill/>
              </a:ln>
              <a:solidFill>
                <a:prstClr val="black"/>
              </a:solidFill>
              <a:effectLst/>
              <a:uLnTx/>
              <a:uFillTx/>
              <a:latin typeface="Trebuchet MS"/>
              <a:ea typeface="+mn-ea"/>
              <a:cs typeface="+mn-cs"/>
            </a:endParaRPr>
          </a:p>
        </p:txBody>
      </p:sp>
      <p:sp>
        <p:nvSpPr>
          <p:cNvPr id="158" name="TextBox 157">
            <a:extLst>
              <a:ext uri="{FF2B5EF4-FFF2-40B4-BE49-F238E27FC236}">
                <a16:creationId xmlns:a16="http://schemas.microsoft.com/office/drawing/2014/main" id="{17DF79CA-81CC-4CFF-8025-2BBA345CA71F}"/>
              </a:ext>
            </a:extLst>
          </p:cNvPr>
          <p:cNvSpPr txBox="1"/>
          <p:nvPr/>
        </p:nvSpPr>
        <p:spPr>
          <a:xfrm>
            <a:off x="6841077" y="2451958"/>
            <a:ext cx="1921366" cy="1733808"/>
          </a:xfrm>
          <a:prstGeom prst="rect">
            <a:avLst/>
          </a:prstGeom>
          <a:noFill/>
        </p:spPr>
        <p:txBody>
          <a:bodyPr wrap="square" rtlCol="0">
            <a:spAutoFit/>
          </a:bodyPr>
          <a:lstStyle/>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Network transformation services</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Enterprise Connectivity Services – MPLS, Internet</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Cloud connect services</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SD-WAN</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EdgeConnect services for IT + OT + People</a:t>
            </a:r>
          </a:p>
          <a:p>
            <a:pPr marL="92075" marR="0" lvl="0" indent="-92075" algn="l" defTabSz="914286" rtl="0" eaLnBrk="1" fontAlgn="auto" latinLnBrk="0" hangingPunct="1">
              <a:lnSpc>
                <a:spcPct val="100000"/>
              </a:lnSpc>
              <a:spcBef>
                <a:spcPts val="0"/>
              </a:spcBef>
              <a:spcAft>
                <a:spcPts val="400"/>
              </a:spcAft>
              <a:buClrTx/>
              <a:buSzTx/>
              <a:buFont typeface="Wingdings" panose="05000000000000000000" pitchFamily="2" charset="2"/>
              <a:buChar char="§"/>
              <a:tabLst/>
              <a:defRPr/>
            </a:pPr>
            <a:r>
              <a:rPr kumimoji="0" lang="en-US" sz="900" b="0" i="0" u="none" strike="noStrike" kern="1200" cap="none" spc="0" normalizeH="0" baseline="0" noProof="0">
                <a:ln>
                  <a:noFill/>
                </a:ln>
                <a:solidFill>
                  <a:prstClr val="black"/>
                </a:solidFill>
                <a:effectLst/>
                <a:uLnTx/>
                <a:uFillTx/>
                <a:latin typeface="Trebuchet MS"/>
                <a:ea typeface="+mn-ea"/>
                <a:cs typeface="+mn-cs"/>
              </a:rPr>
              <a:t>Cloud enabled unified communication services</a:t>
            </a:r>
          </a:p>
        </p:txBody>
      </p:sp>
      <p:grpSp>
        <p:nvGrpSpPr>
          <p:cNvPr id="159" name="Group 3719">
            <a:extLst>
              <a:ext uri="{FF2B5EF4-FFF2-40B4-BE49-F238E27FC236}">
                <a16:creationId xmlns:a16="http://schemas.microsoft.com/office/drawing/2014/main" id="{33692243-9098-42BC-95B1-231C6BBD059D}"/>
              </a:ext>
            </a:extLst>
          </p:cNvPr>
          <p:cNvGrpSpPr>
            <a:grpSpLocks/>
          </p:cNvGrpSpPr>
          <p:nvPr/>
        </p:nvGrpSpPr>
        <p:grpSpPr bwMode="auto">
          <a:xfrm>
            <a:off x="1998000" y="2133238"/>
            <a:ext cx="409033" cy="269200"/>
            <a:chOff x="4310063" y="1130297"/>
            <a:chExt cx="3119439" cy="1943100"/>
          </a:xfrm>
          <a:solidFill>
            <a:schemeClr val="bg1"/>
          </a:solidFill>
        </p:grpSpPr>
        <p:sp>
          <p:nvSpPr>
            <p:cNvPr id="166" name="Freeform 333">
              <a:extLst>
                <a:ext uri="{FF2B5EF4-FFF2-40B4-BE49-F238E27FC236}">
                  <a16:creationId xmlns:a16="http://schemas.microsoft.com/office/drawing/2014/main" id="{65415F45-F3B9-4C47-96E7-4F75B3FB5FC7}"/>
                </a:ext>
              </a:extLst>
            </p:cNvPr>
            <p:cNvSpPr>
              <a:spLocks noEditPoints="1"/>
            </p:cNvSpPr>
            <p:nvPr/>
          </p:nvSpPr>
          <p:spPr bwMode="auto">
            <a:xfrm>
              <a:off x="5214938" y="2389192"/>
              <a:ext cx="388938" cy="387351"/>
            </a:xfrm>
            <a:custGeom>
              <a:avLst/>
              <a:gdLst>
                <a:gd name="T0" fmla="*/ 2147483647 w 245"/>
                <a:gd name="T1" fmla="*/ 2147483647 h 244"/>
                <a:gd name="T2" fmla="*/ 0 w 245"/>
                <a:gd name="T3" fmla="*/ 2147483647 h 244"/>
                <a:gd name="T4" fmla="*/ 0 w 245"/>
                <a:gd name="T5" fmla="*/ 0 h 244"/>
                <a:gd name="T6" fmla="*/ 2147483647 w 245"/>
                <a:gd name="T7" fmla="*/ 0 h 244"/>
                <a:gd name="T8" fmla="*/ 2147483647 w 245"/>
                <a:gd name="T9" fmla="*/ 2147483647 h 244"/>
                <a:gd name="T10" fmla="*/ 2147483647 w 245"/>
                <a:gd name="T11" fmla="*/ 2147483647 h 244"/>
                <a:gd name="T12" fmla="*/ 2147483647 w 245"/>
                <a:gd name="T13" fmla="*/ 0 h 244"/>
                <a:gd name="T14" fmla="*/ 2147483647 w 245"/>
                <a:gd name="T15" fmla="*/ 0 h 244"/>
                <a:gd name="T16" fmla="*/ 2147483647 w 245"/>
                <a:gd name="T17" fmla="*/ 2147483647 h 244"/>
                <a:gd name="T18" fmla="*/ 2147483647 w 245"/>
                <a:gd name="T19" fmla="*/ 2147483647 h 244"/>
                <a:gd name="T20" fmla="*/ 2147483647 w 245"/>
                <a:gd name="T21" fmla="*/ 2147483647 h 244"/>
                <a:gd name="T22" fmla="*/ 2147483647 w 245"/>
                <a:gd name="T23" fmla="*/ 2147483647 h 244"/>
                <a:gd name="T24" fmla="*/ 2147483647 w 245"/>
                <a:gd name="T25" fmla="*/ 2147483647 h 244"/>
                <a:gd name="T26" fmla="*/ 2147483647 w 245"/>
                <a:gd name="T27" fmla="*/ 2147483647 h 244"/>
                <a:gd name="T28" fmla="*/ 2147483647 w 245"/>
                <a:gd name="T29" fmla="*/ 2147483647 h 244"/>
                <a:gd name="T30" fmla="*/ 2147483647 w 245"/>
                <a:gd name="T31" fmla="*/ 2147483647 h 244"/>
                <a:gd name="T32" fmla="*/ 2147483647 w 245"/>
                <a:gd name="T33" fmla="*/ 2147483647 h 244"/>
                <a:gd name="T34" fmla="*/ 2147483647 w 245"/>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5" h="244">
                  <a:moveTo>
                    <a:pt x="245" y="244"/>
                  </a:moveTo>
                  <a:lnTo>
                    <a:pt x="0" y="244"/>
                  </a:lnTo>
                  <a:lnTo>
                    <a:pt x="0" y="0"/>
                  </a:lnTo>
                  <a:lnTo>
                    <a:pt x="96" y="0"/>
                  </a:lnTo>
                  <a:lnTo>
                    <a:pt x="96" y="54"/>
                  </a:lnTo>
                  <a:lnTo>
                    <a:pt x="147" y="54"/>
                  </a:lnTo>
                  <a:lnTo>
                    <a:pt x="147" y="0"/>
                  </a:lnTo>
                  <a:lnTo>
                    <a:pt x="245" y="0"/>
                  </a:lnTo>
                  <a:lnTo>
                    <a:pt x="245" y="244"/>
                  </a:lnTo>
                  <a:close/>
                  <a:moveTo>
                    <a:pt x="16" y="228"/>
                  </a:moveTo>
                  <a:lnTo>
                    <a:pt x="229" y="228"/>
                  </a:lnTo>
                  <a:lnTo>
                    <a:pt x="229" y="14"/>
                  </a:lnTo>
                  <a:lnTo>
                    <a:pt x="163" y="14"/>
                  </a:lnTo>
                  <a:lnTo>
                    <a:pt x="163" y="69"/>
                  </a:lnTo>
                  <a:lnTo>
                    <a:pt x="82" y="69"/>
                  </a:lnTo>
                  <a:lnTo>
                    <a:pt x="82"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68" name="Freeform 334">
              <a:extLst>
                <a:ext uri="{FF2B5EF4-FFF2-40B4-BE49-F238E27FC236}">
                  <a16:creationId xmlns:a16="http://schemas.microsoft.com/office/drawing/2014/main" id="{F40F4AF4-B172-4EB3-9CA2-262396606285}"/>
                </a:ext>
              </a:extLst>
            </p:cNvPr>
            <p:cNvSpPr>
              <a:spLocks noEditPoints="1"/>
            </p:cNvSpPr>
            <p:nvPr/>
          </p:nvSpPr>
          <p:spPr bwMode="auto">
            <a:xfrm>
              <a:off x="5278438" y="2530480"/>
              <a:ext cx="217488" cy="204788"/>
            </a:xfrm>
            <a:custGeom>
              <a:avLst/>
              <a:gdLst>
                <a:gd name="T0" fmla="*/ 2147483647 w 68"/>
                <a:gd name="T1" fmla="*/ 0 h 64"/>
                <a:gd name="T2" fmla="*/ 2147483647 w 68"/>
                <a:gd name="T3" fmla="*/ 2147483647 h 64"/>
                <a:gd name="T4" fmla="*/ 2147483647 w 68"/>
                <a:gd name="T5" fmla="*/ 2147483647 h 64"/>
                <a:gd name="T6" fmla="*/ 2147483647 w 68"/>
                <a:gd name="T7" fmla="*/ 2147483647 h 64"/>
                <a:gd name="T8" fmla="*/ 2147483647 w 68"/>
                <a:gd name="T9" fmla="*/ 2147483647 h 64"/>
                <a:gd name="T10" fmla="*/ 2147483647 w 68"/>
                <a:gd name="T11" fmla="*/ 2147483647 h 64"/>
                <a:gd name="T12" fmla="*/ 2147483647 w 68"/>
                <a:gd name="T13" fmla="*/ 2147483647 h 64"/>
                <a:gd name="T14" fmla="*/ 2147483647 w 68"/>
                <a:gd name="T15" fmla="*/ 2147483647 h 64"/>
                <a:gd name="T16" fmla="*/ 2147483647 w 68"/>
                <a:gd name="T17" fmla="*/ 2147483647 h 64"/>
                <a:gd name="T18" fmla="*/ 2147483647 w 68"/>
                <a:gd name="T19" fmla="*/ 2147483647 h 64"/>
                <a:gd name="T20" fmla="*/ 2147483647 w 68"/>
                <a:gd name="T21" fmla="*/ 2147483647 h 64"/>
                <a:gd name="T22" fmla="*/ 2147483647 w 68"/>
                <a:gd name="T23" fmla="*/ 2147483647 h 64"/>
                <a:gd name="T24" fmla="*/ 2147483647 w 68"/>
                <a:gd name="T25" fmla="*/ 2147483647 h 64"/>
                <a:gd name="T26" fmla="*/ 2147483647 w 68"/>
                <a:gd name="T27" fmla="*/ 2147483647 h 64"/>
                <a:gd name="T28" fmla="*/ 2147483647 w 68"/>
                <a:gd name="T29" fmla="*/ 2147483647 h 64"/>
                <a:gd name="T30" fmla="*/ 2147483647 w 68"/>
                <a:gd name="T31" fmla="*/ 2147483647 h 64"/>
                <a:gd name="T32" fmla="*/ 2147483647 w 68"/>
                <a:gd name="T33" fmla="*/ 2147483647 h 64"/>
                <a:gd name="T34" fmla="*/ 2147483647 w 68"/>
                <a:gd name="T35" fmla="*/ 2147483647 h 64"/>
                <a:gd name="T36" fmla="*/ 2147483647 w 68"/>
                <a:gd name="T37" fmla="*/ 2147483647 h 64"/>
                <a:gd name="T38" fmla="*/ 2147483647 w 68"/>
                <a:gd name="T39" fmla="*/ 2147483647 h 64"/>
                <a:gd name="T40" fmla="*/ 2147483647 w 68"/>
                <a:gd name="T41" fmla="*/ 0 h 64"/>
                <a:gd name="T42" fmla="*/ 2147483647 w 68"/>
                <a:gd name="T43" fmla="*/ 2147483647 h 64"/>
                <a:gd name="T44" fmla="*/ 2147483647 w 68"/>
                <a:gd name="T45" fmla="*/ 2147483647 h 64"/>
                <a:gd name="T46" fmla="*/ 2147483647 w 68"/>
                <a:gd name="T47" fmla="*/ 2147483647 h 64"/>
                <a:gd name="T48" fmla="*/ 2147483647 w 68"/>
                <a:gd name="T49" fmla="*/ 2147483647 h 64"/>
                <a:gd name="T50" fmla="*/ 2147483647 w 68"/>
                <a:gd name="T51" fmla="*/ 2147483647 h 64"/>
                <a:gd name="T52" fmla="*/ 2147483647 w 68"/>
                <a:gd name="T53" fmla="*/ 2147483647 h 64"/>
                <a:gd name="T54" fmla="*/ 2147483647 w 68"/>
                <a:gd name="T55" fmla="*/ 2147483647 h 64"/>
                <a:gd name="T56" fmla="*/ 2147483647 w 68"/>
                <a:gd name="T57" fmla="*/ 2147483647 h 64"/>
                <a:gd name="T58" fmla="*/ 2147483647 w 68"/>
                <a:gd name="T59" fmla="*/ 2147483647 h 64"/>
                <a:gd name="T60" fmla="*/ 2147483647 w 68"/>
                <a:gd name="T61" fmla="*/ 2147483647 h 64"/>
                <a:gd name="T62" fmla="*/ 2147483647 w 68"/>
                <a:gd name="T63" fmla="*/ 2147483647 h 64"/>
                <a:gd name="T64" fmla="*/ 2147483647 w 68"/>
                <a:gd name="T65" fmla="*/ 2147483647 h 64"/>
                <a:gd name="T66" fmla="*/ 2147483647 w 68"/>
                <a:gd name="T67" fmla="*/ 2147483647 h 64"/>
                <a:gd name="T68" fmla="*/ 2147483647 w 68"/>
                <a:gd name="T69" fmla="*/ 2147483647 h 64"/>
                <a:gd name="T70" fmla="*/ 2147483647 w 68"/>
                <a:gd name="T71" fmla="*/ 2147483647 h 64"/>
                <a:gd name="T72" fmla="*/ 2147483647 w 68"/>
                <a:gd name="T73" fmla="*/ 2147483647 h 64"/>
                <a:gd name="T74" fmla="*/ 2147483647 w 68"/>
                <a:gd name="T75" fmla="*/ 2147483647 h 64"/>
                <a:gd name="T76" fmla="*/ 2147483647 w 68"/>
                <a:gd name="T77" fmla="*/ 2147483647 h 64"/>
                <a:gd name="T78" fmla="*/ 2147483647 w 68"/>
                <a:gd name="T79" fmla="*/ 2147483647 h 64"/>
                <a:gd name="T80" fmla="*/ 2147483647 w 68"/>
                <a:gd name="T81" fmla="*/ 2147483647 h 64"/>
                <a:gd name="T82" fmla="*/ 2147483647 w 68"/>
                <a:gd name="T83" fmla="*/ 2147483647 h 64"/>
                <a:gd name="T84" fmla="*/ 2147483647 w 68"/>
                <a:gd name="T85" fmla="*/ 2147483647 h 64"/>
                <a:gd name="T86" fmla="*/ 2147483647 w 68"/>
                <a:gd name="T87" fmla="*/ 2147483647 h 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4">
                  <a:moveTo>
                    <a:pt x="42" y="0"/>
                  </a:moveTo>
                  <a:cubicBezTo>
                    <a:pt x="27" y="0"/>
                    <a:pt x="16" y="12"/>
                    <a:pt x="16" y="26"/>
                  </a:cubicBezTo>
                  <a:cubicBezTo>
                    <a:pt x="16" y="29"/>
                    <a:pt x="16" y="31"/>
                    <a:pt x="17" y="33"/>
                  </a:cubicBezTo>
                  <a:cubicBezTo>
                    <a:pt x="12" y="34"/>
                    <a:pt x="12" y="34"/>
                    <a:pt x="12" y="34"/>
                  </a:cubicBezTo>
                  <a:cubicBezTo>
                    <a:pt x="12" y="40"/>
                    <a:pt x="12" y="40"/>
                    <a:pt x="12" y="40"/>
                  </a:cubicBezTo>
                  <a:cubicBezTo>
                    <a:pt x="12" y="54"/>
                    <a:pt x="12" y="54"/>
                    <a:pt x="12" y="54"/>
                  </a:cubicBezTo>
                  <a:cubicBezTo>
                    <a:pt x="11" y="53"/>
                    <a:pt x="8" y="53"/>
                    <a:pt x="6" y="54"/>
                  </a:cubicBezTo>
                  <a:cubicBezTo>
                    <a:pt x="2" y="55"/>
                    <a:pt x="0" y="58"/>
                    <a:pt x="1" y="61"/>
                  </a:cubicBezTo>
                  <a:cubicBezTo>
                    <a:pt x="2" y="63"/>
                    <a:pt x="5" y="64"/>
                    <a:pt x="9" y="62"/>
                  </a:cubicBezTo>
                  <a:cubicBezTo>
                    <a:pt x="12" y="61"/>
                    <a:pt x="14" y="59"/>
                    <a:pt x="14" y="56"/>
                  </a:cubicBezTo>
                  <a:cubicBezTo>
                    <a:pt x="14" y="40"/>
                    <a:pt x="14" y="40"/>
                    <a:pt x="14" y="40"/>
                  </a:cubicBezTo>
                  <a:cubicBezTo>
                    <a:pt x="19" y="39"/>
                    <a:pt x="19" y="39"/>
                    <a:pt x="19" y="39"/>
                  </a:cubicBezTo>
                  <a:cubicBezTo>
                    <a:pt x="22" y="44"/>
                    <a:pt x="26" y="47"/>
                    <a:pt x="30" y="50"/>
                  </a:cubicBezTo>
                  <a:cubicBezTo>
                    <a:pt x="29" y="49"/>
                    <a:pt x="27" y="50"/>
                    <a:pt x="25" y="50"/>
                  </a:cubicBezTo>
                  <a:cubicBezTo>
                    <a:pt x="22" y="52"/>
                    <a:pt x="19" y="55"/>
                    <a:pt x="20" y="57"/>
                  </a:cubicBezTo>
                  <a:cubicBezTo>
                    <a:pt x="21" y="59"/>
                    <a:pt x="25" y="60"/>
                    <a:pt x="28" y="59"/>
                  </a:cubicBezTo>
                  <a:cubicBezTo>
                    <a:pt x="32" y="58"/>
                    <a:pt x="34" y="55"/>
                    <a:pt x="34" y="53"/>
                  </a:cubicBezTo>
                  <a:cubicBezTo>
                    <a:pt x="34" y="51"/>
                    <a:pt x="34" y="51"/>
                    <a:pt x="34" y="51"/>
                  </a:cubicBezTo>
                  <a:cubicBezTo>
                    <a:pt x="36" y="52"/>
                    <a:pt x="39" y="53"/>
                    <a:pt x="42" y="53"/>
                  </a:cubicBezTo>
                  <a:cubicBezTo>
                    <a:pt x="56" y="53"/>
                    <a:pt x="68" y="41"/>
                    <a:pt x="68" y="26"/>
                  </a:cubicBezTo>
                  <a:cubicBezTo>
                    <a:pt x="68" y="12"/>
                    <a:pt x="56" y="0"/>
                    <a:pt x="42" y="0"/>
                  </a:cubicBezTo>
                  <a:close/>
                  <a:moveTo>
                    <a:pt x="22" y="39"/>
                  </a:moveTo>
                  <a:cubicBezTo>
                    <a:pt x="31" y="37"/>
                    <a:pt x="31" y="37"/>
                    <a:pt x="31" y="37"/>
                  </a:cubicBezTo>
                  <a:cubicBezTo>
                    <a:pt x="31" y="37"/>
                    <a:pt x="32" y="38"/>
                    <a:pt x="32" y="38"/>
                  </a:cubicBezTo>
                  <a:cubicBezTo>
                    <a:pt x="32" y="47"/>
                    <a:pt x="32" y="47"/>
                    <a:pt x="32" y="47"/>
                  </a:cubicBezTo>
                  <a:cubicBezTo>
                    <a:pt x="28" y="46"/>
                    <a:pt x="24" y="43"/>
                    <a:pt x="22" y="39"/>
                  </a:cubicBezTo>
                  <a:close/>
                  <a:moveTo>
                    <a:pt x="42" y="50"/>
                  </a:moveTo>
                  <a:cubicBezTo>
                    <a:pt x="39" y="50"/>
                    <a:pt x="36" y="49"/>
                    <a:pt x="34" y="48"/>
                  </a:cubicBezTo>
                  <a:cubicBezTo>
                    <a:pt x="34" y="39"/>
                    <a:pt x="34" y="39"/>
                    <a:pt x="34" y="39"/>
                  </a:cubicBezTo>
                  <a:cubicBezTo>
                    <a:pt x="36" y="41"/>
                    <a:pt x="39" y="42"/>
                    <a:pt x="42" y="42"/>
                  </a:cubicBezTo>
                  <a:cubicBezTo>
                    <a:pt x="50" y="42"/>
                    <a:pt x="57" y="35"/>
                    <a:pt x="57" y="26"/>
                  </a:cubicBezTo>
                  <a:cubicBezTo>
                    <a:pt x="57" y="18"/>
                    <a:pt x="50" y="11"/>
                    <a:pt x="42" y="11"/>
                  </a:cubicBezTo>
                  <a:cubicBezTo>
                    <a:pt x="33" y="11"/>
                    <a:pt x="27" y="18"/>
                    <a:pt x="27" y="26"/>
                  </a:cubicBezTo>
                  <a:cubicBezTo>
                    <a:pt x="27" y="28"/>
                    <a:pt x="27" y="30"/>
                    <a:pt x="27" y="31"/>
                  </a:cubicBezTo>
                  <a:cubicBezTo>
                    <a:pt x="19" y="33"/>
                    <a:pt x="19" y="33"/>
                    <a:pt x="19" y="33"/>
                  </a:cubicBezTo>
                  <a:cubicBezTo>
                    <a:pt x="19" y="31"/>
                    <a:pt x="18" y="29"/>
                    <a:pt x="18" y="26"/>
                  </a:cubicBezTo>
                  <a:cubicBezTo>
                    <a:pt x="18" y="13"/>
                    <a:pt x="29" y="3"/>
                    <a:pt x="42" y="3"/>
                  </a:cubicBezTo>
                  <a:cubicBezTo>
                    <a:pt x="55" y="3"/>
                    <a:pt x="65" y="13"/>
                    <a:pt x="65" y="26"/>
                  </a:cubicBezTo>
                  <a:cubicBezTo>
                    <a:pt x="65" y="39"/>
                    <a:pt x="55" y="50"/>
                    <a:pt x="42" y="50"/>
                  </a:cubicBezTo>
                  <a:close/>
                  <a:moveTo>
                    <a:pt x="35" y="26"/>
                  </a:moveTo>
                  <a:cubicBezTo>
                    <a:pt x="35" y="23"/>
                    <a:pt x="38" y="19"/>
                    <a:pt x="42" y="19"/>
                  </a:cubicBezTo>
                  <a:cubicBezTo>
                    <a:pt x="46" y="19"/>
                    <a:pt x="49" y="23"/>
                    <a:pt x="49" y="26"/>
                  </a:cubicBezTo>
                  <a:cubicBezTo>
                    <a:pt x="49" y="30"/>
                    <a:pt x="46" y="33"/>
                    <a:pt x="42" y="33"/>
                  </a:cubicBezTo>
                  <a:cubicBezTo>
                    <a:pt x="38" y="33"/>
                    <a:pt x="35" y="30"/>
                    <a:pt x="35" y="26"/>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0" name="Freeform 393">
              <a:extLst>
                <a:ext uri="{FF2B5EF4-FFF2-40B4-BE49-F238E27FC236}">
                  <a16:creationId xmlns:a16="http://schemas.microsoft.com/office/drawing/2014/main" id="{4A8BA8C6-D529-4B17-89CF-D6EE4983193F}"/>
                </a:ext>
              </a:extLst>
            </p:cNvPr>
            <p:cNvSpPr>
              <a:spLocks noEditPoints="1"/>
            </p:cNvSpPr>
            <p:nvPr/>
          </p:nvSpPr>
          <p:spPr bwMode="auto">
            <a:xfrm>
              <a:off x="4310063" y="1130297"/>
              <a:ext cx="3119439" cy="1943100"/>
            </a:xfrm>
            <a:custGeom>
              <a:avLst/>
              <a:gdLst>
                <a:gd name="T0" fmla="*/ 2147483647 w 976"/>
                <a:gd name="T1" fmla="*/ 2147483647 h 608"/>
                <a:gd name="T2" fmla="*/ 2147483647 w 976"/>
                <a:gd name="T3" fmla="*/ 2147483647 h 608"/>
                <a:gd name="T4" fmla="*/ 2147483647 w 976"/>
                <a:gd name="T5" fmla="*/ 2147483647 h 608"/>
                <a:gd name="T6" fmla="*/ 2147483647 w 976"/>
                <a:gd name="T7" fmla="*/ 2147483647 h 608"/>
                <a:gd name="T8" fmla="*/ 2147483647 w 976"/>
                <a:gd name="T9" fmla="*/ 2147483647 h 608"/>
                <a:gd name="T10" fmla="*/ 2147483647 w 976"/>
                <a:gd name="T11" fmla="*/ 2147483647 h 608"/>
                <a:gd name="T12" fmla="*/ 2147483647 w 976"/>
                <a:gd name="T13" fmla="*/ 2147483647 h 608"/>
                <a:gd name="T14" fmla="*/ 2147483647 w 976"/>
                <a:gd name="T15" fmla="*/ 2147483647 h 608"/>
                <a:gd name="T16" fmla="*/ 2147483647 w 976"/>
                <a:gd name="T17" fmla="*/ 2147483647 h 608"/>
                <a:gd name="T18" fmla="*/ 2147483647 w 976"/>
                <a:gd name="T19" fmla="*/ 2147483647 h 608"/>
                <a:gd name="T20" fmla="*/ 2147483647 w 976"/>
                <a:gd name="T21" fmla="*/ 2147483647 h 608"/>
                <a:gd name="T22" fmla="*/ 2147483647 w 976"/>
                <a:gd name="T23" fmla="*/ 2147483647 h 608"/>
                <a:gd name="T24" fmla="*/ 2147483647 w 976"/>
                <a:gd name="T25" fmla="*/ 2147483647 h 608"/>
                <a:gd name="T26" fmla="*/ 0 w 976"/>
                <a:gd name="T27" fmla="*/ 2147483647 h 608"/>
                <a:gd name="T28" fmla="*/ 2147483647 w 976"/>
                <a:gd name="T29" fmla="*/ 2147483647 h 608"/>
                <a:gd name="T30" fmla="*/ 2147483647 w 976"/>
                <a:gd name="T31" fmla="*/ 2147483647 h 608"/>
                <a:gd name="T32" fmla="*/ 2147483647 w 976"/>
                <a:gd name="T33" fmla="*/ 2147483647 h 608"/>
                <a:gd name="T34" fmla="*/ 2147483647 w 976"/>
                <a:gd name="T35" fmla="*/ 2147483647 h 608"/>
                <a:gd name="T36" fmla="*/ 2147483647 w 976"/>
                <a:gd name="T37" fmla="*/ 2147483647 h 608"/>
                <a:gd name="T38" fmla="*/ 2147483647 w 976"/>
                <a:gd name="T39" fmla="*/ 2147483647 h 608"/>
                <a:gd name="T40" fmla="*/ 2147483647 w 976"/>
                <a:gd name="T41" fmla="*/ 2147483647 h 608"/>
                <a:gd name="T42" fmla="*/ 2147483647 w 976"/>
                <a:gd name="T43" fmla="*/ 2147483647 h 608"/>
                <a:gd name="T44" fmla="*/ 2147483647 w 976"/>
                <a:gd name="T45" fmla="*/ 2147483647 h 608"/>
                <a:gd name="T46" fmla="*/ 2147483647 w 976"/>
                <a:gd name="T47" fmla="*/ 0 h 608"/>
                <a:gd name="T48" fmla="*/ 2147483647 w 976"/>
                <a:gd name="T49" fmla="*/ 2147483647 h 608"/>
                <a:gd name="T50" fmla="*/ 2147483647 w 976"/>
                <a:gd name="T51" fmla="*/ 2147483647 h 608"/>
                <a:gd name="T52" fmla="*/ 2147483647 w 976"/>
                <a:gd name="T53" fmla="*/ 2147483647 h 608"/>
                <a:gd name="T54" fmla="*/ 2147483647 w 976"/>
                <a:gd name="T55" fmla="*/ 2147483647 h 608"/>
                <a:gd name="T56" fmla="*/ 2147483647 w 976"/>
                <a:gd name="T57" fmla="*/ 2147483647 h 608"/>
                <a:gd name="T58" fmla="*/ 2147483647 w 976"/>
                <a:gd name="T59" fmla="*/ 2147483647 h 608"/>
                <a:gd name="T60" fmla="*/ 2147483647 w 976"/>
                <a:gd name="T61" fmla="*/ 2147483647 h 608"/>
                <a:gd name="T62" fmla="*/ 2147483647 w 976"/>
                <a:gd name="T63" fmla="*/ 2147483647 h 608"/>
                <a:gd name="T64" fmla="*/ 2147483647 w 976"/>
                <a:gd name="T65" fmla="*/ 2147483647 h 608"/>
                <a:gd name="T66" fmla="*/ 2147483647 w 976"/>
                <a:gd name="T67" fmla="*/ 2147483647 h 608"/>
                <a:gd name="T68" fmla="*/ 2147483647 w 976"/>
                <a:gd name="T69" fmla="*/ 2147483647 h 608"/>
                <a:gd name="T70" fmla="*/ 2147483647 w 976"/>
                <a:gd name="T71" fmla="*/ 2147483647 h 608"/>
                <a:gd name="T72" fmla="*/ 2147483647 w 976"/>
                <a:gd name="T73" fmla="*/ 2147483647 h 608"/>
                <a:gd name="T74" fmla="*/ 2147483647 w 976"/>
                <a:gd name="T75" fmla="*/ 2147483647 h 608"/>
                <a:gd name="T76" fmla="*/ 2147483647 w 976"/>
                <a:gd name="T77" fmla="*/ 2147483647 h 608"/>
                <a:gd name="T78" fmla="*/ 2147483647 w 976"/>
                <a:gd name="T79" fmla="*/ 2147483647 h 608"/>
                <a:gd name="T80" fmla="*/ 2147483647 w 976"/>
                <a:gd name="T81" fmla="*/ 2147483647 h 608"/>
                <a:gd name="T82" fmla="*/ 2147483647 w 976"/>
                <a:gd name="T83" fmla="*/ 2147483647 h 608"/>
                <a:gd name="T84" fmla="*/ 2147483647 w 976"/>
                <a:gd name="T85" fmla="*/ 2147483647 h 608"/>
                <a:gd name="T86" fmla="*/ 2147483647 w 976"/>
                <a:gd name="T87" fmla="*/ 2147483647 h 608"/>
                <a:gd name="T88" fmla="*/ 2147483647 w 976"/>
                <a:gd name="T89" fmla="*/ 2147483647 h 608"/>
                <a:gd name="T90" fmla="*/ 2147483647 w 976"/>
                <a:gd name="T91" fmla="*/ 2147483647 h 608"/>
                <a:gd name="T92" fmla="*/ 2147483647 w 976"/>
                <a:gd name="T93" fmla="*/ 2147483647 h 608"/>
                <a:gd name="T94" fmla="*/ 2147483647 w 976"/>
                <a:gd name="T95" fmla="*/ 2147483647 h 608"/>
                <a:gd name="T96" fmla="*/ 2147483647 w 976"/>
                <a:gd name="T97" fmla="*/ 2147483647 h 608"/>
                <a:gd name="T98" fmla="*/ 2147483647 w 976"/>
                <a:gd name="T99" fmla="*/ 2147483647 h 608"/>
                <a:gd name="T100" fmla="*/ 2147483647 w 976"/>
                <a:gd name="T101" fmla="*/ 2147483647 h 608"/>
                <a:gd name="T102" fmla="*/ 2147483647 w 976"/>
                <a:gd name="T103" fmla="*/ 2147483647 h 608"/>
                <a:gd name="T104" fmla="*/ 2147483647 w 976"/>
                <a:gd name="T105" fmla="*/ 2147483647 h 608"/>
                <a:gd name="T106" fmla="*/ 2147483647 w 976"/>
                <a:gd name="T107" fmla="*/ 2147483647 h 608"/>
                <a:gd name="T108" fmla="*/ 2147483647 w 976"/>
                <a:gd name="T109" fmla="*/ 2147483647 h 608"/>
                <a:gd name="T110" fmla="*/ 2147483647 w 976"/>
                <a:gd name="T111" fmla="*/ 2147483647 h 608"/>
                <a:gd name="T112" fmla="*/ 2147483647 w 976"/>
                <a:gd name="T113" fmla="*/ 2147483647 h 608"/>
                <a:gd name="T114" fmla="*/ 2147483647 w 976"/>
                <a:gd name="T115" fmla="*/ 2147483647 h 6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76" h="608">
                  <a:moveTo>
                    <a:pt x="766" y="608"/>
                  </a:moveTo>
                  <a:cubicBezTo>
                    <a:pt x="734" y="608"/>
                    <a:pt x="703" y="601"/>
                    <a:pt x="674" y="587"/>
                  </a:cubicBezTo>
                  <a:cubicBezTo>
                    <a:pt x="668" y="584"/>
                    <a:pt x="668" y="584"/>
                    <a:pt x="668" y="584"/>
                  </a:cubicBezTo>
                  <a:cubicBezTo>
                    <a:pt x="663" y="587"/>
                    <a:pt x="663" y="587"/>
                    <a:pt x="663" y="587"/>
                  </a:cubicBezTo>
                  <a:cubicBezTo>
                    <a:pt x="638" y="601"/>
                    <a:pt x="609" y="608"/>
                    <a:pt x="580" y="608"/>
                  </a:cubicBezTo>
                  <a:cubicBezTo>
                    <a:pt x="542" y="608"/>
                    <a:pt x="505" y="595"/>
                    <a:pt x="474" y="572"/>
                  </a:cubicBezTo>
                  <a:cubicBezTo>
                    <a:pt x="467" y="566"/>
                    <a:pt x="467" y="566"/>
                    <a:pt x="467" y="566"/>
                  </a:cubicBezTo>
                  <a:cubicBezTo>
                    <a:pt x="459" y="572"/>
                    <a:pt x="459" y="572"/>
                    <a:pt x="459" y="572"/>
                  </a:cubicBezTo>
                  <a:cubicBezTo>
                    <a:pt x="428" y="595"/>
                    <a:pt x="392" y="608"/>
                    <a:pt x="353" y="608"/>
                  </a:cubicBezTo>
                  <a:cubicBezTo>
                    <a:pt x="317" y="608"/>
                    <a:pt x="282" y="597"/>
                    <a:pt x="253" y="576"/>
                  </a:cubicBezTo>
                  <a:cubicBezTo>
                    <a:pt x="245" y="570"/>
                    <a:pt x="245" y="570"/>
                    <a:pt x="245" y="570"/>
                  </a:cubicBezTo>
                  <a:cubicBezTo>
                    <a:pt x="237" y="576"/>
                    <a:pt x="237" y="576"/>
                    <a:pt x="237" y="576"/>
                  </a:cubicBezTo>
                  <a:cubicBezTo>
                    <a:pt x="211" y="597"/>
                    <a:pt x="180" y="608"/>
                    <a:pt x="146" y="608"/>
                  </a:cubicBezTo>
                  <a:cubicBezTo>
                    <a:pt x="66" y="608"/>
                    <a:pt x="0" y="542"/>
                    <a:pt x="0" y="461"/>
                  </a:cubicBezTo>
                  <a:cubicBezTo>
                    <a:pt x="0" y="381"/>
                    <a:pt x="66" y="315"/>
                    <a:pt x="146" y="315"/>
                  </a:cubicBezTo>
                  <a:cubicBezTo>
                    <a:pt x="149" y="315"/>
                    <a:pt x="152" y="315"/>
                    <a:pt x="154" y="315"/>
                  </a:cubicBezTo>
                  <a:cubicBezTo>
                    <a:pt x="170" y="316"/>
                    <a:pt x="170" y="316"/>
                    <a:pt x="170" y="316"/>
                  </a:cubicBezTo>
                  <a:cubicBezTo>
                    <a:pt x="167" y="301"/>
                    <a:pt x="167" y="301"/>
                    <a:pt x="167" y="301"/>
                  </a:cubicBezTo>
                  <a:cubicBezTo>
                    <a:pt x="166" y="294"/>
                    <a:pt x="166" y="288"/>
                    <a:pt x="166" y="281"/>
                  </a:cubicBezTo>
                  <a:cubicBezTo>
                    <a:pt x="166" y="211"/>
                    <a:pt x="223" y="154"/>
                    <a:pt x="293" y="154"/>
                  </a:cubicBezTo>
                  <a:cubicBezTo>
                    <a:pt x="309" y="154"/>
                    <a:pt x="324" y="157"/>
                    <a:pt x="339" y="163"/>
                  </a:cubicBezTo>
                  <a:cubicBezTo>
                    <a:pt x="352" y="168"/>
                    <a:pt x="352" y="168"/>
                    <a:pt x="352" y="168"/>
                  </a:cubicBezTo>
                  <a:cubicBezTo>
                    <a:pt x="356" y="154"/>
                    <a:pt x="356" y="154"/>
                    <a:pt x="356" y="154"/>
                  </a:cubicBezTo>
                  <a:cubicBezTo>
                    <a:pt x="379" y="64"/>
                    <a:pt x="461" y="0"/>
                    <a:pt x="554" y="0"/>
                  </a:cubicBezTo>
                  <a:cubicBezTo>
                    <a:pt x="656" y="0"/>
                    <a:pt x="744" y="76"/>
                    <a:pt x="758" y="177"/>
                  </a:cubicBezTo>
                  <a:cubicBezTo>
                    <a:pt x="759" y="188"/>
                    <a:pt x="759" y="188"/>
                    <a:pt x="759" y="188"/>
                  </a:cubicBezTo>
                  <a:cubicBezTo>
                    <a:pt x="770" y="188"/>
                    <a:pt x="770" y="188"/>
                    <a:pt x="770" y="188"/>
                  </a:cubicBezTo>
                  <a:cubicBezTo>
                    <a:pt x="884" y="190"/>
                    <a:pt x="976" y="284"/>
                    <a:pt x="976" y="398"/>
                  </a:cubicBezTo>
                  <a:cubicBezTo>
                    <a:pt x="976" y="514"/>
                    <a:pt x="882" y="608"/>
                    <a:pt x="766" y="608"/>
                  </a:cubicBezTo>
                  <a:close/>
                  <a:moveTo>
                    <a:pt x="668" y="563"/>
                  </a:moveTo>
                  <a:cubicBezTo>
                    <a:pt x="682" y="570"/>
                    <a:pt x="682" y="570"/>
                    <a:pt x="682" y="570"/>
                  </a:cubicBezTo>
                  <a:cubicBezTo>
                    <a:pt x="709" y="583"/>
                    <a:pt x="737" y="589"/>
                    <a:pt x="766" y="589"/>
                  </a:cubicBezTo>
                  <a:cubicBezTo>
                    <a:pt x="872" y="589"/>
                    <a:pt x="958" y="504"/>
                    <a:pt x="958" y="398"/>
                  </a:cubicBezTo>
                  <a:cubicBezTo>
                    <a:pt x="958" y="294"/>
                    <a:pt x="873" y="208"/>
                    <a:pt x="770" y="206"/>
                  </a:cubicBezTo>
                  <a:cubicBezTo>
                    <a:pt x="743" y="206"/>
                    <a:pt x="743" y="206"/>
                    <a:pt x="743" y="206"/>
                  </a:cubicBezTo>
                  <a:cubicBezTo>
                    <a:pt x="739" y="180"/>
                    <a:pt x="739" y="180"/>
                    <a:pt x="739" y="180"/>
                  </a:cubicBezTo>
                  <a:cubicBezTo>
                    <a:pt x="727" y="88"/>
                    <a:pt x="647" y="19"/>
                    <a:pt x="554" y="19"/>
                  </a:cubicBezTo>
                  <a:cubicBezTo>
                    <a:pt x="469" y="19"/>
                    <a:pt x="395" y="76"/>
                    <a:pt x="373" y="159"/>
                  </a:cubicBezTo>
                  <a:cubicBezTo>
                    <a:pt x="365" y="193"/>
                    <a:pt x="365" y="193"/>
                    <a:pt x="365" y="193"/>
                  </a:cubicBezTo>
                  <a:cubicBezTo>
                    <a:pt x="332" y="180"/>
                    <a:pt x="332" y="180"/>
                    <a:pt x="332" y="180"/>
                  </a:cubicBezTo>
                  <a:cubicBezTo>
                    <a:pt x="320" y="175"/>
                    <a:pt x="306" y="173"/>
                    <a:pt x="293" y="173"/>
                  </a:cubicBezTo>
                  <a:cubicBezTo>
                    <a:pt x="233" y="173"/>
                    <a:pt x="184" y="221"/>
                    <a:pt x="184" y="281"/>
                  </a:cubicBezTo>
                  <a:cubicBezTo>
                    <a:pt x="184" y="287"/>
                    <a:pt x="185" y="292"/>
                    <a:pt x="186" y="298"/>
                  </a:cubicBezTo>
                  <a:cubicBezTo>
                    <a:pt x="192" y="336"/>
                    <a:pt x="192" y="336"/>
                    <a:pt x="192" y="336"/>
                  </a:cubicBezTo>
                  <a:cubicBezTo>
                    <a:pt x="153" y="334"/>
                    <a:pt x="153" y="334"/>
                    <a:pt x="153" y="334"/>
                  </a:cubicBezTo>
                  <a:cubicBezTo>
                    <a:pt x="151" y="334"/>
                    <a:pt x="149" y="333"/>
                    <a:pt x="146" y="333"/>
                  </a:cubicBezTo>
                  <a:cubicBezTo>
                    <a:pt x="76" y="333"/>
                    <a:pt x="19" y="391"/>
                    <a:pt x="19" y="461"/>
                  </a:cubicBezTo>
                  <a:cubicBezTo>
                    <a:pt x="19" y="532"/>
                    <a:pt x="76" y="589"/>
                    <a:pt x="146" y="589"/>
                  </a:cubicBezTo>
                  <a:cubicBezTo>
                    <a:pt x="176" y="589"/>
                    <a:pt x="203" y="580"/>
                    <a:pt x="226" y="562"/>
                  </a:cubicBezTo>
                  <a:cubicBezTo>
                    <a:pt x="244" y="547"/>
                    <a:pt x="244" y="547"/>
                    <a:pt x="244" y="547"/>
                  </a:cubicBezTo>
                  <a:cubicBezTo>
                    <a:pt x="263" y="561"/>
                    <a:pt x="263" y="561"/>
                    <a:pt x="263" y="561"/>
                  </a:cubicBezTo>
                  <a:cubicBezTo>
                    <a:pt x="290" y="580"/>
                    <a:pt x="321" y="589"/>
                    <a:pt x="353" y="589"/>
                  </a:cubicBezTo>
                  <a:cubicBezTo>
                    <a:pt x="388" y="589"/>
                    <a:pt x="420" y="578"/>
                    <a:pt x="448" y="557"/>
                  </a:cubicBezTo>
                  <a:cubicBezTo>
                    <a:pt x="467" y="542"/>
                    <a:pt x="467" y="542"/>
                    <a:pt x="467" y="542"/>
                  </a:cubicBezTo>
                  <a:cubicBezTo>
                    <a:pt x="486" y="557"/>
                    <a:pt x="486" y="557"/>
                    <a:pt x="486" y="557"/>
                  </a:cubicBezTo>
                  <a:cubicBezTo>
                    <a:pt x="513" y="578"/>
                    <a:pt x="546" y="589"/>
                    <a:pt x="580" y="589"/>
                  </a:cubicBezTo>
                  <a:cubicBezTo>
                    <a:pt x="606" y="589"/>
                    <a:pt x="632" y="583"/>
                    <a:pt x="654" y="571"/>
                  </a:cubicBezTo>
                  <a:lnTo>
                    <a:pt x="668" y="563"/>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2" name="Freeform 445">
              <a:extLst>
                <a:ext uri="{FF2B5EF4-FFF2-40B4-BE49-F238E27FC236}">
                  <a16:creationId xmlns:a16="http://schemas.microsoft.com/office/drawing/2014/main" id="{EBD54625-1256-4B14-B275-5C3F231EF6BE}"/>
                </a:ext>
              </a:extLst>
            </p:cNvPr>
            <p:cNvSpPr>
              <a:spLocks noEditPoints="1"/>
            </p:cNvSpPr>
            <p:nvPr/>
          </p:nvSpPr>
          <p:spPr bwMode="auto">
            <a:xfrm>
              <a:off x="6562725" y="2389192"/>
              <a:ext cx="390525" cy="387351"/>
            </a:xfrm>
            <a:custGeom>
              <a:avLst/>
              <a:gdLst>
                <a:gd name="T0" fmla="*/ 2147483647 w 246"/>
                <a:gd name="T1" fmla="*/ 2147483647 h 244"/>
                <a:gd name="T2" fmla="*/ 0 w 246"/>
                <a:gd name="T3" fmla="*/ 2147483647 h 244"/>
                <a:gd name="T4" fmla="*/ 0 w 246"/>
                <a:gd name="T5" fmla="*/ 0 h 244"/>
                <a:gd name="T6" fmla="*/ 2147483647 w 246"/>
                <a:gd name="T7" fmla="*/ 0 h 244"/>
                <a:gd name="T8" fmla="*/ 2147483647 w 246"/>
                <a:gd name="T9" fmla="*/ 2147483647 h 244"/>
                <a:gd name="T10" fmla="*/ 2147483647 w 246"/>
                <a:gd name="T11" fmla="*/ 2147483647 h 244"/>
                <a:gd name="T12" fmla="*/ 2147483647 w 246"/>
                <a:gd name="T13" fmla="*/ 0 h 244"/>
                <a:gd name="T14" fmla="*/ 2147483647 w 246"/>
                <a:gd name="T15" fmla="*/ 0 h 244"/>
                <a:gd name="T16" fmla="*/ 2147483647 w 246"/>
                <a:gd name="T17" fmla="*/ 2147483647 h 244"/>
                <a:gd name="T18" fmla="*/ 2147483647 w 246"/>
                <a:gd name="T19" fmla="*/ 2147483647 h 244"/>
                <a:gd name="T20" fmla="*/ 2147483647 w 246"/>
                <a:gd name="T21" fmla="*/ 2147483647 h 244"/>
                <a:gd name="T22" fmla="*/ 2147483647 w 246"/>
                <a:gd name="T23" fmla="*/ 2147483647 h 244"/>
                <a:gd name="T24" fmla="*/ 2147483647 w 246"/>
                <a:gd name="T25" fmla="*/ 2147483647 h 244"/>
                <a:gd name="T26" fmla="*/ 2147483647 w 246"/>
                <a:gd name="T27" fmla="*/ 2147483647 h 244"/>
                <a:gd name="T28" fmla="*/ 2147483647 w 246"/>
                <a:gd name="T29" fmla="*/ 2147483647 h 244"/>
                <a:gd name="T30" fmla="*/ 2147483647 w 246"/>
                <a:gd name="T31" fmla="*/ 2147483647 h 244"/>
                <a:gd name="T32" fmla="*/ 2147483647 w 246"/>
                <a:gd name="T33" fmla="*/ 2147483647 h 244"/>
                <a:gd name="T34" fmla="*/ 2147483647 w 246"/>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6" h="244">
                  <a:moveTo>
                    <a:pt x="246" y="244"/>
                  </a:moveTo>
                  <a:lnTo>
                    <a:pt x="0" y="244"/>
                  </a:lnTo>
                  <a:lnTo>
                    <a:pt x="0" y="0"/>
                  </a:lnTo>
                  <a:lnTo>
                    <a:pt x="99" y="0"/>
                  </a:lnTo>
                  <a:lnTo>
                    <a:pt x="99" y="54"/>
                  </a:lnTo>
                  <a:lnTo>
                    <a:pt x="149" y="54"/>
                  </a:lnTo>
                  <a:lnTo>
                    <a:pt x="149" y="0"/>
                  </a:lnTo>
                  <a:lnTo>
                    <a:pt x="246" y="0"/>
                  </a:lnTo>
                  <a:lnTo>
                    <a:pt x="246" y="244"/>
                  </a:lnTo>
                  <a:close/>
                  <a:moveTo>
                    <a:pt x="16" y="228"/>
                  </a:moveTo>
                  <a:lnTo>
                    <a:pt x="230" y="228"/>
                  </a:lnTo>
                  <a:lnTo>
                    <a:pt x="230" y="14"/>
                  </a:lnTo>
                  <a:lnTo>
                    <a:pt x="163" y="14"/>
                  </a:lnTo>
                  <a:lnTo>
                    <a:pt x="163" y="69"/>
                  </a:lnTo>
                  <a:lnTo>
                    <a:pt x="83" y="69"/>
                  </a:lnTo>
                  <a:lnTo>
                    <a:pt x="83"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3" name="Freeform 446">
              <a:extLst>
                <a:ext uri="{FF2B5EF4-FFF2-40B4-BE49-F238E27FC236}">
                  <a16:creationId xmlns:a16="http://schemas.microsoft.com/office/drawing/2014/main" id="{58BCA01E-15BD-43A8-B41B-5AEF56525DAB}"/>
                </a:ext>
              </a:extLst>
            </p:cNvPr>
            <p:cNvSpPr>
              <a:spLocks/>
            </p:cNvSpPr>
            <p:nvPr/>
          </p:nvSpPr>
          <p:spPr bwMode="auto">
            <a:xfrm>
              <a:off x="6688138" y="2549530"/>
              <a:ext cx="195263" cy="149225"/>
            </a:xfrm>
            <a:custGeom>
              <a:avLst/>
              <a:gdLst>
                <a:gd name="T0" fmla="*/ 2147483647 w 61"/>
                <a:gd name="T1" fmla="*/ 2147483647 h 47"/>
                <a:gd name="T2" fmla="*/ 2147483647 w 61"/>
                <a:gd name="T3" fmla="*/ 2147483647 h 47"/>
                <a:gd name="T4" fmla="*/ 2147483647 w 61"/>
                <a:gd name="T5" fmla="*/ 2147483647 h 47"/>
                <a:gd name="T6" fmla="*/ 2147483647 w 61"/>
                <a:gd name="T7" fmla="*/ 0 h 47"/>
                <a:gd name="T8" fmla="*/ 2147483647 w 61"/>
                <a:gd name="T9" fmla="*/ 0 h 47"/>
                <a:gd name="T10" fmla="*/ 2147483647 w 61"/>
                <a:gd name="T11" fmla="*/ 2147483647 h 47"/>
                <a:gd name="T12" fmla="*/ 2147483647 w 61"/>
                <a:gd name="T13" fmla="*/ 2147483647 h 47"/>
                <a:gd name="T14" fmla="*/ 2147483647 w 61"/>
                <a:gd name="T15" fmla="*/ 2147483647 h 47"/>
                <a:gd name="T16" fmla="*/ 0 w 61"/>
                <a:gd name="T17" fmla="*/ 2147483647 h 47"/>
                <a:gd name="T18" fmla="*/ 0 w 61"/>
                <a:gd name="T19" fmla="*/ 2147483647 h 47"/>
                <a:gd name="T20" fmla="*/ 2147483647 w 61"/>
                <a:gd name="T21" fmla="*/ 2147483647 h 47"/>
                <a:gd name="T22" fmla="*/ 2147483647 w 61"/>
                <a:gd name="T23" fmla="*/ 2147483647 h 47"/>
                <a:gd name="T24" fmla="*/ 2147483647 w 61"/>
                <a:gd name="T25" fmla="*/ 2147483647 h 47"/>
                <a:gd name="T26" fmla="*/ 2147483647 w 61"/>
                <a:gd name="T27" fmla="*/ 2147483647 h 47"/>
                <a:gd name="T28" fmla="*/ 2147483647 w 61"/>
                <a:gd name="T29" fmla="*/ 2147483647 h 47"/>
                <a:gd name="T30" fmla="*/ 2147483647 w 61"/>
                <a:gd name="T31" fmla="*/ 2147483647 h 47"/>
                <a:gd name="T32" fmla="*/ 2147483647 w 61"/>
                <a:gd name="T33" fmla="*/ 2147483647 h 47"/>
                <a:gd name="T34" fmla="*/ 2147483647 w 61"/>
                <a:gd name="T35" fmla="*/ 2147483647 h 47"/>
                <a:gd name="T36" fmla="*/ 2147483647 w 61"/>
                <a:gd name="T37" fmla="*/ 2147483647 h 47"/>
                <a:gd name="T38" fmla="*/ 2147483647 w 61"/>
                <a:gd name="T39" fmla="*/ 2147483647 h 47"/>
                <a:gd name="T40" fmla="*/ 2147483647 w 61"/>
                <a:gd name="T41" fmla="*/ 2147483647 h 47"/>
                <a:gd name="T42" fmla="*/ 2147483647 w 61"/>
                <a:gd name="T43" fmla="*/ 2147483647 h 47"/>
                <a:gd name="T44" fmla="*/ 2147483647 w 61"/>
                <a:gd name="T45" fmla="*/ 2147483647 h 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 h="47">
                  <a:moveTo>
                    <a:pt x="58" y="3"/>
                  </a:moveTo>
                  <a:cubicBezTo>
                    <a:pt x="38" y="3"/>
                    <a:pt x="38" y="3"/>
                    <a:pt x="38" y="3"/>
                  </a:cubicBezTo>
                  <a:cubicBezTo>
                    <a:pt x="38" y="1"/>
                    <a:pt x="38" y="1"/>
                    <a:pt x="38" y="1"/>
                  </a:cubicBezTo>
                  <a:cubicBezTo>
                    <a:pt x="38" y="0"/>
                    <a:pt x="38" y="0"/>
                    <a:pt x="38" y="0"/>
                  </a:cubicBezTo>
                  <a:cubicBezTo>
                    <a:pt x="27" y="0"/>
                    <a:pt x="27" y="0"/>
                    <a:pt x="27" y="0"/>
                  </a:cubicBezTo>
                  <a:cubicBezTo>
                    <a:pt x="27" y="0"/>
                    <a:pt x="26" y="0"/>
                    <a:pt x="26" y="1"/>
                  </a:cubicBezTo>
                  <a:cubicBezTo>
                    <a:pt x="26" y="3"/>
                    <a:pt x="26" y="3"/>
                    <a:pt x="26" y="3"/>
                  </a:cubicBezTo>
                  <a:cubicBezTo>
                    <a:pt x="3" y="3"/>
                    <a:pt x="3" y="3"/>
                    <a:pt x="3" y="3"/>
                  </a:cubicBezTo>
                  <a:cubicBezTo>
                    <a:pt x="2" y="3"/>
                    <a:pt x="0" y="4"/>
                    <a:pt x="0" y="6"/>
                  </a:cubicBezTo>
                  <a:cubicBezTo>
                    <a:pt x="0" y="8"/>
                    <a:pt x="0" y="8"/>
                    <a:pt x="0" y="8"/>
                  </a:cubicBezTo>
                  <a:cubicBezTo>
                    <a:pt x="0" y="8"/>
                    <a:pt x="1" y="8"/>
                    <a:pt x="1" y="8"/>
                  </a:cubicBezTo>
                  <a:cubicBezTo>
                    <a:pt x="12" y="8"/>
                    <a:pt x="12" y="8"/>
                    <a:pt x="12" y="8"/>
                  </a:cubicBezTo>
                  <a:cubicBezTo>
                    <a:pt x="12" y="6"/>
                    <a:pt x="12" y="6"/>
                    <a:pt x="12" y="6"/>
                  </a:cubicBezTo>
                  <a:cubicBezTo>
                    <a:pt x="12" y="5"/>
                    <a:pt x="13" y="5"/>
                    <a:pt x="13" y="5"/>
                  </a:cubicBezTo>
                  <a:cubicBezTo>
                    <a:pt x="23" y="5"/>
                    <a:pt x="23" y="5"/>
                    <a:pt x="23" y="5"/>
                  </a:cubicBezTo>
                  <a:cubicBezTo>
                    <a:pt x="24" y="5"/>
                    <a:pt x="24" y="5"/>
                    <a:pt x="24" y="6"/>
                  </a:cubicBezTo>
                  <a:cubicBezTo>
                    <a:pt x="24" y="8"/>
                    <a:pt x="24" y="8"/>
                    <a:pt x="24" y="8"/>
                  </a:cubicBezTo>
                  <a:cubicBezTo>
                    <a:pt x="56" y="8"/>
                    <a:pt x="56" y="8"/>
                    <a:pt x="56" y="8"/>
                  </a:cubicBezTo>
                  <a:cubicBezTo>
                    <a:pt x="57" y="8"/>
                    <a:pt x="59" y="9"/>
                    <a:pt x="59" y="11"/>
                  </a:cubicBezTo>
                  <a:cubicBezTo>
                    <a:pt x="59" y="47"/>
                    <a:pt x="59" y="47"/>
                    <a:pt x="59" y="47"/>
                  </a:cubicBezTo>
                  <a:cubicBezTo>
                    <a:pt x="60" y="46"/>
                    <a:pt x="61" y="45"/>
                    <a:pt x="61" y="44"/>
                  </a:cubicBezTo>
                  <a:cubicBezTo>
                    <a:pt x="61" y="6"/>
                    <a:pt x="61" y="6"/>
                    <a:pt x="61" y="6"/>
                  </a:cubicBezTo>
                  <a:cubicBezTo>
                    <a:pt x="61" y="4"/>
                    <a:pt x="60" y="3"/>
                    <a:pt x="58" y="3"/>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4" name="Freeform 447">
              <a:extLst>
                <a:ext uri="{FF2B5EF4-FFF2-40B4-BE49-F238E27FC236}">
                  <a16:creationId xmlns:a16="http://schemas.microsoft.com/office/drawing/2014/main" id="{F7954BDC-889C-4522-9E5C-5C7AF4BACE87}"/>
                </a:ext>
              </a:extLst>
            </p:cNvPr>
            <p:cNvSpPr>
              <a:spLocks/>
            </p:cNvSpPr>
            <p:nvPr/>
          </p:nvSpPr>
          <p:spPr bwMode="auto">
            <a:xfrm>
              <a:off x="6675438" y="2581280"/>
              <a:ext cx="192088" cy="150813"/>
            </a:xfrm>
            <a:custGeom>
              <a:avLst/>
              <a:gdLst>
                <a:gd name="T0" fmla="*/ 2147483647 w 60"/>
                <a:gd name="T1" fmla="*/ 2147483647 h 47"/>
                <a:gd name="T2" fmla="*/ 2147483647 w 60"/>
                <a:gd name="T3" fmla="*/ 2147483647 h 47"/>
                <a:gd name="T4" fmla="*/ 2147483647 w 60"/>
                <a:gd name="T5" fmla="*/ 2147483647 h 47"/>
                <a:gd name="T6" fmla="*/ 2147483647 w 60"/>
                <a:gd name="T7" fmla="*/ 0 h 47"/>
                <a:gd name="T8" fmla="*/ 2147483647 w 60"/>
                <a:gd name="T9" fmla="*/ 0 h 47"/>
                <a:gd name="T10" fmla="*/ 2147483647 w 60"/>
                <a:gd name="T11" fmla="*/ 2147483647 h 47"/>
                <a:gd name="T12" fmla="*/ 2147483647 w 60"/>
                <a:gd name="T13" fmla="*/ 2147483647 h 47"/>
                <a:gd name="T14" fmla="*/ 0 w 60"/>
                <a:gd name="T15" fmla="*/ 2147483647 h 47"/>
                <a:gd name="T16" fmla="*/ 0 w 60"/>
                <a:gd name="T17" fmla="*/ 2147483647 h 47"/>
                <a:gd name="T18" fmla="*/ 2147483647 w 60"/>
                <a:gd name="T19" fmla="*/ 2147483647 h 47"/>
                <a:gd name="T20" fmla="*/ 2147483647 w 60"/>
                <a:gd name="T21" fmla="*/ 2147483647 h 47"/>
                <a:gd name="T22" fmla="*/ 2147483647 w 60"/>
                <a:gd name="T23" fmla="*/ 2147483647 h 47"/>
                <a:gd name="T24" fmla="*/ 2147483647 w 60"/>
                <a:gd name="T25" fmla="*/ 2147483647 h 47"/>
                <a:gd name="T26" fmla="*/ 2147483647 w 60"/>
                <a:gd name="T27" fmla="*/ 2147483647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 h="47">
                  <a:moveTo>
                    <a:pt x="57" y="4"/>
                  </a:moveTo>
                  <a:cubicBezTo>
                    <a:pt x="14" y="4"/>
                    <a:pt x="14" y="4"/>
                    <a:pt x="14" y="4"/>
                  </a:cubicBezTo>
                  <a:cubicBezTo>
                    <a:pt x="14" y="1"/>
                    <a:pt x="14" y="1"/>
                    <a:pt x="14" y="1"/>
                  </a:cubicBezTo>
                  <a:cubicBezTo>
                    <a:pt x="14" y="0"/>
                    <a:pt x="14" y="0"/>
                    <a:pt x="13" y="0"/>
                  </a:cubicBezTo>
                  <a:cubicBezTo>
                    <a:pt x="3" y="0"/>
                    <a:pt x="3" y="0"/>
                    <a:pt x="3" y="0"/>
                  </a:cubicBezTo>
                  <a:cubicBezTo>
                    <a:pt x="2" y="0"/>
                    <a:pt x="2" y="0"/>
                    <a:pt x="2" y="1"/>
                  </a:cubicBezTo>
                  <a:cubicBezTo>
                    <a:pt x="2" y="4"/>
                    <a:pt x="2" y="4"/>
                    <a:pt x="2" y="4"/>
                  </a:cubicBezTo>
                  <a:cubicBezTo>
                    <a:pt x="1" y="4"/>
                    <a:pt x="0" y="5"/>
                    <a:pt x="0" y="6"/>
                  </a:cubicBezTo>
                  <a:cubicBezTo>
                    <a:pt x="0" y="44"/>
                    <a:pt x="0" y="44"/>
                    <a:pt x="0" y="44"/>
                  </a:cubicBezTo>
                  <a:cubicBezTo>
                    <a:pt x="0" y="46"/>
                    <a:pt x="1" y="47"/>
                    <a:pt x="2" y="47"/>
                  </a:cubicBezTo>
                  <a:cubicBezTo>
                    <a:pt x="57" y="47"/>
                    <a:pt x="57" y="47"/>
                    <a:pt x="57" y="47"/>
                  </a:cubicBezTo>
                  <a:cubicBezTo>
                    <a:pt x="59" y="47"/>
                    <a:pt x="60" y="46"/>
                    <a:pt x="60" y="44"/>
                  </a:cubicBezTo>
                  <a:cubicBezTo>
                    <a:pt x="60" y="6"/>
                    <a:pt x="60" y="6"/>
                    <a:pt x="60" y="6"/>
                  </a:cubicBezTo>
                  <a:cubicBezTo>
                    <a:pt x="60" y="5"/>
                    <a:pt x="59" y="4"/>
                    <a:pt x="57" y="4"/>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5" name="Freeform 448">
              <a:extLst>
                <a:ext uri="{FF2B5EF4-FFF2-40B4-BE49-F238E27FC236}">
                  <a16:creationId xmlns:a16="http://schemas.microsoft.com/office/drawing/2014/main" id="{DBF954A6-09CD-41E0-9869-BB6072AD9070}"/>
                </a:ext>
              </a:extLst>
            </p:cNvPr>
            <p:cNvSpPr>
              <a:spLocks noEditPoints="1"/>
            </p:cNvSpPr>
            <p:nvPr/>
          </p:nvSpPr>
          <p:spPr bwMode="auto">
            <a:xfrm>
              <a:off x="6105525" y="2389192"/>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4"/>
                  </a:lnTo>
                  <a:lnTo>
                    <a:pt x="147" y="54"/>
                  </a:lnTo>
                  <a:lnTo>
                    <a:pt x="147" y="0"/>
                  </a:lnTo>
                  <a:lnTo>
                    <a:pt x="244" y="0"/>
                  </a:lnTo>
                  <a:lnTo>
                    <a:pt x="244" y="244"/>
                  </a:lnTo>
                  <a:close/>
                  <a:moveTo>
                    <a:pt x="14" y="228"/>
                  </a:moveTo>
                  <a:lnTo>
                    <a:pt x="230" y="228"/>
                  </a:lnTo>
                  <a:lnTo>
                    <a:pt x="230" y="14"/>
                  </a:lnTo>
                  <a:lnTo>
                    <a:pt x="163" y="14"/>
                  </a:lnTo>
                  <a:lnTo>
                    <a:pt x="163" y="69"/>
                  </a:lnTo>
                  <a:lnTo>
                    <a:pt x="81" y="69"/>
                  </a:lnTo>
                  <a:lnTo>
                    <a:pt x="81" y="14"/>
                  </a:lnTo>
                  <a:lnTo>
                    <a:pt x="14" y="14"/>
                  </a:lnTo>
                  <a:lnTo>
                    <a:pt x="14"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6" name="Freeform 449">
              <a:extLst>
                <a:ext uri="{FF2B5EF4-FFF2-40B4-BE49-F238E27FC236}">
                  <a16:creationId xmlns:a16="http://schemas.microsoft.com/office/drawing/2014/main" id="{31CC89BD-1E87-4707-B812-9B7FD5382E24}"/>
                </a:ext>
              </a:extLst>
            </p:cNvPr>
            <p:cNvSpPr>
              <a:spLocks/>
            </p:cNvSpPr>
            <p:nvPr/>
          </p:nvSpPr>
          <p:spPr bwMode="auto">
            <a:xfrm>
              <a:off x="6234113" y="2597155"/>
              <a:ext cx="63500" cy="38100"/>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0 h 12"/>
                <a:gd name="T10" fmla="*/ 2147483647 w 20"/>
                <a:gd name="T11" fmla="*/ 2147483647 h 12"/>
                <a:gd name="T12" fmla="*/ 2147483647 w 20"/>
                <a:gd name="T13" fmla="*/ 2147483647 h 12"/>
                <a:gd name="T14" fmla="*/ 2147483647 w 20"/>
                <a:gd name="T15" fmla="*/ 2147483647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2147483647 w 20"/>
                <a:gd name="T25" fmla="*/ 2147483647 h 12"/>
                <a:gd name="T26" fmla="*/ 2147483647 w 20"/>
                <a:gd name="T27" fmla="*/ 2147483647 h 12"/>
                <a:gd name="T28" fmla="*/ 2147483647 w 20"/>
                <a:gd name="T29" fmla="*/ 0 h 12"/>
                <a:gd name="T30" fmla="*/ 2147483647 w 20"/>
                <a:gd name="T31" fmla="*/ 2147483647 h 12"/>
                <a:gd name="T32" fmla="*/ 0 w 20"/>
                <a:gd name="T33" fmla="*/ 2147483647 h 12"/>
                <a:gd name="T34" fmla="*/ 0 w 20"/>
                <a:gd name="T35" fmla="*/ 2147483647 h 12"/>
                <a:gd name="T36" fmla="*/ 0 w 20"/>
                <a:gd name="T37" fmla="*/ 2147483647 h 12"/>
                <a:gd name="T38" fmla="*/ 2147483647 w 20"/>
                <a:gd name="T39" fmla="*/ 2147483647 h 12"/>
                <a:gd name="T40" fmla="*/ 2147483647 w 20"/>
                <a:gd name="T41" fmla="*/ 2147483647 h 12"/>
                <a:gd name="T42" fmla="*/ 2147483647 w 20"/>
                <a:gd name="T43" fmla="*/ 2147483647 h 12"/>
                <a:gd name="T44" fmla="*/ 2147483647 w 20"/>
                <a:gd name="T45" fmla="*/ 2147483647 h 12"/>
                <a:gd name="T46" fmla="*/ 2147483647 w 20"/>
                <a:gd name="T47" fmla="*/ 2147483647 h 12"/>
                <a:gd name="T48" fmla="*/ 2147483647 w 20"/>
                <a:gd name="T49" fmla="*/ 2147483647 h 12"/>
                <a:gd name="T50" fmla="*/ 2147483647 w 20"/>
                <a:gd name="T51" fmla="*/ 2147483647 h 12"/>
                <a:gd name="T52" fmla="*/ 2147483647 w 20"/>
                <a:gd name="T53" fmla="*/ 2147483647 h 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 h="12">
                  <a:moveTo>
                    <a:pt x="19" y="10"/>
                  </a:moveTo>
                  <a:cubicBezTo>
                    <a:pt x="20" y="10"/>
                    <a:pt x="20" y="10"/>
                    <a:pt x="20" y="10"/>
                  </a:cubicBezTo>
                  <a:cubicBezTo>
                    <a:pt x="20" y="10"/>
                    <a:pt x="20" y="10"/>
                    <a:pt x="20" y="10"/>
                  </a:cubicBezTo>
                  <a:cubicBezTo>
                    <a:pt x="20" y="8"/>
                    <a:pt x="19" y="6"/>
                    <a:pt x="18" y="4"/>
                  </a:cubicBezTo>
                  <a:cubicBezTo>
                    <a:pt x="17" y="2"/>
                    <a:pt x="15" y="1"/>
                    <a:pt x="12" y="0"/>
                  </a:cubicBezTo>
                  <a:cubicBezTo>
                    <a:pt x="12" y="2"/>
                    <a:pt x="12" y="2"/>
                    <a:pt x="12" y="2"/>
                  </a:cubicBezTo>
                  <a:cubicBezTo>
                    <a:pt x="12" y="2"/>
                    <a:pt x="12" y="2"/>
                    <a:pt x="12" y="2"/>
                  </a:cubicBezTo>
                  <a:cubicBezTo>
                    <a:pt x="11" y="7"/>
                    <a:pt x="11" y="7"/>
                    <a:pt x="11" y="7"/>
                  </a:cubicBezTo>
                  <a:cubicBezTo>
                    <a:pt x="10" y="3"/>
                    <a:pt x="10" y="3"/>
                    <a:pt x="10" y="3"/>
                  </a:cubicBezTo>
                  <a:cubicBezTo>
                    <a:pt x="10" y="3"/>
                    <a:pt x="10" y="3"/>
                    <a:pt x="10" y="3"/>
                  </a:cubicBezTo>
                  <a:cubicBezTo>
                    <a:pt x="10" y="3"/>
                    <a:pt x="10" y="3"/>
                    <a:pt x="10" y="3"/>
                  </a:cubicBezTo>
                  <a:cubicBezTo>
                    <a:pt x="9" y="7"/>
                    <a:pt x="9" y="7"/>
                    <a:pt x="9" y="7"/>
                  </a:cubicBezTo>
                  <a:cubicBezTo>
                    <a:pt x="8" y="2"/>
                    <a:pt x="8" y="2"/>
                    <a:pt x="8" y="2"/>
                  </a:cubicBezTo>
                  <a:cubicBezTo>
                    <a:pt x="8" y="2"/>
                    <a:pt x="8" y="2"/>
                    <a:pt x="8" y="2"/>
                  </a:cubicBezTo>
                  <a:cubicBezTo>
                    <a:pt x="8" y="0"/>
                    <a:pt x="8" y="0"/>
                    <a:pt x="8" y="0"/>
                  </a:cubicBezTo>
                  <a:cubicBezTo>
                    <a:pt x="5" y="1"/>
                    <a:pt x="3" y="2"/>
                    <a:pt x="2" y="4"/>
                  </a:cubicBezTo>
                  <a:cubicBezTo>
                    <a:pt x="1" y="6"/>
                    <a:pt x="0" y="8"/>
                    <a:pt x="0" y="10"/>
                  </a:cubicBezTo>
                  <a:cubicBezTo>
                    <a:pt x="0" y="10"/>
                    <a:pt x="0" y="10"/>
                    <a:pt x="0" y="10"/>
                  </a:cubicBezTo>
                  <a:cubicBezTo>
                    <a:pt x="0" y="10"/>
                    <a:pt x="0" y="10"/>
                    <a:pt x="0" y="10"/>
                  </a:cubicBezTo>
                  <a:cubicBezTo>
                    <a:pt x="2" y="11"/>
                    <a:pt x="3" y="11"/>
                    <a:pt x="4" y="11"/>
                  </a:cubicBezTo>
                  <a:cubicBezTo>
                    <a:pt x="4" y="11"/>
                    <a:pt x="4" y="11"/>
                    <a:pt x="4" y="11"/>
                  </a:cubicBezTo>
                  <a:cubicBezTo>
                    <a:pt x="5" y="12"/>
                    <a:pt x="6" y="12"/>
                    <a:pt x="7" y="12"/>
                  </a:cubicBezTo>
                  <a:cubicBezTo>
                    <a:pt x="13" y="12"/>
                    <a:pt x="13" y="12"/>
                    <a:pt x="13" y="12"/>
                  </a:cubicBezTo>
                  <a:cubicBezTo>
                    <a:pt x="14" y="12"/>
                    <a:pt x="15" y="12"/>
                    <a:pt x="16" y="11"/>
                  </a:cubicBezTo>
                  <a:cubicBezTo>
                    <a:pt x="16" y="11"/>
                    <a:pt x="16" y="11"/>
                    <a:pt x="16" y="11"/>
                  </a:cubicBezTo>
                  <a:cubicBezTo>
                    <a:pt x="16" y="11"/>
                    <a:pt x="16" y="11"/>
                    <a:pt x="16" y="11"/>
                  </a:cubicBezTo>
                  <a:cubicBezTo>
                    <a:pt x="17" y="11"/>
                    <a:pt x="18" y="11"/>
                    <a:pt x="19" y="1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7" name="Freeform 450">
              <a:extLst>
                <a:ext uri="{FF2B5EF4-FFF2-40B4-BE49-F238E27FC236}">
                  <a16:creationId xmlns:a16="http://schemas.microsoft.com/office/drawing/2014/main" id="{78A6A986-BD38-49C6-AC25-8D339715A3F1}"/>
                </a:ext>
              </a:extLst>
            </p:cNvPr>
            <p:cNvSpPr>
              <a:spLocks/>
            </p:cNvSpPr>
            <p:nvPr/>
          </p:nvSpPr>
          <p:spPr bwMode="auto">
            <a:xfrm>
              <a:off x="6262688" y="2600330"/>
              <a:ext cx="6350" cy="6350"/>
            </a:xfrm>
            <a:custGeom>
              <a:avLst/>
              <a:gdLst>
                <a:gd name="T0" fmla="*/ 0 w 2"/>
                <a:gd name="T1" fmla="*/ 2147483647 h 2"/>
                <a:gd name="T2" fmla="*/ 2147483647 w 2"/>
                <a:gd name="T3" fmla="*/ 2147483647 h 2"/>
                <a:gd name="T4" fmla="*/ 2147483647 w 2"/>
                <a:gd name="T5" fmla="*/ 2147483647 h 2"/>
                <a:gd name="T6" fmla="*/ 2147483647 w 2"/>
                <a:gd name="T7" fmla="*/ 0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1"/>
                    <a:pt x="1" y="2"/>
                    <a:pt x="1" y="2"/>
                  </a:cubicBezTo>
                  <a:cubicBezTo>
                    <a:pt x="1" y="2"/>
                    <a:pt x="2" y="1"/>
                    <a:pt x="2" y="1"/>
                  </a:cubicBezTo>
                  <a:cubicBezTo>
                    <a:pt x="1" y="0"/>
                    <a:pt x="1" y="0"/>
                    <a:pt x="1" y="0"/>
                  </a:cubicBezTo>
                  <a:cubicBezTo>
                    <a:pt x="1" y="0"/>
                    <a:pt x="0" y="1"/>
                    <a:pt x="0"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8" name="Freeform 451">
              <a:extLst>
                <a:ext uri="{FF2B5EF4-FFF2-40B4-BE49-F238E27FC236}">
                  <a16:creationId xmlns:a16="http://schemas.microsoft.com/office/drawing/2014/main" id="{2CBBD79C-1253-4B80-9D53-F15B7159FE4E}"/>
                </a:ext>
              </a:extLst>
            </p:cNvPr>
            <p:cNvSpPr>
              <a:spLocks noEditPoints="1"/>
            </p:cNvSpPr>
            <p:nvPr/>
          </p:nvSpPr>
          <p:spPr bwMode="auto">
            <a:xfrm>
              <a:off x="6249988" y="2565405"/>
              <a:ext cx="31750" cy="34925"/>
            </a:xfrm>
            <a:custGeom>
              <a:avLst/>
              <a:gdLst>
                <a:gd name="T0" fmla="*/ 0 w 10"/>
                <a:gd name="T1" fmla="*/ 2147483647 h 11"/>
                <a:gd name="T2" fmla="*/ 2147483647 w 10"/>
                <a:gd name="T3" fmla="*/ 2147483647 h 11"/>
                <a:gd name="T4" fmla="*/ 2147483647 w 10"/>
                <a:gd name="T5" fmla="*/ 2147483647 h 11"/>
                <a:gd name="T6" fmla="*/ 2147483647 w 10"/>
                <a:gd name="T7" fmla="*/ 2147483647 h 11"/>
                <a:gd name="T8" fmla="*/ 2147483647 w 10"/>
                <a:gd name="T9" fmla="*/ 2147483647 h 11"/>
                <a:gd name="T10" fmla="*/ 2147483647 w 10"/>
                <a:gd name="T11" fmla="*/ 2147483647 h 11"/>
                <a:gd name="T12" fmla="*/ 2147483647 w 10"/>
                <a:gd name="T13" fmla="*/ 2147483647 h 11"/>
                <a:gd name="T14" fmla="*/ 2147483647 w 10"/>
                <a:gd name="T15" fmla="*/ 2147483647 h 11"/>
                <a:gd name="T16" fmla="*/ 2147483647 w 10"/>
                <a:gd name="T17" fmla="*/ 0 h 11"/>
                <a:gd name="T18" fmla="*/ 0 w 10"/>
                <a:gd name="T19" fmla="*/ 2147483647 h 11"/>
                <a:gd name="T20" fmla="*/ 0 w 10"/>
                <a:gd name="T21" fmla="*/ 2147483647 h 11"/>
                <a:gd name="T22" fmla="*/ 0 w 10"/>
                <a:gd name="T23" fmla="*/ 2147483647 h 11"/>
                <a:gd name="T24" fmla="*/ 0 w 10"/>
                <a:gd name="T25" fmla="*/ 2147483647 h 11"/>
                <a:gd name="T26" fmla="*/ 2147483647 w 10"/>
                <a:gd name="T27" fmla="*/ 2147483647 h 11"/>
                <a:gd name="T28" fmla="*/ 2147483647 w 10"/>
                <a:gd name="T29" fmla="*/ 2147483647 h 11"/>
                <a:gd name="T30" fmla="*/ 2147483647 w 10"/>
                <a:gd name="T31" fmla="*/ 2147483647 h 11"/>
                <a:gd name="T32" fmla="*/ 2147483647 w 10"/>
                <a:gd name="T33" fmla="*/ 2147483647 h 11"/>
                <a:gd name="T34" fmla="*/ 2147483647 w 10"/>
                <a:gd name="T35" fmla="*/ 2147483647 h 11"/>
                <a:gd name="T36" fmla="*/ 2147483647 w 10"/>
                <a:gd name="T37" fmla="*/ 2147483647 h 11"/>
                <a:gd name="T38" fmla="*/ 2147483647 w 10"/>
                <a:gd name="T39" fmla="*/ 2147483647 h 11"/>
                <a:gd name="T40" fmla="*/ 2147483647 w 10"/>
                <a:gd name="T41" fmla="*/ 2147483647 h 11"/>
                <a:gd name="T42" fmla="*/ 2147483647 w 10"/>
                <a:gd name="T43" fmla="*/ 2147483647 h 11"/>
                <a:gd name="T44" fmla="*/ 2147483647 w 10"/>
                <a:gd name="T45" fmla="*/ 2147483647 h 11"/>
                <a:gd name="T46" fmla="*/ 2147483647 w 10"/>
                <a:gd name="T47" fmla="*/ 2147483647 h 11"/>
                <a:gd name="T48" fmla="*/ 2147483647 w 10"/>
                <a:gd name="T49" fmla="*/ 2147483647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 h="11">
                  <a:moveTo>
                    <a:pt x="0" y="6"/>
                  </a:moveTo>
                  <a:cubicBezTo>
                    <a:pt x="0" y="7"/>
                    <a:pt x="1" y="7"/>
                    <a:pt x="1" y="7"/>
                  </a:cubicBezTo>
                  <a:cubicBezTo>
                    <a:pt x="1" y="9"/>
                    <a:pt x="3" y="11"/>
                    <a:pt x="5" y="11"/>
                  </a:cubicBezTo>
                  <a:cubicBezTo>
                    <a:pt x="7" y="11"/>
                    <a:pt x="8" y="9"/>
                    <a:pt x="9" y="7"/>
                  </a:cubicBezTo>
                  <a:cubicBezTo>
                    <a:pt x="9" y="7"/>
                    <a:pt x="9" y="7"/>
                    <a:pt x="9" y="6"/>
                  </a:cubicBezTo>
                  <a:cubicBezTo>
                    <a:pt x="9" y="6"/>
                    <a:pt x="9" y="6"/>
                    <a:pt x="9" y="6"/>
                  </a:cubicBezTo>
                  <a:cubicBezTo>
                    <a:pt x="9" y="6"/>
                    <a:pt x="9" y="6"/>
                    <a:pt x="9" y="5"/>
                  </a:cubicBezTo>
                  <a:cubicBezTo>
                    <a:pt x="9" y="5"/>
                    <a:pt x="9" y="5"/>
                    <a:pt x="9" y="5"/>
                  </a:cubicBezTo>
                  <a:cubicBezTo>
                    <a:pt x="10" y="3"/>
                    <a:pt x="8" y="0"/>
                    <a:pt x="5" y="0"/>
                  </a:cubicBezTo>
                  <a:cubicBezTo>
                    <a:pt x="2" y="0"/>
                    <a:pt x="0" y="2"/>
                    <a:pt x="0" y="5"/>
                  </a:cubicBezTo>
                  <a:cubicBezTo>
                    <a:pt x="0" y="5"/>
                    <a:pt x="0" y="5"/>
                    <a:pt x="0" y="5"/>
                  </a:cubicBezTo>
                  <a:cubicBezTo>
                    <a:pt x="0" y="5"/>
                    <a:pt x="0" y="6"/>
                    <a:pt x="0" y="6"/>
                  </a:cubicBezTo>
                  <a:cubicBezTo>
                    <a:pt x="0" y="6"/>
                    <a:pt x="0" y="6"/>
                    <a:pt x="0" y="6"/>
                  </a:cubicBezTo>
                  <a:close/>
                  <a:moveTo>
                    <a:pt x="1" y="5"/>
                  </a:moveTo>
                  <a:cubicBezTo>
                    <a:pt x="2" y="5"/>
                    <a:pt x="3" y="5"/>
                    <a:pt x="4" y="5"/>
                  </a:cubicBezTo>
                  <a:cubicBezTo>
                    <a:pt x="5" y="4"/>
                    <a:pt x="6" y="4"/>
                    <a:pt x="6" y="4"/>
                  </a:cubicBezTo>
                  <a:cubicBezTo>
                    <a:pt x="6" y="4"/>
                    <a:pt x="6" y="4"/>
                    <a:pt x="7" y="5"/>
                  </a:cubicBezTo>
                  <a:cubicBezTo>
                    <a:pt x="8" y="5"/>
                    <a:pt x="8" y="5"/>
                    <a:pt x="9" y="5"/>
                  </a:cubicBezTo>
                  <a:cubicBezTo>
                    <a:pt x="9" y="5"/>
                    <a:pt x="9" y="6"/>
                    <a:pt x="9" y="6"/>
                  </a:cubicBezTo>
                  <a:cubicBezTo>
                    <a:pt x="9" y="6"/>
                    <a:pt x="9" y="6"/>
                    <a:pt x="9" y="6"/>
                  </a:cubicBezTo>
                  <a:cubicBezTo>
                    <a:pt x="9" y="6"/>
                    <a:pt x="9" y="6"/>
                    <a:pt x="9" y="7"/>
                  </a:cubicBezTo>
                  <a:cubicBezTo>
                    <a:pt x="9" y="7"/>
                    <a:pt x="9" y="7"/>
                    <a:pt x="9" y="7"/>
                  </a:cubicBezTo>
                  <a:cubicBezTo>
                    <a:pt x="8" y="9"/>
                    <a:pt x="6" y="11"/>
                    <a:pt x="5" y="11"/>
                  </a:cubicBezTo>
                  <a:cubicBezTo>
                    <a:pt x="3" y="11"/>
                    <a:pt x="2" y="9"/>
                    <a:pt x="1" y="7"/>
                  </a:cubicBezTo>
                  <a:cubicBezTo>
                    <a:pt x="1" y="7"/>
                    <a:pt x="1" y="5"/>
                    <a:pt x="1" y="5"/>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79" name="Freeform 452">
              <a:extLst>
                <a:ext uri="{FF2B5EF4-FFF2-40B4-BE49-F238E27FC236}">
                  <a16:creationId xmlns:a16="http://schemas.microsoft.com/office/drawing/2014/main" id="{D2ED1DB2-C5D4-4945-8367-7FEA642F2392}"/>
                </a:ext>
              </a:extLst>
            </p:cNvPr>
            <p:cNvSpPr>
              <a:spLocks noEditPoints="1"/>
            </p:cNvSpPr>
            <p:nvPr/>
          </p:nvSpPr>
          <p:spPr bwMode="auto">
            <a:xfrm>
              <a:off x="6192838" y="2533655"/>
              <a:ext cx="239713" cy="177800"/>
            </a:xfrm>
            <a:custGeom>
              <a:avLst/>
              <a:gdLst>
                <a:gd name="T0" fmla="*/ 2147483647 w 75"/>
                <a:gd name="T1" fmla="*/ 2147483647 h 56"/>
                <a:gd name="T2" fmla="*/ 2147483647 w 75"/>
                <a:gd name="T3" fmla="*/ 2147483647 h 56"/>
                <a:gd name="T4" fmla="*/ 0 w 75"/>
                <a:gd name="T5" fmla="*/ 2147483647 h 56"/>
                <a:gd name="T6" fmla="*/ 0 w 75"/>
                <a:gd name="T7" fmla="*/ 2147483647 h 56"/>
                <a:gd name="T8" fmla="*/ 2147483647 w 75"/>
                <a:gd name="T9" fmla="*/ 0 h 56"/>
                <a:gd name="T10" fmla="*/ 2147483647 w 75"/>
                <a:gd name="T11" fmla="*/ 0 h 56"/>
                <a:gd name="T12" fmla="*/ 2147483647 w 75"/>
                <a:gd name="T13" fmla="*/ 2147483647 h 56"/>
                <a:gd name="T14" fmla="*/ 2147483647 w 75"/>
                <a:gd name="T15" fmla="*/ 2147483647 h 56"/>
                <a:gd name="T16" fmla="*/ 2147483647 w 75"/>
                <a:gd name="T17" fmla="*/ 2147483647 h 56"/>
                <a:gd name="T18" fmla="*/ 2147483647 w 75"/>
                <a:gd name="T19" fmla="*/ 2147483647 h 56"/>
                <a:gd name="T20" fmla="*/ 2147483647 w 75"/>
                <a:gd name="T21" fmla="*/ 2147483647 h 56"/>
                <a:gd name="T22" fmla="*/ 2147483647 w 75"/>
                <a:gd name="T23" fmla="*/ 2147483647 h 56"/>
                <a:gd name="T24" fmla="*/ 2147483647 w 75"/>
                <a:gd name="T25" fmla="*/ 2147483647 h 56"/>
                <a:gd name="T26" fmla="*/ 2147483647 w 75"/>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5" h="56">
                  <a:moveTo>
                    <a:pt x="72" y="56"/>
                  </a:moveTo>
                  <a:cubicBezTo>
                    <a:pt x="4" y="56"/>
                    <a:pt x="4" y="56"/>
                    <a:pt x="4" y="56"/>
                  </a:cubicBezTo>
                  <a:cubicBezTo>
                    <a:pt x="2" y="56"/>
                    <a:pt x="0" y="55"/>
                    <a:pt x="0" y="53"/>
                  </a:cubicBezTo>
                  <a:cubicBezTo>
                    <a:pt x="0" y="3"/>
                    <a:pt x="0" y="3"/>
                    <a:pt x="0" y="3"/>
                  </a:cubicBezTo>
                  <a:cubicBezTo>
                    <a:pt x="0" y="2"/>
                    <a:pt x="2" y="0"/>
                    <a:pt x="4" y="0"/>
                  </a:cubicBezTo>
                  <a:cubicBezTo>
                    <a:pt x="72" y="0"/>
                    <a:pt x="72" y="0"/>
                    <a:pt x="72" y="0"/>
                  </a:cubicBezTo>
                  <a:cubicBezTo>
                    <a:pt x="73" y="0"/>
                    <a:pt x="75" y="2"/>
                    <a:pt x="75" y="3"/>
                  </a:cubicBezTo>
                  <a:cubicBezTo>
                    <a:pt x="75" y="53"/>
                    <a:pt x="75" y="53"/>
                    <a:pt x="75" y="53"/>
                  </a:cubicBezTo>
                  <a:cubicBezTo>
                    <a:pt x="75" y="55"/>
                    <a:pt x="73" y="56"/>
                    <a:pt x="72" y="56"/>
                  </a:cubicBezTo>
                  <a:close/>
                  <a:moveTo>
                    <a:pt x="4" y="53"/>
                  </a:moveTo>
                  <a:cubicBezTo>
                    <a:pt x="71" y="53"/>
                    <a:pt x="71" y="53"/>
                    <a:pt x="71" y="53"/>
                  </a:cubicBezTo>
                  <a:cubicBezTo>
                    <a:pt x="71" y="4"/>
                    <a:pt x="71" y="4"/>
                    <a:pt x="71" y="4"/>
                  </a:cubicBezTo>
                  <a:cubicBezTo>
                    <a:pt x="4" y="4"/>
                    <a:pt x="4" y="4"/>
                    <a:pt x="4" y="4"/>
                  </a:cubicBezTo>
                  <a:lnTo>
                    <a:pt x="4" y="53"/>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0" name="Rectangle 453">
              <a:extLst>
                <a:ext uri="{FF2B5EF4-FFF2-40B4-BE49-F238E27FC236}">
                  <a16:creationId xmlns:a16="http://schemas.microsoft.com/office/drawing/2014/main" id="{B7A2E323-3A9B-41CB-8199-DCC430587349}"/>
                </a:ext>
              </a:extLst>
            </p:cNvPr>
            <p:cNvSpPr>
              <a:spLocks noChangeArrowheads="1"/>
            </p:cNvSpPr>
            <p:nvPr/>
          </p:nvSpPr>
          <p:spPr bwMode="auto">
            <a:xfrm>
              <a:off x="6319838" y="2581280"/>
              <a:ext cx="80963"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81" name="Rectangle 454">
              <a:extLst>
                <a:ext uri="{FF2B5EF4-FFF2-40B4-BE49-F238E27FC236}">
                  <a16:creationId xmlns:a16="http://schemas.microsoft.com/office/drawing/2014/main" id="{08048AEA-673A-460F-A768-29AE613DDF3A}"/>
                </a:ext>
              </a:extLst>
            </p:cNvPr>
            <p:cNvSpPr>
              <a:spLocks noChangeArrowheads="1"/>
            </p:cNvSpPr>
            <p:nvPr/>
          </p:nvSpPr>
          <p:spPr bwMode="auto">
            <a:xfrm>
              <a:off x="6319838" y="2603505"/>
              <a:ext cx="80963" cy="952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82" name="Rectangle 455">
              <a:extLst>
                <a:ext uri="{FF2B5EF4-FFF2-40B4-BE49-F238E27FC236}">
                  <a16:creationId xmlns:a16="http://schemas.microsoft.com/office/drawing/2014/main" id="{570BB3A7-B12E-45C3-8892-EE5C06886EEC}"/>
                </a:ext>
              </a:extLst>
            </p:cNvPr>
            <p:cNvSpPr>
              <a:spLocks noChangeArrowheads="1"/>
            </p:cNvSpPr>
            <p:nvPr/>
          </p:nvSpPr>
          <p:spPr bwMode="auto">
            <a:xfrm>
              <a:off x="6319838" y="2628905"/>
              <a:ext cx="80963"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83" name="Freeform 456">
              <a:extLst>
                <a:ext uri="{FF2B5EF4-FFF2-40B4-BE49-F238E27FC236}">
                  <a16:creationId xmlns:a16="http://schemas.microsoft.com/office/drawing/2014/main" id="{2B08ACD0-9575-47F6-9054-7129B4D92243}"/>
                </a:ext>
              </a:extLst>
            </p:cNvPr>
            <p:cNvSpPr>
              <a:spLocks noEditPoints="1"/>
            </p:cNvSpPr>
            <p:nvPr/>
          </p:nvSpPr>
          <p:spPr bwMode="auto">
            <a:xfrm>
              <a:off x="6246813"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4" y="16"/>
                  </a:lnTo>
                  <a:lnTo>
                    <a:pt x="14"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4" name="Freeform 457">
              <a:extLst>
                <a:ext uri="{FF2B5EF4-FFF2-40B4-BE49-F238E27FC236}">
                  <a16:creationId xmlns:a16="http://schemas.microsoft.com/office/drawing/2014/main" id="{0E99D35F-8E2D-422F-BBCB-556F229DFB7E}"/>
                </a:ext>
              </a:extLst>
            </p:cNvPr>
            <p:cNvSpPr>
              <a:spLocks noEditPoints="1"/>
            </p:cNvSpPr>
            <p:nvPr/>
          </p:nvSpPr>
          <p:spPr bwMode="auto">
            <a:xfrm>
              <a:off x="6281738"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6" y="16"/>
                  </a:lnTo>
                  <a:lnTo>
                    <a:pt x="16"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5" name="Freeform 458">
              <a:extLst>
                <a:ext uri="{FF2B5EF4-FFF2-40B4-BE49-F238E27FC236}">
                  <a16:creationId xmlns:a16="http://schemas.microsoft.com/office/drawing/2014/main" id="{F8791DA8-9E21-40BB-A03C-D33AF57D14EA}"/>
                </a:ext>
              </a:extLst>
            </p:cNvPr>
            <p:cNvSpPr>
              <a:spLocks noEditPoints="1"/>
            </p:cNvSpPr>
            <p:nvPr/>
          </p:nvSpPr>
          <p:spPr bwMode="auto">
            <a:xfrm>
              <a:off x="6319838"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4" y="16"/>
                  </a:lnTo>
                  <a:lnTo>
                    <a:pt x="14"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6" name="Freeform 459">
              <a:extLst>
                <a:ext uri="{FF2B5EF4-FFF2-40B4-BE49-F238E27FC236}">
                  <a16:creationId xmlns:a16="http://schemas.microsoft.com/office/drawing/2014/main" id="{39F9AB53-152B-484C-9138-39A6757B5FDD}"/>
                </a:ext>
              </a:extLst>
            </p:cNvPr>
            <p:cNvSpPr>
              <a:spLocks noEditPoints="1"/>
            </p:cNvSpPr>
            <p:nvPr/>
          </p:nvSpPr>
          <p:spPr bwMode="auto">
            <a:xfrm>
              <a:off x="6354763"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4" y="16"/>
                  </a:lnTo>
                  <a:lnTo>
                    <a:pt x="14"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7" name="Freeform 463">
              <a:extLst>
                <a:ext uri="{FF2B5EF4-FFF2-40B4-BE49-F238E27FC236}">
                  <a16:creationId xmlns:a16="http://schemas.microsoft.com/office/drawing/2014/main" id="{6B2BDE07-042A-4D59-8E2A-5DA029E05A60}"/>
                </a:ext>
              </a:extLst>
            </p:cNvPr>
            <p:cNvSpPr>
              <a:spLocks noEditPoints="1"/>
            </p:cNvSpPr>
            <p:nvPr/>
          </p:nvSpPr>
          <p:spPr bwMode="auto">
            <a:xfrm>
              <a:off x="6562725" y="1938341"/>
              <a:ext cx="390525" cy="387351"/>
            </a:xfrm>
            <a:custGeom>
              <a:avLst/>
              <a:gdLst>
                <a:gd name="T0" fmla="*/ 2147483647 w 246"/>
                <a:gd name="T1" fmla="*/ 2147483647 h 244"/>
                <a:gd name="T2" fmla="*/ 0 w 246"/>
                <a:gd name="T3" fmla="*/ 2147483647 h 244"/>
                <a:gd name="T4" fmla="*/ 0 w 246"/>
                <a:gd name="T5" fmla="*/ 0 h 244"/>
                <a:gd name="T6" fmla="*/ 2147483647 w 246"/>
                <a:gd name="T7" fmla="*/ 0 h 244"/>
                <a:gd name="T8" fmla="*/ 2147483647 w 246"/>
                <a:gd name="T9" fmla="*/ 2147483647 h 244"/>
                <a:gd name="T10" fmla="*/ 2147483647 w 246"/>
                <a:gd name="T11" fmla="*/ 2147483647 h 244"/>
                <a:gd name="T12" fmla="*/ 2147483647 w 246"/>
                <a:gd name="T13" fmla="*/ 0 h 244"/>
                <a:gd name="T14" fmla="*/ 2147483647 w 246"/>
                <a:gd name="T15" fmla="*/ 0 h 244"/>
                <a:gd name="T16" fmla="*/ 2147483647 w 246"/>
                <a:gd name="T17" fmla="*/ 2147483647 h 244"/>
                <a:gd name="T18" fmla="*/ 2147483647 w 246"/>
                <a:gd name="T19" fmla="*/ 2147483647 h 244"/>
                <a:gd name="T20" fmla="*/ 2147483647 w 246"/>
                <a:gd name="T21" fmla="*/ 2147483647 h 244"/>
                <a:gd name="T22" fmla="*/ 2147483647 w 246"/>
                <a:gd name="T23" fmla="*/ 2147483647 h 244"/>
                <a:gd name="T24" fmla="*/ 2147483647 w 246"/>
                <a:gd name="T25" fmla="*/ 2147483647 h 244"/>
                <a:gd name="T26" fmla="*/ 2147483647 w 246"/>
                <a:gd name="T27" fmla="*/ 2147483647 h 244"/>
                <a:gd name="T28" fmla="*/ 2147483647 w 246"/>
                <a:gd name="T29" fmla="*/ 2147483647 h 244"/>
                <a:gd name="T30" fmla="*/ 2147483647 w 246"/>
                <a:gd name="T31" fmla="*/ 2147483647 h 244"/>
                <a:gd name="T32" fmla="*/ 2147483647 w 246"/>
                <a:gd name="T33" fmla="*/ 2147483647 h 244"/>
                <a:gd name="T34" fmla="*/ 2147483647 w 246"/>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6" h="244">
                  <a:moveTo>
                    <a:pt x="246" y="244"/>
                  </a:moveTo>
                  <a:lnTo>
                    <a:pt x="0" y="244"/>
                  </a:lnTo>
                  <a:lnTo>
                    <a:pt x="0" y="0"/>
                  </a:lnTo>
                  <a:lnTo>
                    <a:pt x="99" y="0"/>
                  </a:lnTo>
                  <a:lnTo>
                    <a:pt x="99" y="55"/>
                  </a:lnTo>
                  <a:lnTo>
                    <a:pt x="149" y="55"/>
                  </a:lnTo>
                  <a:lnTo>
                    <a:pt x="149" y="0"/>
                  </a:lnTo>
                  <a:lnTo>
                    <a:pt x="246" y="0"/>
                  </a:lnTo>
                  <a:lnTo>
                    <a:pt x="246" y="244"/>
                  </a:lnTo>
                  <a:close/>
                  <a:moveTo>
                    <a:pt x="16" y="228"/>
                  </a:moveTo>
                  <a:lnTo>
                    <a:pt x="230" y="228"/>
                  </a:lnTo>
                  <a:lnTo>
                    <a:pt x="230" y="14"/>
                  </a:lnTo>
                  <a:lnTo>
                    <a:pt x="163" y="14"/>
                  </a:lnTo>
                  <a:lnTo>
                    <a:pt x="163" y="69"/>
                  </a:lnTo>
                  <a:lnTo>
                    <a:pt x="83" y="69"/>
                  </a:lnTo>
                  <a:lnTo>
                    <a:pt x="83"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8" name="Freeform 464">
              <a:extLst>
                <a:ext uri="{FF2B5EF4-FFF2-40B4-BE49-F238E27FC236}">
                  <a16:creationId xmlns:a16="http://schemas.microsoft.com/office/drawing/2014/main" id="{6F9A3A01-F377-4153-9F62-C20FA174D3BC}"/>
                </a:ext>
              </a:extLst>
            </p:cNvPr>
            <p:cNvSpPr>
              <a:spLocks noEditPoints="1"/>
            </p:cNvSpPr>
            <p:nvPr/>
          </p:nvSpPr>
          <p:spPr bwMode="auto">
            <a:xfrm>
              <a:off x="6656388" y="2120904"/>
              <a:ext cx="139700" cy="153988"/>
            </a:xfrm>
            <a:custGeom>
              <a:avLst/>
              <a:gdLst>
                <a:gd name="T0" fmla="*/ 2147483647 w 44"/>
                <a:gd name="T1" fmla="*/ 0 h 48"/>
                <a:gd name="T2" fmla="*/ 2147483647 w 44"/>
                <a:gd name="T3" fmla="*/ 0 h 48"/>
                <a:gd name="T4" fmla="*/ 2147483647 w 44"/>
                <a:gd name="T5" fmla="*/ 0 h 48"/>
                <a:gd name="T6" fmla="*/ 0 w 44"/>
                <a:gd name="T7" fmla="*/ 2147483647 h 48"/>
                <a:gd name="T8" fmla="*/ 0 w 44"/>
                <a:gd name="T9" fmla="*/ 2147483647 h 48"/>
                <a:gd name="T10" fmla="*/ 2147483647 w 44"/>
                <a:gd name="T11" fmla="*/ 2147483647 h 48"/>
                <a:gd name="T12" fmla="*/ 2147483647 w 44"/>
                <a:gd name="T13" fmla="*/ 2147483647 h 48"/>
                <a:gd name="T14" fmla="*/ 2147483647 w 44"/>
                <a:gd name="T15" fmla="*/ 2147483647 h 48"/>
                <a:gd name="T16" fmla="*/ 2147483647 w 44"/>
                <a:gd name="T17" fmla="*/ 2147483647 h 48"/>
                <a:gd name="T18" fmla="*/ 2147483647 w 44"/>
                <a:gd name="T19" fmla="*/ 2147483647 h 48"/>
                <a:gd name="T20" fmla="*/ 2147483647 w 44"/>
                <a:gd name="T21" fmla="*/ 0 h 48"/>
                <a:gd name="T22" fmla="*/ 2147483647 w 44"/>
                <a:gd name="T23" fmla="*/ 2147483647 h 48"/>
                <a:gd name="T24" fmla="*/ 2147483647 w 44"/>
                <a:gd name="T25" fmla="*/ 2147483647 h 48"/>
                <a:gd name="T26" fmla="*/ 2147483647 w 44"/>
                <a:gd name="T27" fmla="*/ 2147483647 h 48"/>
                <a:gd name="T28" fmla="*/ 2147483647 w 44"/>
                <a:gd name="T29" fmla="*/ 2147483647 h 48"/>
                <a:gd name="T30" fmla="*/ 2147483647 w 44"/>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48">
                  <a:moveTo>
                    <a:pt x="42" y="0"/>
                  </a:moveTo>
                  <a:cubicBezTo>
                    <a:pt x="42" y="0"/>
                    <a:pt x="42" y="0"/>
                    <a:pt x="42" y="0"/>
                  </a:cubicBezTo>
                  <a:cubicBezTo>
                    <a:pt x="2" y="0"/>
                    <a:pt x="2" y="0"/>
                    <a:pt x="2" y="0"/>
                  </a:cubicBezTo>
                  <a:cubicBezTo>
                    <a:pt x="1" y="0"/>
                    <a:pt x="0" y="1"/>
                    <a:pt x="0" y="2"/>
                  </a:cubicBezTo>
                  <a:cubicBezTo>
                    <a:pt x="0" y="46"/>
                    <a:pt x="0" y="46"/>
                    <a:pt x="0" y="46"/>
                  </a:cubicBezTo>
                  <a:cubicBezTo>
                    <a:pt x="0" y="47"/>
                    <a:pt x="1" y="48"/>
                    <a:pt x="2" y="48"/>
                  </a:cubicBezTo>
                  <a:cubicBezTo>
                    <a:pt x="42" y="48"/>
                    <a:pt x="42" y="48"/>
                    <a:pt x="42" y="48"/>
                  </a:cubicBezTo>
                  <a:cubicBezTo>
                    <a:pt x="43" y="48"/>
                    <a:pt x="44" y="47"/>
                    <a:pt x="44" y="46"/>
                  </a:cubicBezTo>
                  <a:cubicBezTo>
                    <a:pt x="44" y="2"/>
                    <a:pt x="44" y="2"/>
                    <a:pt x="44" y="2"/>
                  </a:cubicBezTo>
                  <a:cubicBezTo>
                    <a:pt x="44" y="2"/>
                    <a:pt x="44" y="1"/>
                    <a:pt x="44" y="1"/>
                  </a:cubicBezTo>
                  <a:cubicBezTo>
                    <a:pt x="43" y="0"/>
                    <a:pt x="43" y="0"/>
                    <a:pt x="42" y="0"/>
                  </a:cubicBezTo>
                  <a:close/>
                  <a:moveTo>
                    <a:pt x="42" y="46"/>
                  </a:moveTo>
                  <a:cubicBezTo>
                    <a:pt x="2" y="46"/>
                    <a:pt x="2" y="46"/>
                    <a:pt x="2" y="46"/>
                  </a:cubicBezTo>
                  <a:cubicBezTo>
                    <a:pt x="2" y="8"/>
                    <a:pt x="2" y="8"/>
                    <a:pt x="2" y="8"/>
                  </a:cubicBezTo>
                  <a:cubicBezTo>
                    <a:pt x="42" y="8"/>
                    <a:pt x="42" y="8"/>
                    <a:pt x="42" y="8"/>
                  </a:cubicBezTo>
                  <a:lnTo>
                    <a:pt x="42" y="4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89" name="Freeform 465">
              <a:extLst>
                <a:ext uri="{FF2B5EF4-FFF2-40B4-BE49-F238E27FC236}">
                  <a16:creationId xmlns:a16="http://schemas.microsoft.com/office/drawing/2014/main" id="{64C5C8BD-EF9E-4F74-8180-DC843F0A4EB9}"/>
                </a:ext>
              </a:extLst>
            </p:cNvPr>
            <p:cNvSpPr>
              <a:spLocks/>
            </p:cNvSpPr>
            <p:nvPr/>
          </p:nvSpPr>
          <p:spPr bwMode="auto">
            <a:xfrm>
              <a:off x="6684963" y="2076454"/>
              <a:ext cx="142875" cy="152400"/>
            </a:xfrm>
            <a:custGeom>
              <a:avLst/>
              <a:gdLst>
                <a:gd name="T0" fmla="*/ 2147483647 w 45"/>
                <a:gd name="T1" fmla="*/ 0 h 48"/>
                <a:gd name="T2" fmla="*/ 2147483647 w 45"/>
                <a:gd name="T3" fmla="*/ 0 h 48"/>
                <a:gd name="T4" fmla="*/ 0 w 45"/>
                <a:gd name="T5" fmla="*/ 2147483647 h 48"/>
                <a:gd name="T6" fmla="*/ 0 w 45"/>
                <a:gd name="T7" fmla="*/ 2147483647 h 48"/>
                <a:gd name="T8" fmla="*/ 2147483647 w 45"/>
                <a:gd name="T9" fmla="*/ 2147483647 h 48"/>
                <a:gd name="T10" fmla="*/ 2147483647 w 45"/>
                <a:gd name="T11" fmla="*/ 2147483647 h 48"/>
                <a:gd name="T12" fmla="*/ 2147483647 w 45"/>
                <a:gd name="T13" fmla="*/ 2147483647 h 48"/>
                <a:gd name="T14" fmla="*/ 2147483647 w 45"/>
                <a:gd name="T15" fmla="*/ 2147483647 h 48"/>
                <a:gd name="T16" fmla="*/ 2147483647 w 45"/>
                <a:gd name="T17" fmla="*/ 2147483647 h 48"/>
                <a:gd name="T18" fmla="*/ 2147483647 w 45"/>
                <a:gd name="T19" fmla="*/ 2147483647 h 48"/>
                <a:gd name="T20" fmla="*/ 2147483647 w 45"/>
                <a:gd name="T21" fmla="*/ 2147483647 h 48"/>
                <a:gd name="T22" fmla="*/ 2147483647 w 45"/>
                <a:gd name="T23" fmla="*/ 2147483647 h 48"/>
                <a:gd name="T24" fmla="*/ 2147483647 w 45"/>
                <a:gd name="T25" fmla="*/ 2147483647 h 48"/>
                <a:gd name="T26" fmla="*/ 2147483647 w 45"/>
                <a:gd name="T27" fmla="*/ 0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 h="48">
                  <a:moveTo>
                    <a:pt x="42" y="0"/>
                  </a:moveTo>
                  <a:cubicBezTo>
                    <a:pt x="2" y="0"/>
                    <a:pt x="2" y="0"/>
                    <a:pt x="2" y="0"/>
                  </a:cubicBezTo>
                  <a:cubicBezTo>
                    <a:pt x="1" y="0"/>
                    <a:pt x="0" y="1"/>
                    <a:pt x="0" y="3"/>
                  </a:cubicBezTo>
                  <a:cubicBezTo>
                    <a:pt x="0" y="13"/>
                    <a:pt x="0" y="13"/>
                    <a:pt x="0" y="13"/>
                  </a:cubicBezTo>
                  <a:cubicBezTo>
                    <a:pt x="3" y="13"/>
                    <a:pt x="3" y="13"/>
                    <a:pt x="3" y="13"/>
                  </a:cubicBezTo>
                  <a:cubicBezTo>
                    <a:pt x="3" y="8"/>
                    <a:pt x="3" y="8"/>
                    <a:pt x="3" y="8"/>
                  </a:cubicBezTo>
                  <a:cubicBezTo>
                    <a:pt x="42" y="8"/>
                    <a:pt x="42" y="8"/>
                    <a:pt x="42" y="8"/>
                  </a:cubicBezTo>
                  <a:cubicBezTo>
                    <a:pt x="42" y="46"/>
                    <a:pt x="42" y="46"/>
                    <a:pt x="42" y="46"/>
                  </a:cubicBezTo>
                  <a:cubicBezTo>
                    <a:pt x="36" y="46"/>
                    <a:pt x="36" y="46"/>
                    <a:pt x="36" y="46"/>
                  </a:cubicBezTo>
                  <a:cubicBezTo>
                    <a:pt x="36" y="48"/>
                    <a:pt x="36" y="48"/>
                    <a:pt x="36" y="48"/>
                  </a:cubicBezTo>
                  <a:cubicBezTo>
                    <a:pt x="42" y="48"/>
                    <a:pt x="42" y="48"/>
                    <a:pt x="42" y="48"/>
                  </a:cubicBezTo>
                  <a:cubicBezTo>
                    <a:pt x="43" y="48"/>
                    <a:pt x="45" y="47"/>
                    <a:pt x="45" y="46"/>
                  </a:cubicBezTo>
                  <a:cubicBezTo>
                    <a:pt x="45" y="3"/>
                    <a:pt x="45" y="3"/>
                    <a:pt x="45" y="3"/>
                  </a:cubicBezTo>
                  <a:cubicBezTo>
                    <a:pt x="45" y="1"/>
                    <a:pt x="43" y="0"/>
                    <a:pt x="42"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0" name="Rectangle 466">
              <a:extLst>
                <a:ext uri="{FF2B5EF4-FFF2-40B4-BE49-F238E27FC236}">
                  <a16:creationId xmlns:a16="http://schemas.microsoft.com/office/drawing/2014/main" id="{9BDF6AE9-4796-4BC1-A199-0DC2D43BFA51}"/>
                </a:ext>
              </a:extLst>
            </p:cNvPr>
            <p:cNvSpPr>
              <a:spLocks noChangeArrowheads="1"/>
            </p:cNvSpPr>
            <p:nvPr/>
          </p:nvSpPr>
          <p:spPr bwMode="auto">
            <a:xfrm>
              <a:off x="6675438" y="2159004"/>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91" name="Rectangle 467">
              <a:extLst>
                <a:ext uri="{FF2B5EF4-FFF2-40B4-BE49-F238E27FC236}">
                  <a16:creationId xmlns:a16="http://schemas.microsoft.com/office/drawing/2014/main" id="{2DC72A46-2E51-46CE-A616-6960340A197F}"/>
                </a:ext>
              </a:extLst>
            </p:cNvPr>
            <p:cNvSpPr>
              <a:spLocks noChangeArrowheads="1"/>
            </p:cNvSpPr>
            <p:nvPr/>
          </p:nvSpPr>
          <p:spPr bwMode="auto">
            <a:xfrm>
              <a:off x="6675438" y="2181229"/>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92" name="Rectangle 468">
              <a:extLst>
                <a:ext uri="{FF2B5EF4-FFF2-40B4-BE49-F238E27FC236}">
                  <a16:creationId xmlns:a16="http://schemas.microsoft.com/office/drawing/2014/main" id="{2366F0E8-8D7C-4A05-B876-6613C0862A9D}"/>
                </a:ext>
              </a:extLst>
            </p:cNvPr>
            <p:cNvSpPr>
              <a:spLocks noChangeArrowheads="1"/>
            </p:cNvSpPr>
            <p:nvPr/>
          </p:nvSpPr>
          <p:spPr bwMode="auto">
            <a:xfrm>
              <a:off x="6675438" y="2200279"/>
              <a:ext cx="104775" cy="952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93" name="Rectangle 469">
              <a:extLst>
                <a:ext uri="{FF2B5EF4-FFF2-40B4-BE49-F238E27FC236}">
                  <a16:creationId xmlns:a16="http://schemas.microsoft.com/office/drawing/2014/main" id="{264616C6-0072-4FED-9293-ED646112C3B3}"/>
                </a:ext>
              </a:extLst>
            </p:cNvPr>
            <p:cNvSpPr>
              <a:spLocks noChangeArrowheads="1"/>
            </p:cNvSpPr>
            <p:nvPr/>
          </p:nvSpPr>
          <p:spPr bwMode="auto">
            <a:xfrm>
              <a:off x="6675438" y="2222504"/>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94" name="Rectangle 470">
              <a:extLst>
                <a:ext uri="{FF2B5EF4-FFF2-40B4-BE49-F238E27FC236}">
                  <a16:creationId xmlns:a16="http://schemas.microsoft.com/office/drawing/2014/main" id="{264ED042-5AA8-4619-880B-E1827E2FA079}"/>
                </a:ext>
              </a:extLst>
            </p:cNvPr>
            <p:cNvSpPr>
              <a:spLocks noChangeArrowheads="1"/>
            </p:cNvSpPr>
            <p:nvPr/>
          </p:nvSpPr>
          <p:spPr bwMode="auto">
            <a:xfrm>
              <a:off x="6675438" y="2246317"/>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195" name="Freeform 471">
              <a:extLst>
                <a:ext uri="{FF2B5EF4-FFF2-40B4-BE49-F238E27FC236}">
                  <a16:creationId xmlns:a16="http://schemas.microsoft.com/office/drawing/2014/main" id="{3432988C-CA88-47A8-B23B-A5CCE373C166}"/>
                </a:ext>
              </a:extLst>
            </p:cNvPr>
            <p:cNvSpPr>
              <a:spLocks noEditPoints="1"/>
            </p:cNvSpPr>
            <p:nvPr/>
          </p:nvSpPr>
          <p:spPr bwMode="auto">
            <a:xfrm>
              <a:off x="6105525" y="1938341"/>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5"/>
                  </a:lnTo>
                  <a:lnTo>
                    <a:pt x="147" y="55"/>
                  </a:lnTo>
                  <a:lnTo>
                    <a:pt x="147" y="0"/>
                  </a:lnTo>
                  <a:lnTo>
                    <a:pt x="244" y="0"/>
                  </a:lnTo>
                  <a:lnTo>
                    <a:pt x="244" y="244"/>
                  </a:lnTo>
                  <a:close/>
                  <a:moveTo>
                    <a:pt x="14" y="228"/>
                  </a:moveTo>
                  <a:lnTo>
                    <a:pt x="230" y="228"/>
                  </a:lnTo>
                  <a:lnTo>
                    <a:pt x="230" y="14"/>
                  </a:lnTo>
                  <a:lnTo>
                    <a:pt x="163" y="14"/>
                  </a:lnTo>
                  <a:lnTo>
                    <a:pt x="163" y="69"/>
                  </a:lnTo>
                  <a:lnTo>
                    <a:pt x="81" y="69"/>
                  </a:lnTo>
                  <a:lnTo>
                    <a:pt x="81" y="14"/>
                  </a:lnTo>
                  <a:lnTo>
                    <a:pt x="14" y="14"/>
                  </a:lnTo>
                  <a:lnTo>
                    <a:pt x="14"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6" name="Freeform 472">
              <a:extLst>
                <a:ext uri="{FF2B5EF4-FFF2-40B4-BE49-F238E27FC236}">
                  <a16:creationId xmlns:a16="http://schemas.microsoft.com/office/drawing/2014/main" id="{774D0D4F-2344-4B81-89C4-4B020C055882}"/>
                </a:ext>
              </a:extLst>
            </p:cNvPr>
            <p:cNvSpPr>
              <a:spLocks/>
            </p:cNvSpPr>
            <p:nvPr/>
          </p:nvSpPr>
          <p:spPr bwMode="auto">
            <a:xfrm>
              <a:off x="6205538" y="2209804"/>
              <a:ext cx="182563" cy="80963"/>
            </a:xfrm>
            <a:custGeom>
              <a:avLst/>
              <a:gdLst>
                <a:gd name="T0" fmla="*/ 2147483647 w 57"/>
                <a:gd name="T1" fmla="*/ 2147483647 h 25"/>
                <a:gd name="T2" fmla="*/ 0 w 57"/>
                <a:gd name="T3" fmla="*/ 0 h 25"/>
                <a:gd name="T4" fmla="*/ 0 w 57"/>
                <a:gd name="T5" fmla="*/ 2147483647 h 25"/>
                <a:gd name="T6" fmla="*/ 2147483647 w 57"/>
                <a:gd name="T7" fmla="*/ 2147483647 h 25"/>
                <a:gd name="T8" fmla="*/ 2147483647 w 57"/>
                <a:gd name="T9" fmla="*/ 2147483647 h 25"/>
                <a:gd name="T10" fmla="*/ 2147483647 w 57"/>
                <a:gd name="T11" fmla="*/ 0 h 25"/>
                <a:gd name="T12" fmla="*/ 2147483647 w 57"/>
                <a:gd name="T13" fmla="*/ 2147483647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25">
                  <a:moveTo>
                    <a:pt x="29" y="11"/>
                  </a:moveTo>
                  <a:cubicBezTo>
                    <a:pt x="13" y="11"/>
                    <a:pt x="0" y="6"/>
                    <a:pt x="0" y="0"/>
                  </a:cubicBezTo>
                  <a:cubicBezTo>
                    <a:pt x="0" y="14"/>
                    <a:pt x="0" y="14"/>
                    <a:pt x="0" y="14"/>
                  </a:cubicBezTo>
                  <a:cubicBezTo>
                    <a:pt x="0" y="20"/>
                    <a:pt x="13" y="25"/>
                    <a:pt x="29" y="25"/>
                  </a:cubicBezTo>
                  <a:cubicBezTo>
                    <a:pt x="44" y="25"/>
                    <a:pt x="57" y="20"/>
                    <a:pt x="57" y="14"/>
                  </a:cubicBezTo>
                  <a:cubicBezTo>
                    <a:pt x="57" y="0"/>
                    <a:pt x="57" y="0"/>
                    <a:pt x="57" y="0"/>
                  </a:cubicBezTo>
                  <a:cubicBezTo>
                    <a:pt x="57" y="6"/>
                    <a:pt x="44" y="11"/>
                    <a:pt x="29" y="1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7" name="Freeform 473">
              <a:extLst>
                <a:ext uri="{FF2B5EF4-FFF2-40B4-BE49-F238E27FC236}">
                  <a16:creationId xmlns:a16="http://schemas.microsoft.com/office/drawing/2014/main" id="{2BBBDA00-5E89-45E6-B63D-26A77432E21A}"/>
                </a:ext>
              </a:extLst>
            </p:cNvPr>
            <p:cNvSpPr>
              <a:spLocks/>
            </p:cNvSpPr>
            <p:nvPr/>
          </p:nvSpPr>
          <p:spPr bwMode="auto">
            <a:xfrm>
              <a:off x="6205538" y="2155829"/>
              <a:ext cx="182563" cy="79375"/>
            </a:xfrm>
            <a:custGeom>
              <a:avLst/>
              <a:gdLst>
                <a:gd name="T0" fmla="*/ 2147483647 w 57"/>
                <a:gd name="T1" fmla="*/ 2147483647 h 25"/>
                <a:gd name="T2" fmla="*/ 0 w 57"/>
                <a:gd name="T3" fmla="*/ 0 h 25"/>
                <a:gd name="T4" fmla="*/ 0 w 57"/>
                <a:gd name="T5" fmla="*/ 2147483647 h 25"/>
                <a:gd name="T6" fmla="*/ 2147483647 w 57"/>
                <a:gd name="T7" fmla="*/ 2147483647 h 25"/>
                <a:gd name="T8" fmla="*/ 2147483647 w 57"/>
                <a:gd name="T9" fmla="*/ 2147483647 h 25"/>
                <a:gd name="T10" fmla="*/ 2147483647 w 57"/>
                <a:gd name="T11" fmla="*/ 0 h 25"/>
                <a:gd name="T12" fmla="*/ 2147483647 w 57"/>
                <a:gd name="T13" fmla="*/ 2147483647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25">
                  <a:moveTo>
                    <a:pt x="29" y="11"/>
                  </a:moveTo>
                  <a:cubicBezTo>
                    <a:pt x="13" y="11"/>
                    <a:pt x="0" y="6"/>
                    <a:pt x="0" y="0"/>
                  </a:cubicBezTo>
                  <a:cubicBezTo>
                    <a:pt x="0" y="14"/>
                    <a:pt x="0" y="14"/>
                    <a:pt x="0" y="14"/>
                  </a:cubicBezTo>
                  <a:cubicBezTo>
                    <a:pt x="0" y="20"/>
                    <a:pt x="13" y="25"/>
                    <a:pt x="29" y="25"/>
                  </a:cubicBezTo>
                  <a:cubicBezTo>
                    <a:pt x="44" y="25"/>
                    <a:pt x="57" y="20"/>
                    <a:pt x="57" y="14"/>
                  </a:cubicBezTo>
                  <a:cubicBezTo>
                    <a:pt x="57" y="0"/>
                    <a:pt x="57" y="0"/>
                    <a:pt x="57" y="0"/>
                  </a:cubicBezTo>
                  <a:cubicBezTo>
                    <a:pt x="57" y="6"/>
                    <a:pt x="44" y="11"/>
                    <a:pt x="29" y="1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8" name="Freeform 474">
              <a:extLst>
                <a:ext uri="{FF2B5EF4-FFF2-40B4-BE49-F238E27FC236}">
                  <a16:creationId xmlns:a16="http://schemas.microsoft.com/office/drawing/2014/main" id="{8C37A267-7E53-4DE8-81D4-9C34B340058D}"/>
                </a:ext>
              </a:extLst>
            </p:cNvPr>
            <p:cNvSpPr>
              <a:spLocks noEditPoints="1"/>
            </p:cNvSpPr>
            <p:nvPr/>
          </p:nvSpPr>
          <p:spPr bwMode="auto">
            <a:xfrm>
              <a:off x="6205538" y="2063754"/>
              <a:ext cx="182563" cy="117475"/>
            </a:xfrm>
            <a:custGeom>
              <a:avLst/>
              <a:gdLst>
                <a:gd name="T0" fmla="*/ 2147483647 w 57"/>
                <a:gd name="T1" fmla="*/ 0 h 37"/>
                <a:gd name="T2" fmla="*/ 0 w 57"/>
                <a:gd name="T3" fmla="*/ 2147483647 h 37"/>
                <a:gd name="T4" fmla="*/ 0 w 57"/>
                <a:gd name="T5" fmla="*/ 2147483647 h 37"/>
                <a:gd name="T6" fmla="*/ 0 w 57"/>
                <a:gd name="T7" fmla="*/ 2147483647 h 37"/>
                <a:gd name="T8" fmla="*/ 2147483647 w 57"/>
                <a:gd name="T9" fmla="*/ 2147483647 h 37"/>
                <a:gd name="T10" fmla="*/ 2147483647 w 57"/>
                <a:gd name="T11" fmla="*/ 2147483647 h 37"/>
                <a:gd name="T12" fmla="*/ 2147483647 w 57"/>
                <a:gd name="T13" fmla="*/ 2147483647 h 37"/>
                <a:gd name="T14" fmla="*/ 2147483647 w 57"/>
                <a:gd name="T15" fmla="*/ 0 h 37"/>
                <a:gd name="T16" fmla="*/ 2147483647 w 57"/>
                <a:gd name="T17" fmla="*/ 2147483647 h 37"/>
                <a:gd name="T18" fmla="*/ 2147483647 w 57"/>
                <a:gd name="T19" fmla="*/ 2147483647 h 37"/>
                <a:gd name="T20" fmla="*/ 2147483647 w 57"/>
                <a:gd name="T21" fmla="*/ 2147483647 h 37"/>
                <a:gd name="T22" fmla="*/ 2147483647 w 57"/>
                <a:gd name="T23" fmla="*/ 2147483647 h 37"/>
                <a:gd name="T24" fmla="*/ 2147483647 w 57"/>
                <a:gd name="T25" fmla="*/ 2147483647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37">
                  <a:moveTo>
                    <a:pt x="29" y="0"/>
                  </a:moveTo>
                  <a:cubicBezTo>
                    <a:pt x="13" y="0"/>
                    <a:pt x="0" y="5"/>
                    <a:pt x="0" y="12"/>
                  </a:cubicBezTo>
                  <a:cubicBezTo>
                    <a:pt x="0" y="12"/>
                    <a:pt x="0" y="12"/>
                    <a:pt x="0" y="12"/>
                  </a:cubicBezTo>
                  <a:cubicBezTo>
                    <a:pt x="0" y="26"/>
                    <a:pt x="0" y="26"/>
                    <a:pt x="0" y="26"/>
                  </a:cubicBezTo>
                  <a:cubicBezTo>
                    <a:pt x="0" y="32"/>
                    <a:pt x="13" y="37"/>
                    <a:pt x="29" y="37"/>
                  </a:cubicBezTo>
                  <a:cubicBezTo>
                    <a:pt x="44" y="37"/>
                    <a:pt x="57" y="32"/>
                    <a:pt x="57" y="26"/>
                  </a:cubicBezTo>
                  <a:cubicBezTo>
                    <a:pt x="57" y="12"/>
                    <a:pt x="57" y="12"/>
                    <a:pt x="57" y="12"/>
                  </a:cubicBezTo>
                  <a:cubicBezTo>
                    <a:pt x="57" y="5"/>
                    <a:pt x="44" y="0"/>
                    <a:pt x="29" y="0"/>
                  </a:cubicBezTo>
                  <a:close/>
                  <a:moveTo>
                    <a:pt x="29" y="23"/>
                  </a:moveTo>
                  <a:cubicBezTo>
                    <a:pt x="13" y="23"/>
                    <a:pt x="1" y="18"/>
                    <a:pt x="1" y="12"/>
                  </a:cubicBezTo>
                  <a:cubicBezTo>
                    <a:pt x="1" y="6"/>
                    <a:pt x="13" y="1"/>
                    <a:pt x="29" y="1"/>
                  </a:cubicBezTo>
                  <a:cubicBezTo>
                    <a:pt x="44" y="1"/>
                    <a:pt x="57" y="6"/>
                    <a:pt x="57" y="12"/>
                  </a:cubicBezTo>
                  <a:cubicBezTo>
                    <a:pt x="57" y="18"/>
                    <a:pt x="44" y="23"/>
                    <a:pt x="29" y="23"/>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9" name="Freeform 475">
              <a:extLst>
                <a:ext uri="{FF2B5EF4-FFF2-40B4-BE49-F238E27FC236}">
                  <a16:creationId xmlns:a16="http://schemas.microsoft.com/office/drawing/2014/main" id="{31C4B05F-F8BA-449F-B735-E5C7F338E244}"/>
                </a:ext>
              </a:extLst>
            </p:cNvPr>
            <p:cNvSpPr>
              <a:spLocks noEditPoints="1"/>
            </p:cNvSpPr>
            <p:nvPr/>
          </p:nvSpPr>
          <p:spPr bwMode="auto">
            <a:xfrm>
              <a:off x="6215063" y="2066929"/>
              <a:ext cx="165100" cy="66675"/>
            </a:xfrm>
            <a:custGeom>
              <a:avLst/>
              <a:gdLst>
                <a:gd name="T0" fmla="*/ 2147483647 w 52"/>
                <a:gd name="T1" fmla="*/ 0 h 21"/>
                <a:gd name="T2" fmla="*/ 0 w 52"/>
                <a:gd name="T3" fmla="*/ 2147483647 h 21"/>
                <a:gd name="T4" fmla="*/ 2147483647 w 52"/>
                <a:gd name="T5" fmla="*/ 2147483647 h 21"/>
                <a:gd name="T6" fmla="*/ 2147483647 w 52"/>
                <a:gd name="T7" fmla="*/ 2147483647 h 21"/>
                <a:gd name="T8" fmla="*/ 2147483647 w 52"/>
                <a:gd name="T9" fmla="*/ 0 h 21"/>
                <a:gd name="T10" fmla="*/ 2147483647 w 52"/>
                <a:gd name="T11" fmla="*/ 2147483647 h 21"/>
                <a:gd name="T12" fmla="*/ 2147483647 w 52"/>
                <a:gd name="T13" fmla="*/ 2147483647 h 21"/>
                <a:gd name="T14" fmla="*/ 2147483647 w 52"/>
                <a:gd name="T15" fmla="*/ 2147483647 h 21"/>
                <a:gd name="T16" fmla="*/ 2147483647 w 52"/>
                <a:gd name="T17" fmla="*/ 2147483647 h 21"/>
                <a:gd name="T18" fmla="*/ 2147483647 w 52"/>
                <a:gd name="T19" fmla="*/ 214748364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21">
                  <a:moveTo>
                    <a:pt x="26" y="0"/>
                  </a:moveTo>
                  <a:cubicBezTo>
                    <a:pt x="11" y="0"/>
                    <a:pt x="0" y="5"/>
                    <a:pt x="0" y="10"/>
                  </a:cubicBezTo>
                  <a:cubicBezTo>
                    <a:pt x="0" y="16"/>
                    <a:pt x="11" y="21"/>
                    <a:pt x="26" y="21"/>
                  </a:cubicBezTo>
                  <a:cubicBezTo>
                    <a:pt x="40" y="21"/>
                    <a:pt x="52" y="16"/>
                    <a:pt x="52" y="10"/>
                  </a:cubicBezTo>
                  <a:cubicBezTo>
                    <a:pt x="52" y="5"/>
                    <a:pt x="40" y="0"/>
                    <a:pt x="26" y="0"/>
                  </a:cubicBezTo>
                  <a:close/>
                  <a:moveTo>
                    <a:pt x="26" y="19"/>
                  </a:moveTo>
                  <a:cubicBezTo>
                    <a:pt x="13" y="19"/>
                    <a:pt x="3" y="15"/>
                    <a:pt x="3" y="10"/>
                  </a:cubicBezTo>
                  <a:cubicBezTo>
                    <a:pt x="3" y="5"/>
                    <a:pt x="13" y="1"/>
                    <a:pt x="26" y="1"/>
                  </a:cubicBezTo>
                  <a:cubicBezTo>
                    <a:pt x="38" y="1"/>
                    <a:pt x="48" y="5"/>
                    <a:pt x="48" y="10"/>
                  </a:cubicBezTo>
                  <a:cubicBezTo>
                    <a:pt x="48" y="15"/>
                    <a:pt x="38" y="19"/>
                    <a:pt x="26" y="19"/>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0" name="Freeform 476">
              <a:extLst>
                <a:ext uri="{FF2B5EF4-FFF2-40B4-BE49-F238E27FC236}">
                  <a16:creationId xmlns:a16="http://schemas.microsoft.com/office/drawing/2014/main" id="{419BB30E-1FD2-410C-A3F0-83FBAA67CE2D}"/>
                </a:ext>
              </a:extLst>
            </p:cNvPr>
            <p:cNvSpPr>
              <a:spLocks noEditPoints="1"/>
            </p:cNvSpPr>
            <p:nvPr/>
          </p:nvSpPr>
          <p:spPr bwMode="auto">
            <a:xfrm>
              <a:off x="4767263" y="2389192"/>
              <a:ext cx="385763" cy="387351"/>
            </a:xfrm>
            <a:custGeom>
              <a:avLst/>
              <a:gdLst>
                <a:gd name="T0" fmla="*/ 2147483647 w 243"/>
                <a:gd name="T1" fmla="*/ 2147483647 h 244"/>
                <a:gd name="T2" fmla="*/ 0 w 243"/>
                <a:gd name="T3" fmla="*/ 2147483647 h 244"/>
                <a:gd name="T4" fmla="*/ 0 w 243"/>
                <a:gd name="T5" fmla="*/ 0 h 244"/>
                <a:gd name="T6" fmla="*/ 2147483647 w 243"/>
                <a:gd name="T7" fmla="*/ 0 h 244"/>
                <a:gd name="T8" fmla="*/ 2147483647 w 243"/>
                <a:gd name="T9" fmla="*/ 2147483647 h 244"/>
                <a:gd name="T10" fmla="*/ 2147483647 w 243"/>
                <a:gd name="T11" fmla="*/ 2147483647 h 244"/>
                <a:gd name="T12" fmla="*/ 2147483647 w 243"/>
                <a:gd name="T13" fmla="*/ 0 h 244"/>
                <a:gd name="T14" fmla="*/ 2147483647 w 243"/>
                <a:gd name="T15" fmla="*/ 0 h 244"/>
                <a:gd name="T16" fmla="*/ 2147483647 w 243"/>
                <a:gd name="T17" fmla="*/ 2147483647 h 244"/>
                <a:gd name="T18" fmla="*/ 2147483647 w 243"/>
                <a:gd name="T19" fmla="*/ 2147483647 h 244"/>
                <a:gd name="T20" fmla="*/ 2147483647 w 243"/>
                <a:gd name="T21" fmla="*/ 2147483647 h 244"/>
                <a:gd name="T22" fmla="*/ 2147483647 w 243"/>
                <a:gd name="T23" fmla="*/ 2147483647 h 244"/>
                <a:gd name="T24" fmla="*/ 2147483647 w 243"/>
                <a:gd name="T25" fmla="*/ 2147483647 h 244"/>
                <a:gd name="T26" fmla="*/ 2147483647 w 243"/>
                <a:gd name="T27" fmla="*/ 2147483647 h 244"/>
                <a:gd name="T28" fmla="*/ 2147483647 w 243"/>
                <a:gd name="T29" fmla="*/ 2147483647 h 244"/>
                <a:gd name="T30" fmla="*/ 2147483647 w 243"/>
                <a:gd name="T31" fmla="*/ 2147483647 h 244"/>
                <a:gd name="T32" fmla="*/ 2147483647 w 243"/>
                <a:gd name="T33" fmla="*/ 2147483647 h 244"/>
                <a:gd name="T34" fmla="*/ 2147483647 w 243"/>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3" h="244">
                  <a:moveTo>
                    <a:pt x="243" y="244"/>
                  </a:moveTo>
                  <a:lnTo>
                    <a:pt x="0" y="244"/>
                  </a:lnTo>
                  <a:lnTo>
                    <a:pt x="0" y="0"/>
                  </a:lnTo>
                  <a:lnTo>
                    <a:pt x="96" y="0"/>
                  </a:lnTo>
                  <a:lnTo>
                    <a:pt x="96" y="54"/>
                  </a:lnTo>
                  <a:lnTo>
                    <a:pt x="147" y="54"/>
                  </a:lnTo>
                  <a:lnTo>
                    <a:pt x="147" y="0"/>
                  </a:lnTo>
                  <a:lnTo>
                    <a:pt x="243" y="0"/>
                  </a:lnTo>
                  <a:lnTo>
                    <a:pt x="243" y="244"/>
                  </a:lnTo>
                  <a:close/>
                  <a:moveTo>
                    <a:pt x="16" y="228"/>
                  </a:moveTo>
                  <a:lnTo>
                    <a:pt x="229" y="228"/>
                  </a:lnTo>
                  <a:lnTo>
                    <a:pt x="229" y="14"/>
                  </a:lnTo>
                  <a:lnTo>
                    <a:pt x="163" y="14"/>
                  </a:lnTo>
                  <a:lnTo>
                    <a:pt x="163" y="69"/>
                  </a:lnTo>
                  <a:lnTo>
                    <a:pt x="80" y="69"/>
                  </a:lnTo>
                  <a:lnTo>
                    <a:pt x="80"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1" name="Freeform 477">
              <a:extLst>
                <a:ext uri="{FF2B5EF4-FFF2-40B4-BE49-F238E27FC236}">
                  <a16:creationId xmlns:a16="http://schemas.microsoft.com/office/drawing/2014/main" id="{E1F2671E-B431-411C-AEDE-8888559E041F}"/>
                </a:ext>
              </a:extLst>
            </p:cNvPr>
            <p:cNvSpPr>
              <a:spLocks noEditPoints="1"/>
            </p:cNvSpPr>
            <p:nvPr/>
          </p:nvSpPr>
          <p:spPr bwMode="auto">
            <a:xfrm>
              <a:off x="4875213" y="2517780"/>
              <a:ext cx="185738" cy="142875"/>
            </a:xfrm>
            <a:custGeom>
              <a:avLst/>
              <a:gdLst>
                <a:gd name="T0" fmla="*/ 2147483647 w 58"/>
                <a:gd name="T1" fmla="*/ 0 h 45"/>
                <a:gd name="T2" fmla="*/ 2147483647 w 58"/>
                <a:gd name="T3" fmla="*/ 0 h 45"/>
                <a:gd name="T4" fmla="*/ 0 w 58"/>
                <a:gd name="T5" fmla="*/ 2147483647 h 45"/>
                <a:gd name="T6" fmla="*/ 0 w 58"/>
                <a:gd name="T7" fmla="*/ 2147483647 h 45"/>
                <a:gd name="T8" fmla="*/ 2147483647 w 58"/>
                <a:gd name="T9" fmla="*/ 2147483647 h 45"/>
                <a:gd name="T10" fmla="*/ 2147483647 w 58"/>
                <a:gd name="T11" fmla="*/ 2147483647 h 45"/>
                <a:gd name="T12" fmla="*/ 2147483647 w 58"/>
                <a:gd name="T13" fmla="*/ 2147483647 h 45"/>
                <a:gd name="T14" fmla="*/ 2147483647 w 58"/>
                <a:gd name="T15" fmla="*/ 2147483647 h 45"/>
                <a:gd name="T16" fmla="*/ 2147483647 w 58"/>
                <a:gd name="T17" fmla="*/ 0 h 45"/>
                <a:gd name="T18" fmla="*/ 2147483647 w 58"/>
                <a:gd name="T19" fmla="*/ 2147483647 h 45"/>
                <a:gd name="T20" fmla="*/ 2147483647 w 58"/>
                <a:gd name="T21" fmla="*/ 2147483647 h 45"/>
                <a:gd name="T22" fmla="*/ 2147483647 w 58"/>
                <a:gd name="T23" fmla="*/ 2147483647 h 45"/>
                <a:gd name="T24" fmla="*/ 2147483647 w 58"/>
                <a:gd name="T25" fmla="*/ 2147483647 h 45"/>
                <a:gd name="T26" fmla="*/ 2147483647 w 58"/>
                <a:gd name="T27" fmla="*/ 2147483647 h 45"/>
                <a:gd name="T28" fmla="*/ 2147483647 w 58"/>
                <a:gd name="T29" fmla="*/ 2147483647 h 45"/>
                <a:gd name="T30" fmla="*/ 2147483647 w 58"/>
                <a:gd name="T31" fmla="*/ 2147483647 h 45"/>
                <a:gd name="T32" fmla="*/ 2147483647 w 58"/>
                <a:gd name="T33" fmla="*/ 2147483647 h 45"/>
                <a:gd name="T34" fmla="*/ 2147483647 w 58"/>
                <a:gd name="T35" fmla="*/ 2147483647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45">
                  <a:moveTo>
                    <a:pt x="54" y="0"/>
                  </a:moveTo>
                  <a:cubicBezTo>
                    <a:pt x="5" y="0"/>
                    <a:pt x="5" y="0"/>
                    <a:pt x="5" y="0"/>
                  </a:cubicBezTo>
                  <a:cubicBezTo>
                    <a:pt x="2" y="0"/>
                    <a:pt x="0" y="2"/>
                    <a:pt x="0" y="4"/>
                  </a:cubicBezTo>
                  <a:cubicBezTo>
                    <a:pt x="0" y="41"/>
                    <a:pt x="0" y="41"/>
                    <a:pt x="0" y="41"/>
                  </a:cubicBezTo>
                  <a:cubicBezTo>
                    <a:pt x="0" y="43"/>
                    <a:pt x="2" y="45"/>
                    <a:pt x="5" y="45"/>
                  </a:cubicBezTo>
                  <a:cubicBezTo>
                    <a:pt x="54" y="45"/>
                    <a:pt x="54" y="45"/>
                    <a:pt x="54" y="45"/>
                  </a:cubicBezTo>
                  <a:cubicBezTo>
                    <a:pt x="56" y="45"/>
                    <a:pt x="58" y="43"/>
                    <a:pt x="58" y="41"/>
                  </a:cubicBezTo>
                  <a:cubicBezTo>
                    <a:pt x="58" y="4"/>
                    <a:pt x="58" y="4"/>
                    <a:pt x="58" y="4"/>
                  </a:cubicBezTo>
                  <a:cubicBezTo>
                    <a:pt x="58" y="2"/>
                    <a:pt x="56" y="0"/>
                    <a:pt x="54" y="0"/>
                  </a:cubicBezTo>
                  <a:close/>
                  <a:moveTo>
                    <a:pt x="55" y="41"/>
                  </a:moveTo>
                  <a:cubicBezTo>
                    <a:pt x="55" y="42"/>
                    <a:pt x="55" y="42"/>
                    <a:pt x="54" y="42"/>
                  </a:cubicBezTo>
                  <a:cubicBezTo>
                    <a:pt x="5" y="42"/>
                    <a:pt x="5" y="42"/>
                    <a:pt x="5" y="42"/>
                  </a:cubicBezTo>
                  <a:cubicBezTo>
                    <a:pt x="4" y="42"/>
                    <a:pt x="3" y="42"/>
                    <a:pt x="3" y="41"/>
                  </a:cubicBezTo>
                  <a:cubicBezTo>
                    <a:pt x="3" y="4"/>
                    <a:pt x="3" y="4"/>
                    <a:pt x="3" y="4"/>
                  </a:cubicBezTo>
                  <a:cubicBezTo>
                    <a:pt x="3" y="3"/>
                    <a:pt x="4" y="3"/>
                    <a:pt x="5" y="3"/>
                  </a:cubicBezTo>
                  <a:cubicBezTo>
                    <a:pt x="54" y="3"/>
                    <a:pt x="54" y="3"/>
                    <a:pt x="54" y="3"/>
                  </a:cubicBezTo>
                  <a:cubicBezTo>
                    <a:pt x="55" y="3"/>
                    <a:pt x="55" y="3"/>
                    <a:pt x="55" y="4"/>
                  </a:cubicBezTo>
                  <a:lnTo>
                    <a:pt x="55" y="41"/>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2" name="Rectangle 478">
              <a:extLst>
                <a:ext uri="{FF2B5EF4-FFF2-40B4-BE49-F238E27FC236}">
                  <a16:creationId xmlns:a16="http://schemas.microsoft.com/office/drawing/2014/main" id="{0739170E-8C68-448F-B1E7-AA51CE27EAC3}"/>
                </a:ext>
              </a:extLst>
            </p:cNvPr>
            <p:cNvSpPr>
              <a:spLocks noChangeArrowheads="1"/>
            </p:cNvSpPr>
            <p:nvPr/>
          </p:nvSpPr>
          <p:spPr bwMode="auto">
            <a:xfrm>
              <a:off x="4941888" y="2663830"/>
              <a:ext cx="52388" cy="952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203" name="Rectangle 479">
              <a:extLst>
                <a:ext uri="{FF2B5EF4-FFF2-40B4-BE49-F238E27FC236}">
                  <a16:creationId xmlns:a16="http://schemas.microsoft.com/office/drawing/2014/main" id="{DAE5316D-67E3-41A6-A32F-AFE4878DE9E5}"/>
                </a:ext>
              </a:extLst>
            </p:cNvPr>
            <p:cNvSpPr>
              <a:spLocks noChangeArrowheads="1"/>
            </p:cNvSpPr>
            <p:nvPr/>
          </p:nvSpPr>
          <p:spPr bwMode="auto">
            <a:xfrm>
              <a:off x="4922838" y="2676530"/>
              <a:ext cx="93663"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204" name="Rectangle 480">
              <a:extLst>
                <a:ext uri="{FF2B5EF4-FFF2-40B4-BE49-F238E27FC236}">
                  <a16:creationId xmlns:a16="http://schemas.microsoft.com/office/drawing/2014/main" id="{ABC4DD42-3FE6-4FE8-95E6-CD770742F619}"/>
                </a:ext>
              </a:extLst>
            </p:cNvPr>
            <p:cNvSpPr>
              <a:spLocks noChangeArrowheads="1"/>
            </p:cNvSpPr>
            <p:nvPr/>
          </p:nvSpPr>
          <p:spPr bwMode="auto">
            <a:xfrm>
              <a:off x="5003800" y="2714630"/>
              <a:ext cx="50800" cy="1111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205" name="Freeform 481">
              <a:extLst>
                <a:ext uri="{FF2B5EF4-FFF2-40B4-BE49-F238E27FC236}">
                  <a16:creationId xmlns:a16="http://schemas.microsoft.com/office/drawing/2014/main" id="{D380DC11-988B-4202-A707-3F3B871D08A7}"/>
                </a:ext>
              </a:extLst>
            </p:cNvPr>
            <p:cNvSpPr>
              <a:spLocks noEditPoints="1"/>
            </p:cNvSpPr>
            <p:nvPr/>
          </p:nvSpPr>
          <p:spPr bwMode="auto">
            <a:xfrm>
              <a:off x="4872038" y="2686055"/>
              <a:ext cx="195263" cy="58738"/>
            </a:xfrm>
            <a:custGeom>
              <a:avLst/>
              <a:gdLst>
                <a:gd name="T0" fmla="*/ 2147483647 w 61"/>
                <a:gd name="T1" fmla="*/ 0 h 18"/>
                <a:gd name="T2" fmla="*/ 0 w 61"/>
                <a:gd name="T3" fmla="*/ 2147483647 h 18"/>
                <a:gd name="T4" fmla="*/ 2147483647 w 61"/>
                <a:gd name="T5" fmla="*/ 2147483647 h 18"/>
                <a:gd name="T6" fmla="*/ 2147483647 w 61"/>
                <a:gd name="T7" fmla="*/ 2147483647 h 18"/>
                <a:gd name="T8" fmla="*/ 2147483647 w 61"/>
                <a:gd name="T9" fmla="*/ 2147483647 h 18"/>
                <a:gd name="T10" fmla="*/ 2147483647 w 61"/>
                <a:gd name="T11" fmla="*/ 2147483647 h 18"/>
                <a:gd name="T12" fmla="*/ 2147483647 w 61"/>
                <a:gd name="T13" fmla="*/ 2147483647 h 18"/>
                <a:gd name="T14" fmla="*/ 2147483647 w 61"/>
                <a:gd name="T15" fmla="*/ 2147483647 h 18"/>
                <a:gd name="T16" fmla="*/ 2147483647 w 61"/>
                <a:gd name="T17" fmla="*/ 2147483647 h 18"/>
                <a:gd name="T18" fmla="*/ 2147483647 w 61"/>
                <a:gd name="T19" fmla="*/ 2147483647 h 18"/>
                <a:gd name="T20" fmla="*/ 2147483647 w 61"/>
                <a:gd name="T21" fmla="*/ 2147483647 h 18"/>
                <a:gd name="T22" fmla="*/ 2147483647 w 61"/>
                <a:gd name="T23" fmla="*/ 2147483647 h 18"/>
                <a:gd name="T24" fmla="*/ 2147483647 w 61"/>
                <a:gd name="T25" fmla="*/ 2147483647 h 18"/>
                <a:gd name="T26" fmla="*/ 2147483647 w 61"/>
                <a:gd name="T27" fmla="*/ 2147483647 h 18"/>
                <a:gd name="T28" fmla="*/ 2147483647 w 61"/>
                <a:gd name="T29" fmla="*/ 2147483647 h 18"/>
                <a:gd name="T30" fmla="*/ 2147483647 w 61"/>
                <a:gd name="T31" fmla="*/ 2147483647 h 18"/>
                <a:gd name="T32" fmla="*/ 2147483647 w 61"/>
                <a:gd name="T33" fmla="*/ 2147483647 h 18"/>
                <a:gd name="T34" fmla="*/ 2147483647 w 61"/>
                <a:gd name="T35" fmla="*/ 2147483647 h 18"/>
                <a:gd name="T36" fmla="*/ 2147483647 w 61"/>
                <a:gd name="T37" fmla="*/ 2147483647 h 18"/>
                <a:gd name="T38" fmla="*/ 2147483647 w 61"/>
                <a:gd name="T39" fmla="*/ 2147483647 h 18"/>
                <a:gd name="T40" fmla="*/ 2147483647 w 61"/>
                <a:gd name="T41" fmla="*/ 2147483647 h 18"/>
                <a:gd name="T42" fmla="*/ 2147483647 w 61"/>
                <a:gd name="T43" fmla="*/ 2147483647 h 18"/>
                <a:gd name="T44" fmla="*/ 2147483647 w 61"/>
                <a:gd name="T45" fmla="*/ 2147483647 h 18"/>
                <a:gd name="T46" fmla="*/ 2147483647 w 61"/>
                <a:gd name="T47" fmla="*/ 2147483647 h 18"/>
                <a:gd name="T48" fmla="*/ 2147483647 w 61"/>
                <a:gd name="T49" fmla="*/ 2147483647 h 18"/>
                <a:gd name="T50" fmla="*/ 2147483647 w 61"/>
                <a:gd name="T51" fmla="*/ 2147483647 h 18"/>
                <a:gd name="T52" fmla="*/ 2147483647 w 61"/>
                <a:gd name="T53" fmla="*/ 2147483647 h 18"/>
                <a:gd name="T54" fmla="*/ 2147483647 w 61"/>
                <a:gd name="T55" fmla="*/ 2147483647 h 18"/>
                <a:gd name="T56" fmla="*/ 2147483647 w 61"/>
                <a:gd name="T57" fmla="*/ 2147483647 h 18"/>
                <a:gd name="T58" fmla="*/ 2147483647 w 61"/>
                <a:gd name="T59" fmla="*/ 2147483647 h 18"/>
                <a:gd name="T60" fmla="*/ 2147483647 w 61"/>
                <a:gd name="T61" fmla="*/ 2147483647 h 18"/>
                <a:gd name="T62" fmla="*/ 2147483647 w 61"/>
                <a:gd name="T63" fmla="*/ 2147483647 h 18"/>
                <a:gd name="T64" fmla="*/ 2147483647 w 61"/>
                <a:gd name="T65" fmla="*/ 2147483647 h 18"/>
                <a:gd name="T66" fmla="*/ 2147483647 w 61"/>
                <a:gd name="T67" fmla="*/ 2147483647 h 1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 h="18">
                  <a:moveTo>
                    <a:pt x="59" y="0"/>
                  </a:moveTo>
                  <a:cubicBezTo>
                    <a:pt x="2" y="0"/>
                    <a:pt x="2" y="0"/>
                    <a:pt x="2" y="0"/>
                  </a:cubicBezTo>
                  <a:cubicBezTo>
                    <a:pt x="0" y="0"/>
                    <a:pt x="0" y="1"/>
                    <a:pt x="0" y="2"/>
                  </a:cubicBezTo>
                  <a:cubicBezTo>
                    <a:pt x="0" y="16"/>
                    <a:pt x="0" y="16"/>
                    <a:pt x="0" y="16"/>
                  </a:cubicBezTo>
                  <a:cubicBezTo>
                    <a:pt x="0" y="17"/>
                    <a:pt x="0" y="18"/>
                    <a:pt x="2" y="18"/>
                  </a:cubicBezTo>
                  <a:cubicBezTo>
                    <a:pt x="59" y="18"/>
                    <a:pt x="59" y="18"/>
                    <a:pt x="59" y="18"/>
                  </a:cubicBezTo>
                  <a:cubicBezTo>
                    <a:pt x="60" y="18"/>
                    <a:pt x="61" y="17"/>
                    <a:pt x="61" y="16"/>
                  </a:cubicBezTo>
                  <a:cubicBezTo>
                    <a:pt x="61" y="2"/>
                    <a:pt x="61" y="2"/>
                    <a:pt x="61" y="2"/>
                  </a:cubicBezTo>
                  <a:cubicBezTo>
                    <a:pt x="61" y="1"/>
                    <a:pt x="60" y="0"/>
                    <a:pt x="59" y="0"/>
                  </a:cubicBezTo>
                  <a:close/>
                  <a:moveTo>
                    <a:pt x="21" y="15"/>
                  </a:moveTo>
                  <a:cubicBezTo>
                    <a:pt x="3" y="15"/>
                    <a:pt x="3" y="15"/>
                    <a:pt x="3" y="15"/>
                  </a:cubicBezTo>
                  <a:cubicBezTo>
                    <a:pt x="3" y="13"/>
                    <a:pt x="3" y="13"/>
                    <a:pt x="3" y="13"/>
                  </a:cubicBezTo>
                  <a:cubicBezTo>
                    <a:pt x="21" y="13"/>
                    <a:pt x="21" y="13"/>
                    <a:pt x="21" y="13"/>
                  </a:cubicBezTo>
                  <a:lnTo>
                    <a:pt x="21" y="15"/>
                  </a:lnTo>
                  <a:close/>
                  <a:moveTo>
                    <a:pt x="21" y="12"/>
                  </a:moveTo>
                  <a:cubicBezTo>
                    <a:pt x="3" y="12"/>
                    <a:pt x="3" y="12"/>
                    <a:pt x="3" y="12"/>
                  </a:cubicBezTo>
                  <a:cubicBezTo>
                    <a:pt x="3" y="11"/>
                    <a:pt x="3" y="11"/>
                    <a:pt x="3" y="11"/>
                  </a:cubicBezTo>
                  <a:cubicBezTo>
                    <a:pt x="21" y="11"/>
                    <a:pt x="21" y="11"/>
                    <a:pt x="21" y="11"/>
                  </a:cubicBezTo>
                  <a:lnTo>
                    <a:pt x="21" y="12"/>
                  </a:lnTo>
                  <a:close/>
                  <a:moveTo>
                    <a:pt x="21" y="10"/>
                  </a:moveTo>
                  <a:cubicBezTo>
                    <a:pt x="3" y="10"/>
                    <a:pt x="3" y="10"/>
                    <a:pt x="3" y="10"/>
                  </a:cubicBezTo>
                  <a:cubicBezTo>
                    <a:pt x="3" y="8"/>
                    <a:pt x="3" y="8"/>
                    <a:pt x="3" y="8"/>
                  </a:cubicBezTo>
                  <a:cubicBezTo>
                    <a:pt x="21" y="8"/>
                    <a:pt x="21" y="8"/>
                    <a:pt x="21" y="8"/>
                  </a:cubicBezTo>
                  <a:lnTo>
                    <a:pt x="21" y="10"/>
                  </a:lnTo>
                  <a:close/>
                  <a:moveTo>
                    <a:pt x="21" y="7"/>
                  </a:moveTo>
                  <a:cubicBezTo>
                    <a:pt x="3" y="7"/>
                    <a:pt x="3" y="7"/>
                    <a:pt x="3" y="7"/>
                  </a:cubicBezTo>
                  <a:cubicBezTo>
                    <a:pt x="3" y="6"/>
                    <a:pt x="3" y="6"/>
                    <a:pt x="3" y="6"/>
                  </a:cubicBezTo>
                  <a:cubicBezTo>
                    <a:pt x="21" y="6"/>
                    <a:pt x="21" y="6"/>
                    <a:pt x="21" y="6"/>
                  </a:cubicBezTo>
                  <a:lnTo>
                    <a:pt x="21" y="7"/>
                  </a:lnTo>
                  <a:close/>
                  <a:moveTo>
                    <a:pt x="21" y="4"/>
                  </a:moveTo>
                  <a:cubicBezTo>
                    <a:pt x="3" y="4"/>
                    <a:pt x="3" y="4"/>
                    <a:pt x="3" y="4"/>
                  </a:cubicBezTo>
                  <a:cubicBezTo>
                    <a:pt x="3" y="3"/>
                    <a:pt x="3" y="3"/>
                    <a:pt x="3" y="3"/>
                  </a:cubicBezTo>
                  <a:cubicBezTo>
                    <a:pt x="21" y="3"/>
                    <a:pt x="21" y="3"/>
                    <a:pt x="21" y="3"/>
                  </a:cubicBezTo>
                  <a:lnTo>
                    <a:pt x="21" y="4"/>
                  </a:lnTo>
                  <a:close/>
                  <a:moveTo>
                    <a:pt x="32" y="11"/>
                  </a:moveTo>
                  <a:cubicBezTo>
                    <a:pt x="29" y="11"/>
                    <a:pt x="29" y="11"/>
                    <a:pt x="29" y="11"/>
                  </a:cubicBezTo>
                  <a:cubicBezTo>
                    <a:pt x="29" y="9"/>
                    <a:pt x="29" y="9"/>
                    <a:pt x="29" y="9"/>
                  </a:cubicBezTo>
                  <a:cubicBezTo>
                    <a:pt x="32" y="9"/>
                    <a:pt x="32" y="9"/>
                    <a:pt x="32" y="9"/>
                  </a:cubicBezTo>
                  <a:lnTo>
                    <a:pt x="32" y="11"/>
                  </a:lnTo>
                  <a:close/>
                  <a:moveTo>
                    <a:pt x="32" y="8"/>
                  </a:moveTo>
                  <a:cubicBezTo>
                    <a:pt x="29" y="8"/>
                    <a:pt x="29" y="8"/>
                    <a:pt x="29" y="8"/>
                  </a:cubicBezTo>
                  <a:cubicBezTo>
                    <a:pt x="29" y="7"/>
                    <a:pt x="29" y="7"/>
                    <a:pt x="29" y="7"/>
                  </a:cubicBezTo>
                  <a:cubicBezTo>
                    <a:pt x="32" y="7"/>
                    <a:pt x="32" y="7"/>
                    <a:pt x="32" y="7"/>
                  </a:cubicBezTo>
                  <a:lnTo>
                    <a:pt x="32" y="8"/>
                  </a:lnTo>
                  <a:close/>
                  <a:moveTo>
                    <a:pt x="46" y="15"/>
                  </a:moveTo>
                  <a:cubicBezTo>
                    <a:pt x="45" y="15"/>
                    <a:pt x="45" y="15"/>
                    <a:pt x="45" y="15"/>
                  </a:cubicBezTo>
                  <a:cubicBezTo>
                    <a:pt x="45" y="14"/>
                    <a:pt x="45" y="14"/>
                    <a:pt x="46" y="14"/>
                  </a:cubicBezTo>
                  <a:cubicBezTo>
                    <a:pt x="46" y="14"/>
                    <a:pt x="46" y="14"/>
                    <a:pt x="46" y="15"/>
                  </a:cubicBezTo>
                  <a:cubicBezTo>
                    <a:pt x="46" y="15"/>
                    <a:pt x="46" y="15"/>
                    <a:pt x="46" y="15"/>
                  </a:cubicBezTo>
                  <a:close/>
                  <a:moveTo>
                    <a:pt x="49" y="15"/>
                  </a:moveTo>
                  <a:cubicBezTo>
                    <a:pt x="49" y="15"/>
                    <a:pt x="48" y="15"/>
                    <a:pt x="48" y="15"/>
                  </a:cubicBezTo>
                  <a:cubicBezTo>
                    <a:pt x="48" y="14"/>
                    <a:pt x="49" y="14"/>
                    <a:pt x="49" y="14"/>
                  </a:cubicBezTo>
                  <a:cubicBezTo>
                    <a:pt x="49" y="14"/>
                    <a:pt x="50" y="14"/>
                    <a:pt x="50" y="15"/>
                  </a:cubicBezTo>
                  <a:cubicBezTo>
                    <a:pt x="50" y="15"/>
                    <a:pt x="49" y="15"/>
                    <a:pt x="49" y="15"/>
                  </a:cubicBezTo>
                  <a:close/>
                  <a:moveTo>
                    <a:pt x="52" y="15"/>
                  </a:moveTo>
                  <a:cubicBezTo>
                    <a:pt x="52" y="15"/>
                    <a:pt x="52" y="15"/>
                    <a:pt x="52" y="15"/>
                  </a:cubicBezTo>
                  <a:cubicBezTo>
                    <a:pt x="52" y="14"/>
                    <a:pt x="52" y="14"/>
                    <a:pt x="52" y="14"/>
                  </a:cubicBezTo>
                  <a:cubicBezTo>
                    <a:pt x="53" y="14"/>
                    <a:pt x="53" y="14"/>
                    <a:pt x="53" y="15"/>
                  </a:cubicBezTo>
                  <a:cubicBezTo>
                    <a:pt x="53" y="15"/>
                    <a:pt x="53" y="15"/>
                    <a:pt x="52" y="15"/>
                  </a:cubicBezTo>
                  <a:close/>
                  <a:moveTo>
                    <a:pt x="58" y="13"/>
                  </a:moveTo>
                  <a:cubicBezTo>
                    <a:pt x="40" y="13"/>
                    <a:pt x="40" y="13"/>
                    <a:pt x="40" y="13"/>
                  </a:cubicBezTo>
                  <a:cubicBezTo>
                    <a:pt x="40" y="8"/>
                    <a:pt x="40" y="8"/>
                    <a:pt x="40" y="8"/>
                  </a:cubicBezTo>
                  <a:cubicBezTo>
                    <a:pt x="58" y="8"/>
                    <a:pt x="58" y="8"/>
                    <a:pt x="58" y="8"/>
                  </a:cubicBezTo>
                  <a:lnTo>
                    <a:pt x="58" y="13"/>
                  </a:lnTo>
                  <a:close/>
                  <a:moveTo>
                    <a:pt x="58" y="7"/>
                  </a:moveTo>
                  <a:cubicBezTo>
                    <a:pt x="40" y="7"/>
                    <a:pt x="40" y="7"/>
                    <a:pt x="40" y="7"/>
                  </a:cubicBezTo>
                  <a:cubicBezTo>
                    <a:pt x="40" y="3"/>
                    <a:pt x="40" y="3"/>
                    <a:pt x="40" y="3"/>
                  </a:cubicBezTo>
                  <a:cubicBezTo>
                    <a:pt x="58" y="3"/>
                    <a:pt x="58" y="3"/>
                    <a:pt x="58" y="3"/>
                  </a:cubicBezTo>
                  <a:lnTo>
                    <a:pt x="58" y="7"/>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6" name="Rectangle 482">
              <a:extLst>
                <a:ext uri="{FF2B5EF4-FFF2-40B4-BE49-F238E27FC236}">
                  <a16:creationId xmlns:a16="http://schemas.microsoft.com/office/drawing/2014/main" id="{E316014F-D2B5-40D3-B6F3-C5CAA081623E}"/>
                </a:ext>
              </a:extLst>
            </p:cNvPr>
            <p:cNvSpPr>
              <a:spLocks noChangeArrowheads="1"/>
            </p:cNvSpPr>
            <p:nvPr/>
          </p:nvSpPr>
          <p:spPr bwMode="auto">
            <a:xfrm>
              <a:off x="5003800" y="2695580"/>
              <a:ext cx="50800" cy="127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marL="0" marR="0" lvl="0" indent="0" algn="ctr" defTabSz="914286" rtl="0" eaLnBrk="1" fontAlgn="auto" latinLnBrk="0" hangingPunct="1">
                <a:lnSpc>
                  <a:spcPct val="100000"/>
                </a:lnSpc>
                <a:spcBef>
                  <a:spcPct val="0"/>
                </a:spcBef>
                <a:spcAft>
                  <a:spcPts val="0"/>
                </a:spcAft>
                <a:buClrTx/>
                <a:buSzTx/>
                <a:buFontTx/>
                <a:buNone/>
                <a:tabLst/>
                <a:defRPr/>
              </a:pPr>
              <a:endParaRPr kumimoji="0" lang="en-US" altLang="en-US" sz="2800" b="0" i="0" u="none" strike="noStrike" kern="1200" cap="none" spc="0" normalizeH="0" baseline="0" noProof="0">
                <a:ln>
                  <a:noFill/>
                </a:ln>
                <a:solidFill>
                  <a:prstClr val="black"/>
                </a:solidFill>
                <a:effectLst/>
                <a:uLnTx/>
                <a:uFillTx/>
                <a:latin typeface="Arial" pitchFamily="34" charset="0"/>
                <a:ea typeface="ＭＳ Ｐゴシック" pitchFamily="34" charset="-128"/>
                <a:cs typeface="Arial" panose="020B0604020202020204" pitchFamily="34" charset="0"/>
              </a:endParaRPr>
            </a:p>
          </p:txBody>
        </p:sp>
        <p:sp>
          <p:nvSpPr>
            <p:cNvPr id="207" name="Freeform 483">
              <a:extLst>
                <a:ext uri="{FF2B5EF4-FFF2-40B4-BE49-F238E27FC236}">
                  <a16:creationId xmlns:a16="http://schemas.microsoft.com/office/drawing/2014/main" id="{7AFE8059-002F-4B63-A11F-76C5B4CE682E}"/>
                </a:ext>
              </a:extLst>
            </p:cNvPr>
            <p:cNvSpPr>
              <a:spLocks noEditPoints="1"/>
            </p:cNvSpPr>
            <p:nvPr/>
          </p:nvSpPr>
          <p:spPr bwMode="auto">
            <a:xfrm>
              <a:off x="5214938" y="1938341"/>
              <a:ext cx="388938" cy="387351"/>
            </a:xfrm>
            <a:custGeom>
              <a:avLst/>
              <a:gdLst>
                <a:gd name="T0" fmla="*/ 2147483647 w 245"/>
                <a:gd name="T1" fmla="*/ 2147483647 h 244"/>
                <a:gd name="T2" fmla="*/ 0 w 245"/>
                <a:gd name="T3" fmla="*/ 2147483647 h 244"/>
                <a:gd name="T4" fmla="*/ 0 w 245"/>
                <a:gd name="T5" fmla="*/ 0 h 244"/>
                <a:gd name="T6" fmla="*/ 2147483647 w 245"/>
                <a:gd name="T7" fmla="*/ 0 h 244"/>
                <a:gd name="T8" fmla="*/ 2147483647 w 245"/>
                <a:gd name="T9" fmla="*/ 2147483647 h 244"/>
                <a:gd name="T10" fmla="*/ 2147483647 w 245"/>
                <a:gd name="T11" fmla="*/ 2147483647 h 244"/>
                <a:gd name="T12" fmla="*/ 2147483647 w 245"/>
                <a:gd name="T13" fmla="*/ 0 h 244"/>
                <a:gd name="T14" fmla="*/ 2147483647 w 245"/>
                <a:gd name="T15" fmla="*/ 0 h 244"/>
                <a:gd name="T16" fmla="*/ 2147483647 w 245"/>
                <a:gd name="T17" fmla="*/ 2147483647 h 244"/>
                <a:gd name="T18" fmla="*/ 2147483647 w 245"/>
                <a:gd name="T19" fmla="*/ 2147483647 h 244"/>
                <a:gd name="T20" fmla="*/ 2147483647 w 245"/>
                <a:gd name="T21" fmla="*/ 2147483647 h 244"/>
                <a:gd name="T22" fmla="*/ 2147483647 w 245"/>
                <a:gd name="T23" fmla="*/ 2147483647 h 244"/>
                <a:gd name="T24" fmla="*/ 2147483647 w 245"/>
                <a:gd name="T25" fmla="*/ 2147483647 h 244"/>
                <a:gd name="T26" fmla="*/ 2147483647 w 245"/>
                <a:gd name="T27" fmla="*/ 2147483647 h 244"/>
                <a:gd name="T28" fmla="*/ 2147483647 w 245"/>
                <a:gd name="T29" fmla="*/ 2147483647 h 244"/>
                <a:gd name="T30" fmla="*/ 2147483647 w 245"/>
                <a:gd name="T31" fmla="*/ 2147483647 h 244"/>
                <a:gd name="T32" fmla="*/ 2147483647 w 245"/>
                <a:gd name="T33" fmla="*/ 2147483647 h 244"/>
                <a:gd name="T34" fmla="*/ 2147483647 w 245"/>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5" h="244">
                  <a:moveTo>
                    <a:pt x="245" y="244"/>
                  </a:moveTo>
                  <a:lnTo>
                    <a:pt x="0" y="244"/>
                  </a:lnTo>
                  <a:lnTo>
                    <a:pt x="0" y="0"/>
                  </a:lnTo>
                  <a:lnTo>
                    <a:pt x="96" y="0"/>
                  </a:lnTo>
                  <a:lnTo>
                    <a:pt x="96" y="55"/>
                  </a:lnTo>
                  <a:lnTo>
                    <a:pt x="147" y="55"/>
                  </a:lnTo>
                  <a:lnTo>
                    <a:pt x="147" y="0"/>
                  </a:lnTo>
                  <a:lnTo>
                    <a:pt x="245" y="0"/>
                  </a:lnTo>
                  <a:lnTo>
                    <a:pt x="245" y="244"/>
                  </a:lnTo>
                  <a:close/>
                  <a:moveTo>
                    <a:pt x="16" y="228"/>
                  </a:moveTo>
                  <a:lnTo>
                    <a:pt x="229" y="228"/>
                  </a:lnTo>
                  <a:lnTo>
                    <a:pt x="229" y="14"/>
                  </a:lnTo>
                  <a:lnTo>
                    <a:pt x="163" y="14"/>
                  </a:lnTo>
                  <a:lnTo>
                    <a:pt x="163" y="69"/>
                  </a:lnTo>
                  <a:lnTo>
                    <a:pt x="82" y="69"/>
                  </a:lnTo>
                  <a:lnTo>
                    <a:pt x="82"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8" name="Freeform 484">
              <a:extLst>
                <a:ext uri="{FF2B5EF4-FFF2-40B4-BE49-F238E27FC236}">
                  <a16:creationId xmlns:a16="http://schemas.microsoft.com/office/drawing/2014/main" id="{3A24D945-73EF-433C-AA99-47AB5A6BA046}"/>
                </a:ext>
              </a:extLst>
            </p:cNvPr>
            <p:cNvSpPr>
              <a:spLocks noEditPoints="1"/>
            </p:cNvSpPr>
            <p:nvPr/>
          </p:nvSpPr>
          <p:spPr bwMode="auto">
            <a:xfrm>
              <a:off x="5341938" y="2070104"/>
              <a:ext cx="157163" cy="198438"/>
            </a:xfrm>
            <a:custGeom>
              <a:avLst/>
              <a:gdLst>
                <a:gd name="T0" fmla="*/ 2147483647 w 49"/>
                <a:gd name="T1" fmla="*/ 2147483647 h 62"/>
                <a:gd name="T2" fmla="*/ 2147483647 w 49"/>
                <a:gd name="T3" fmla="*/ 2147483647 h 62"/>
                <a:gd name="T4" fmla="*/ 2147483647 w 49"/>
                <a:gd name="T5" fmla="*/ 2147483647 h 62"/>
                <a:gd name="T6" fmla="*/ 2147483647 w 49"/>
                <a:gd name="T7" fmla="*/ 2147483647 h 62"/>
                <a:gd name="T8" fmla="*/ 2147483647 w 49"/>
                <a:gd name="T9" fmla="*/ 2147483647 h 62"/>
                <a:gd name="T10" fmla="*/ 2147483647 w 49"/>
                <a:gd name="T11" fmla="*/ 2147483647 h 62"/>
                <a:gd name="T12" fmla="*/ 2147483647 w 49"/>
                <a:gd name="T13" fmla="*/ 2147483647 h 62"/>
                <a:gd name="T14" fmla="*/ 2147483647 w 49"/>
                <a:gd name="T15" fmla="*/ 2147483647 h 62"/>
                <a:gd name="T16" fmla="*/ 2147483647 w 49"/>
                <a:gd name="T17" fmla="*/ 2147483647 h 62"/>
                <a:gd name="T18" fmla="*/ 2147483647 w 49"/>
                <a:gd name="T19" fmla="*/ 2147483647 h 62"/>
                <a:gd name="T20" fmla="*/ 2147483647 w 49"/>
                <a:gd name="T21" fmla="*/ 2147483647 h 62"/>
                <a:gd name="T22" fmla="*/ 2147483647 w 49"/>
                <a:gd name="T23" fmla="*/ 2147483647 h 62"/>
                <a:gd name="T24" fmla="*/ 2147483647 w 49"/>
                <a:gd name="T25" fmla="*/ 2147483647 h 62"/>
                <a:gd name="T26" fmla="*/ 2147483647 w 49"/>
                <a:gd name="T27" fmla="*/ 2147483647 h 62"/>
                <a:gd name="T28" fmla="*/ 2147483647 w 49"/>
                <a:gd name="T29" fmla="*/ 2147483647 h 62"/>
                <a:gd name="T30" fmla="*/ 2147483647 w 49"/>
                <a:gd name="T31" fmla="*/ 2147483647 h 62"/>
                <a:gd name="T32" fmla="*/ 2147483647 w 49"/>
                <a:gd name="T33" fmla="*/ 0 h 62"/>
                <a:gd name="T34" fmla="*/ 2147483647 w 49"/>
                <a:gd name="T35" fmla="*/ 0 h 62"/>
                <a:gd name="T36" fmla="*/ 2147483647 w 49"/>
                <a:gd name="T37" fmla="*/ 0 h 62"/>
                <a:gd name="T38" fmla="*/ 0 w 49"/>
                <a:gd name="T39" fmla="*/ 2147483647 h 62"/>
                <a:gd name="T40" fmla="*/ 0 w 49"/>
                <a:gd name="T41" fmla="*/ 2147483647 h 62"/>
                <a:gd name="T42" fmla="*/ 2147483647 w 49"/>
                <a:gd name="T43" fmla="*/ 2147483647 h 62"/>
                <a:gd name="T44" fmla="*/ 2147483647 w 49"/>
                <a:gd name="T45" fmla="*/ 2147483647 h 62"/>
                <a:gd name="T46" fmla="*/ 2147483647 w 49"/>
                <a:gd name="T47" fmla="*/ 2147483647 h 62"/>
                <a:gd name="T48" fmla="*/ 2147483647 w 49"/>
                <a:gd name="T49" fmla="*/ 2147483647 h 62"/>
                <a:gd name="T50" fmla="*/ 2147483647 w 49"/>
                <a:gd name="T51" fmla="*/ 2147483647 h 62"/>
                <a:gd name="T52" fmla="*/ 2147483647 w 49"/>
                <a:gd name="T53" fmla="*/ 2147483647 h 62"/>
                <a:gd name="T54" fmla="*/ 2147483647 w 49"/>
                <a:gd name="T55" fmla="*/ 2147483647 h 62"/>
                <a:gd name="T56" fmla="*/ 2147483647 w 49"/>
                <a:gd name="T57" fmla="*/ 2147483647 h 62"/>
                <a:gd name="T58" fmla="*/ 2147483647 w 49"/>
                <a:gd name="T59" fmla="*/ 2147483647 h 62"/>
                <a:gd name="T60" fmla="*/ 2147483647 w 49"/>
                <a:gd name="T61" fmla="*/ 2147483647 h 62"/>
                <a:gd name="T62" fmla="*/ 2147483647 w 49"/>
                <a:gd name="T63" fmla="*/ 2147483647 h 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 h="62">
                  <a:moveTo>
                    <a:pt x="46" y="48"/>
                  </a:moveTo>
                  <a:cubicBezTo>
                    <a:pt x="46" y="58"/>
                    <a:pt x="46" y="58"/>
                    <a:pt x="46" y="58"/>
                  </a:cubicBezTo>
                  <a:cubicBezTo>
                    <a:pt x="46" y="58"/>
                    <a:pt x="46" y="58"/>
                    <a:pt x="46" y="58"/>
                  </a:cubicBezTo>
                  <a:cubicBezTo>
                    <a:pt x="46" y="59"/>
                    <a:pt x="45" y="59"/>
                    <a:pt x="45" y="59"/>
                  </a:cubicBezTo>
                  <a:cubicBezTo>
                    <a:pt x="5" y="59"/>
                    <a:pt x="5" y="59"/>
                    <a:pt x="5" y="59"/>
                  </a:cubicBezTo>
                  <a:cubicBezTo>
                    <a:pt x="4" y="59"/>
                    <a:pt x="4" y="59"/>
                    <a:pt x="4" y="58"/>
                  </a:cubicBezTo>
                  <a:cubicBezTo>
                    <a:pt x="4" y="5"/>
                    <a:pt x="4" y="5"/>
                    <a:pt x="4" y="5"/>
                  </a:cubicBezTo>
                  <a:cubicBezTo>
                    <a:pt x="4" y="4"/>
                    <a:pt x="4" y="4"/>
                    <a:pt x="5" y="4"/>
                  </a:cubicBezTo>
                  <a:cubicBezTo>
                    <a:pt x="32" y="4"/>
                    <a:pt x="32" y="4"/>
                    <a:pt x="32" y="4"/>
                  </a:cubicBezTo>
                  <a:cubicBezTo>
                    <a:pt x="32" y="12"/>
                    <a:pt x="32" y="12"/>
                    <a:pt x="32" y="12"/>
                  </a:cubicBezTo>
                  <a:cubicBezTo>
                    <a:pt x="32" y="15"/>
                    <a:pt x="34" y="17"/>
                    <a:pt x="37" y="17"/>
                  </a:cubicBezTo>
                  <a:cubicBezTo>
                    <a:pt x="46" y="17"/>
                    <a:pt x="46" y="17"/>
                    <a:pt x="46" y="17"/>
                  </a:cubicBezTo>
                  <a:cubicBezTo>
                    <a:pt x="46" y="21"/>
                    <a:pt x="46" y="21"/>
                    <a:pt x="46" y="21"/>
                  </a:cubicBezTo>
                  <a:cubicBezTo>
                    <a:pt x="46" y="21"/>
                    <a:pt x="47" y="21"/>
                    <a:pt x="47" y="21"/>
                  </a:cubicBezTo>
                  <a:cubicBezTo>
                    <a:pt x="49" y="21"/>
                    <a:pt x="49" y="21"/>
                    <a:pt x="49" y="21"/>
                  </a:cubicBezTo>
                  <a:cubicBezTo>
                    <a:pt x="49" y="13"/>
                    <a:pt x="49" y="13"/>
                    <a:pt x="49" y="13"/>
                  </a:cubicBezTo>
                  <a:cubicBezTo>
                    <a:pt x="35" y="0"/>
                    <a:pt x="35" y="0"/>
                    <a:pt x="35" y="0"/>
                  </a:cubicBezTo>
                  <a:cubicBezTo>
                    <a:pt x="35" y="0"/>
                    <a:pt x="35" y="0"/>
                    <a:pt x="35" y="0"/>
                  </a:cubicBezTo>
                  <a:cubicBezTo>
                    <a:pt x="5" y="0"/>
                    <a:pt x="5" y="0"/>
                    <a:pt x="5" y="0"/>
                  </a:cubicBezTo>
                  <a:cubicBezTo>
                    <a:pt x="3" y="0"/>
                    <a:pt x="0" y="2"/>
                    <a:pt x="0" y="5"/>
                  </a:cubicBezTo>
                  <a:cubicBezTo>
                    <a:pt x="0" y="58"/>
                    <a:pt x="0" y="58"/>
                    <a:pt x="0" y="58"/>
                  </a:cubicBezTo>
                  <a:cubicBezTo>
                    <a:pt x="0" y="60"/>
                    <a:pt x="3" y="62"/>
                    <a:pt x="5" y="62"/>
                  </a:cubicBezTo>
                  <a:cubicBezTo>
                    <a:pt x="45" y="62"/>
                    <a:pt x="45" y="62"/>
                    <a:pt x="45" y="62"/>
                  </a:cubicBezTo>
                  <a:cubicBezTo>
                    <a:pt x="46" y="62"/>
                    <a:pt x="48" y="62"/>
                    <a:pt x="49" y="60"/>
                  </a:cubicBezTo>
                  <a:cubicBezTo>
                    <a:pt x="49" y="60"/>
                    <a:pt x="49" y="59"/>
                    <a:pt x="49" y="58"/>
                  </a:cubicBezTo>
                  <a:cubicBezTo>
                    <a:pt x="49" y="48"/>
                    <a:pt x="49" y="48"/>
                    <a:pt x="49" y="48"/>
                  </a:cubicBezTo>
                  <a:lnTo>
                    <a:pt x="46" y="48"/>
                  </a:lnTo>
                  <a:close/>
                  <a:moveTo>
                    <a:pt x="35" y="5"/>
                  </a:moveTo>
                  <a:cubicBezTo>
                    <a:pt x="45" y="13"/>
                    <a:pt x="45" y="13"/>
                    <a:pt x="45" y="13"/>
                  </a:cubicBezTo>
                  <a:cubicBezTo>
                    <a:pt x="37" y="13"/>
                    <a:pt x="37" y="13"/>
                    <a:pt x="37" y="13"/>
                  </a:cubicBezTo>
                  <a:cubicBezTo>
                    <a:pt x="36" y="13"/>
                    <a:pt x="35" y="13"/>
                    <a:pt x="35" y="12"/>
                  </a:cubicBezTo>
                  <a:lnTo>
                    <a:pt x="35" y="5"/>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09" name="Freeform 485">
              <a:extLst>
                <a:ext uri="{FF2B5EF4-FFF2-40B4-BE49-F238E27FC236}">
                  <a16:creationId xmlns:a16="http://schemas.microsoft.com/office/drawing/2014/main" id="{36DA4515-E257-4721-9941-274E4A74A1CC}"/>
                </a:ext>
              </a:extLst>
            </p:cNvPr>
            <p:cNvSpPr>
              <a:spLocks/>
            </p:cNvSpPr>
            <p:nvPr/>
          </p:nvSpPr>
          <p:spPr bwMode="auto">
            <a:xfrm>
              <a:off x="5364163" y="2095504"/>
              <a:ext cx="63500" cy="6350"/>
            </a:xfrm>
            <a:custGeom>
              <a:avLst/>
              <a:gdLst>
                <a:gd name="T0" fmla="*/ 2147483647 w 20"/>
                <a:gd name="T1" fmla="*/ 2147483647 h 2"/>
                <a:gd name="T2" fmla="*/ 2147483647 w 20"/>
                <a:gd name="T3" fmla="*/ 2147483647 h 2"/>
                <a:gd name="T4" fmla="*/ 2147483647 w 20"/>
                <a:gd name="T5" fmla="*/ 0 h 2"/>
                <a:gd name="T6" fmla="*/ 2147483647 w 20"/>
                <a:gd name="T7" fmla="*/ 0 h 2"/>
                <a:gd name="T8" fmla="*/ 2147483647 w 20"/>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
                  <a:moveTo>
                    <a:pt x="1" y="2"/>
                  </a:moveTo>
                  <a:cubicBezTo>
                    <a:pt x="7" y="2"/>
                    <a:pt x="13" y="2"/>
                    <a:pt x="18" y="2"/>
                  </a:cubicBezTo>
                  <a:cubicBezTo>
                    <a:pt x="20" y="2"/>
                    <a:pt x="20" y="0"/>
                    <a:pt x="18" y="0"/>
                  </a:cubicBezTo>
                  <a:cubicBezTo>
                    <a:pt x="13" y="0"/>
                    <a:pt x="7" y="0"/>
                    <a:pt x="1" y="0"/>
                  </a:cubicBezTo>
                  <a:cubicBezTo>
                    <a:pt x="0" y="0"/>
                    <a:pt x="0" y="2"/>
                    <a:pt x="1" y="2"/>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0" name="Freeform 486">
              <a:extLst>
                <a:ext uri="{FF2B5EF4-FFF2-40B4-BE49-F238E27FC236}">
                  <a16:creationId xmlns:a16="http://schemas.microsoft.com/office/drawing/2014/main" id="{F7135E24-FDFE-4E9D-8062-1E63496CA50F}"/>
                </a:ext>
              </a:extLst>
            </p:cNvPr>
            <p:cNvSpPr>
              <a:spLocks/>
            </p:cNvSpPr>
            <p:nvPr/>
          </p:nvSpPr>
          <p:spPr bwMode="auto">
            <a:xfrm>
              <a:off x="5364163" y="2114554"/>
              <a:ext cx="63500" cy="6350"/>
            </a:xfrm>
            <a:custGeom>
              <a:avLst/>
              <a:gdLst>
                <a:gd name="T0" fmla="*/ 2147483647 w 20"/>
                <a:gd name="T1" fmla="*/ 2147483647 h 2"/>
                <a:gd name="T2" fmla="*/ 2147483647 w 20"/>
                <a:gd name="T3" fmla="*/ 2147483647 h 2"/>
                <a:gd name="T4" fmla="*/ 2147483647 w 20"/>
                <a:gd name="T5" fmla="*/ 0 h 2"/>
                <a:gd name="T6" fmla="*/ 2147483647 w 20"/>
                <a:gd name="T7" fmla="*/ 0 h 2"/>
                <a:gd name="T8" fmla="*/ 2147483647 w 20"/>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
                  <a:moveTo>
                    <a:pt x="1" y="2"/>
                  </a:moveTo>
                  <a:cubicBezTo>
                    <a:pt x="7" y="2"/>
                    <a:pt x="13" y="2"/>
                    <a:pt x="18" y="2"/>
                  </a:cubicBezTo>
                  <a:cubicBezTo>
                    <a:pt x="20" y="2"/>
                    <a:pt x="20" y="0"/>
                    <a:pt x="18" y="0"/>
                  </a:cubicBezTo>
                  <a:cubicBezTo>
                    <a:pt x="13" y="0"/>
                    <a:pt x="7" y="0"/>
                    <a:pt x="1" y="0"/>
                  </a:cubicBezTo>
                  <a:cubicBezTo>
                    <a:pt x="0" y="0"/>
                    <a:pt x="0" y="2"/>
                    <a:pt x="1" y="2"/>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1" name="Freeform 487">
              <a:extLst>
                <a:ext uri="{FF2B5EF4-FFF2-40B4-BE49-F238E27FC236}">
                  <a16:creationId xmlns:a16="http://schemas.microsoft.com/office/drawing/2014/main" id="{62357C74-2EF8-4A45-B683-33464CB3F902}"/>
                </a:ext>
              </a:extLst>
            </p:cNvPr>
            <p:cNvSpPr>
              <a:spLocks/>
            </p:cNvSpPr>
            <p:nvPr/>
          </p:nvSpPr>
          <p:spPr bwMode="auto">
            <a:xfrm>
              <a:off x="5364163" y="2133604"/>
              <a:ext cx="115888" cy="3175"/>
            </a:xfrm>
            <a:custGeom>
              <a:avLst/>
              <a:gdLst>
                <a:gd name="T0" fmla="*/ 2147483647 w 36"/>
                <a:gd name="T1" fmla="*/ 2147483647 h 1"/>
                <a:gd name="T2" fmla="*/ 2147483647 w 36"/>
                <a:gd name="T3" fmla="*/ 2147483647 h 1"/>
                <a:gd name="T4" fmla="*/ 2147483647 w 36"/>
                <a:gd name="T5" fmla="*/ 0 h 1"/>
                <a:gd name="T6" fmla="*/ 2147483647 w 36"/>
                <a:gd name="T7" fmla="*/ 0 h 1"/>
                <a:gd name="T8" fmla="*/ 2147483647 w 36"/>
                <a:gd name="T9" fmla="*/ 214748364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
                  <a:moveTo>
                    <a:pt x="1" y="1"/>
                  </a:moveTo>
                  <a:cubicBezTo>
                    <a:pt x="7" y="1"/>
                    <a:pt x="29" y="1"/>
                    <a:pt x="35" y="1"/>
                  </a:cubicBezTo>
                  <a:cubicBezTo>
                    <a:pt x="36" y="1"/>
                    <a:pt x="36" y="0"/>
                    <a:pt x="35" y="0"/>
                  </a:cubicBezTo>
                  <a:cubicBezTo>
                    <a:pt x="29" y="0"/>
                    <a:pt x="7" y="0"/>
                    <a:pt x="1" y="0"/>
                  </a:cubicBezTo>
                  <a:cubicBezTo>
                    <a:pt x="0" y="0"/>
                    <a:pt x="0" y="1"/>
                    <a:pt x="1"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2" name="Freeform 488">
              <a:extLst>
                <a:ext uri="{FF2B5EF4-FFF2-40B4-BE49-F238E27FC236}">
                  <a16:creationId xmlns:a16="http://schemas.microsoft.com/office/drawing/2014/main" id="{3C137014-8E74-4621-9EDC-24081C30EF49}"/>
                </a:ext>
              </a:extLst>
            </p:cNvPr>
            <p:cNvSpPr>
              <a:spLocks/>
            </p:cNvSpPr>
            <p:nvPr/>
          </p:nvSpPr>
          <p:spPr bwMode="auto">
            <a:xfrm>
              <a:off x="5364163" y="2149479"/>
              <a:ext cx="115888" cy="6350"/>
            </a:xfrm>
            <a:custGeom>
              <a:avLst/>
              <a:gdLst>
                <a:gd name="T0" fmla="*/ 2147483647 w 36"/>
                <a:gd name="T1" fmla="*/ 0 h 2"/>
                <a:gd name="T2" fmla="*/ 2147483647 w 36"/>
                <a:gd name="T3" fmla="*/ 0 h 2"/>
                <a:gd name="T4" fmla="*/ 2147483647 w 36"/>
                <a:gd name="T5" fmla="*/ 2147483647 h 2"/>
                <a:gd name="T6" fmla="*/ 2147483647 w 36"/>
                <a:gd name="T7" fmla="*/ 2147483647 h 2"/>
                <a:gd name="T8" fmla="*/ 2147483647 w 36"/>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2">
                  <a:moveTo>
                    <a:pt x="35" y="0"/>
                  </a:moveTo>
                  <a:cubicBezTo>
                    <a:pt x="29" y="0"/>
                    <a:pt x="7" y="0"/>
                    <a:pt x="1" y="0"/>
                  </a:cubicBezTo>
                  <a:cubicBezTo>
                    <a:pt x="0" y="0"/>
                    <a:pt x="0" y="2"/>
                    <a:pt x="1" y="2"/>
                  </a:cubicBezTo>
                  <a:cubicBezTo>
                    <a:pt x="7" y="2"/>
                    <a:pt x="29" y="2"/>
                    <a:pt x="35" y="2"/>
                  </a:cubicBezTo>
                  <a:cubicBezTo>
                    <a:pt x="36" y="2"/>
                    <a:pt x="36" y="0"/>
                    <a:pt x="3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3" name="Freeform 489">
              <a:extLst>
                <a:ext uri="{FF2B5EF4-FFF2-40B4-BE49-F238E27FC236}">
                  <a16:creationId xmlns:a16="http://schemas.microsoft.com/office/drawing/2014/main" id="{581C9885-5311-407D-8BFB-013B27E9DF11}"/>
                </a:ext>
              </a:extLst>
            </p:cNvPr>
            <p:cNvSpPr>
              <a:spLocks/>
            </p:cNvSpPr>
            <p:nvPr/>
          </p:nvSpPr>
          <p:spPr bwMode="auto">
            <a:xfrm>
              <a:off x="5364163" y="2168529"/>
              <a:ext cx="115888" cy="3175"/>
            </a:xfrm>
            <a:custGeom>
              <a:avLst/>
              <a:gdLst>
                <a:gd name="T0" fmla="*/ 2147483647 w 36"/>
                <a:gd name="T1" fmla="*/ 0 h 1"/>
                <a:gd name="T2" fmla="*/ 2147483647 w 36"/>
                <a:gd name="T3" fmla="*/ 0 h 1"/>
                <a:gd name="T4" fmla="*/ 2147483647 w 36"/>
                <a:gd name="T5" fmla="*/ 2147483647 h 1"/>
                <a:gd name="T6" fmla="*/ 2147483647 w 36"/>
                <a:gd name="T7" fmla="*/ 2147483647 h 1"/>
                <a:gd name="T8" fmla="*/ 2147483647 w 36"/>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
                  <a:moveTo>
                    <a:pt x="35" y="0"/>
                  </a:moveTo>
                  <a:cubicBezTo>
                    <a:pt x="29" y="0"/>
                    <a:pt x="7" y="0"/>
                    <a:pt x="1" y="0"/>
                  </a:cubicBezTo>
                  <a:cubicBezTo>
                    <a:pt x="0" y="0"/>
                    <a:pt x="0" y="1"/>
                    <a:pt x="1" y="1"/>
                  </a:cubicBezTo>
                  <a:cubicBezTo>
                    <a:pt x="7" y="1"/>
                    <a:pt x="29" y="1"/>
                    <a:pt x="35" y="1"/>
                  </a:cubicBezTo>
                  <a:cubicBezTo>
                    <a:pt x="36" y="1"/>
                    <a:pt x="36" y="0"/>
                    <a:pt x="3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4" name="Freeform 490">
              <a:extLst>
                <a:ext uri="{FF2B5EF4-FFF2-40B4-BE49-F238E27FC236}">
                  <a16:creationId xmlns:a16="http://schemas.microsoft.com/office/drawing/2014/main" id="{FA3E3572-B327-4EA6-AA1E-FE52ACBF11ED}"/>
                </a:ext>
              </a:extLst>
            </p:cNvPr>
            <p:cNvSpPr>
              <a:spLocks/>
            </p:cNvSpPr>
            <p:nvPr/>
          </p:nvSpPr>
          <p:spPr bwMode="auto">
            <a:xfrm>
              <a:off x="5364163" y="2184404"/>
              <a:ext cx="109538" cy="6350"/>
            </a:xfrm>
            <a:custGeom>
              <a:avLst/>
              <a:gdLst>
                <a:gd name="T0" fmla="*/ 2147483647 w 34"/>
                <a:gd name="T1" fmla="*/ 0 h 2"/>
                <a:gd name="T2" fmla="*/ 2147483647 w 34"/>
                <a:gd name="T3" fmla="*/ 0 h 2"/>
                <a:gd name="T4" fmla="*/ 2147483647 w 34"/>
                <a:gd name="T5" fmla="*/ 2147483647 h 2"/>
                <a:gd name="T6" fmla="*/ 2147483647 w 34"/>
                <a:gd name="T7" fmla="*/ 2147483647 h 2"/>
                <a:gd name="T8" fmla="*/ 2147483647 w 34"/>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2">
                  <a:moveTo>
                    <a:pt x="33" y="0"/>
                  </a:moveTo>
                  <a:cubicBezTo>
                    <a:pt x="28" y="0"/>
                    <a:pt x="6" y="0"/>
                    <a:pt x="1" y="0"/>
                  </a:cubicBezTo>
                  <a:cubicBezTo>
                    <a:pt x="0" y="0"/>
                    <a:pt x="0" y="2"/>
                    <a:pt x="1" y="2"/>
                  </a:cubicBezTo>
                  <a:cubicBezTo>
                    <a:pt x="6" y="2"/>
                    <a:pt x="28" y="2"/>
                    <a:pt x="33" y="2"/>
                  </a:cubicBezTo>
                  <a:cubicBezTo>
                    <a:pt x="34" y="2"/>
                    <a:pt x="34" y="0"/>
                    <a:pt x="33"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5" name="Freeform 491">
              <a:extLst>
                <a:ext uri="{FF2B5EF4-FFF2-40B4-BE49-F238E27FC236}">
                  <a16:creationId xmlns:a16="http://schemas.microsoft.com/office/drawing/2014/main" id="{91D3453C-7D7D-4823-9DD5-4BFD36BADC38}"/>
                </a:ext>
              </a:extLst>
            </p:cNvPr>
            <p:cNvSpPr>
              <a:spLocks/>
            </p:cNvSpPr>
            <p:nvPr/>
          </p:nvSpPr>
          <p:spPr bwMode="auto">
            <a:xfrm>
              <a:off x="5364163" y="2203454"/>
              <a:ext cx="103188" cy="6350"/>
            </a:xfrm>
            <a:custGeom>
              <a:avLst/>
              <a:gdLst>
                <a:gd name="T0" fmla="*/ 2147483647 w 32"/>
                <a:gd name="T1" fmla="*/ 0 h 2"/>
                <a:gd name="T2" fmla="*/ 2147483647 w 32"/>
                <a:gd name="T3" fmla="*/ 0 h 2"/>
                <a:gd name="T4" fmla="*/ 2147483647 w 32"/>
                <a:gd name="T5" fmla="*/ 2147483647 h 2"/>
                <a:gd name="T6" fmla="*/ 2147483647 w 32"/>
                <a:gd name="T7" fmla="*/ 2147483647 h 2"/>
                <a:gd name="T8" fmla="*/ 2147483647 w 3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2">
                  <a:moveTo>
                    <a:pt x="31" y="0"/>
                  </a:moveTo>
                  <a:cubicBezTo>
                    <a:pt x="25" y="0"/>
                    <a:pt x="6" y="0"/>
                    <a:pt x="1" y="0"/>
                  </a:cubicBezTo>
                  <a:cubicBezTo>
                    <a:pt x="0" y="0"/>
                    <a:pt x="0" y="2"/>
                    <a:pt x="1" y="2"/>
                  </a:cubicBezTo>
                  <a:cubicBezTo>
                    <a:pt x="6" y="2"/>
                    <a:pt x="25" y="2"/>
                    <a:pt x="31" y="2"/>
                  </a:cubicBezTo>
                  <a:cubicBezTo>
                    <a:pt x="32" y="2"/>
                    <a:pt x="32" y="0"/>
                    <a:pt x="31"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6" name="Freeform 492">
              <a:extLst>
                <a:ext uri="{FF2B5EF4-FFF2-40B4-BE49-F238E27FC236}">
                  <a16:creationId xmlns:a16="http://schemas.microsoft.com/office/drawing/2014/main" id="{1A944F8E-2A03-48B8-A7B3-6FF5E4355036}"/>
                </a:ext>
              </a:extLst>
            </p:cNvPr>
            <p:cNvSpPr>
              <a:spLocks/>
            </p:cNvSpPr>
            <p:nvPr/>
          </p:nvSpPr>
          <p:spPr bwMode="auto">
            <a:xfrm>
              <a:off x="5364163" y="2219329"/>
              <a:ext cx="100013" cy="6350"/>
            </a:xfrm>
            <a:custGeom>
              <a:avLst/>
              <a:gdLst>
                <a:gd name="T0" fmla="*/ 2147483647 w 31"/>
                <a:gd name="T1" fmla="*/ 0 h 2"/>
                <a:gd name="T2" fmla="*/ 2147483647 w 31"/>
                <a:gd name="T3" fmla="*/ 0 h 2"/>
                <a:gd name="T4" fmla="*/ 2147483647 w 31"/>
                <a:gd name="T5" fmla="*/ 2147483647 h 2"/>
                <a:gd name="T6" fmla="*/ 2147483647 w 31"/>
                <a:gd name="T7" fmla="*/ 2147483647 h 2"/>
                <a:gd name="T8" fmla="*/ 2147483647 w 3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2">
                  <a:moveTo>
                    <a:pt x="30" y="0"/>
                  </a:moveTo>
                  <a:cubicBezTo>
                    <a:pt x="25" y="0"/>
                    <a:pt x="6" y="0"/>
                    <a:pt x="1" y="0"/>
                  </a:cubicBezTo>
                  <a:cubicBezTo>
                    <a:pt x="0" y="0"/>
                    <a:pt x="0" y="2"/>
                    <a:pt x="1" y="2"/>
                  </a:cubicBezTo>
                  <a:cubicBezTo>
                    <a:pt x="6" y="2"/>
                    <a:pt x="25" y="2"/>
                    <a:pt x="30" y="2"/>
                  </a:cubicBezTo>
                  <a:cubicBezTo>
                    <a:pt x="31" y="2"/>
                    <a:pt x="31" y="0"/>
                    <a:pt x="30"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7" name="Freeform 493">
              <a:extLst>
                <a:ext uri="{FF2B5EF4-FFF2-40B4-BE49-F238E27FC236}">
                  <a16:creationId xmlns:a16="http://schemas.microsoft.com/office/drawing/2014/main" id="{FCC52966-E735-498C-9C4F-344A5E02474F}"/>
                </a:ext>
              </a:extLst>
            </p:cNvPr>
            <p:cNvSpPr>
              <a:spLocks/>
            </p:cNvSpPr>
            <p:nvPr/>
          </p:nvSpPr>
          <p:spPr bwMode="auto">
            <a:xfrm>
              <a:off x="5364163" y="2235204"/>
              <a:ext cx="100013" cy="7938"/>
            </a:xfrm>
            <a:custGeom>
              <a:avLst/>
              <a:gdLst>
                <a:gd name="T0" fmla="*/ 2147483647 w 31"/>
                <a:gd name="T1" fmla="*/ 0 h 2"/>
                <a:gd name="T2" fmla="*/ 2147483647 w 31"/>
                <a:gd name="T3" fmla="*/ 0 h 2"/>
                <a:gd name="T4" fmla="*/ 2147483647 w 31"/>
                <a:gd name="T5" fmla="*/ 2147483647 h 2"/>
                <a:gd name="T6" fmla="*/ 2147483647 w 31"/>
                <a:gd name="T7" fmla="*/ 2147483647 h 2"/>
                <a:gd name="T8" fmla="*/ 2147483647 w 3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2">
                  <a:moveTo>
                    <a:pt x="30" y="0"/>
                  </a:moveTo>
                  <a:cubicBezTo>
                    <a:pt x="25" y="0"/>
                    <a:pt x="6" y="0"/>
                    <a:pt x="1" y="0"/>
                  </a:cubicBezTo>
                  <a:cubicBezTo>
                    <a:pt x="0" y="0"/>
                    <a:pt x="0" y="2"/>
                    <a:pt x="1" y="2"/>
                  </a:cubicBezTo>
                  <a:cubicBezTo>
                    <a:pt x="6" y="2"/>
                    <a:pt x="25" y="2"/>
                    <a:pt x="30" y="2"/>
                  </a:cubicBezTo>
                  <a:cubicBezTo>
                    <a:pt x="31" y="2"/>
                    <a:pt x="31" y="0"/>
                    <a:pt x="30"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8" name="Freeform 494">
              <a:extLst>
                <a:ext uri="{FF2B5EF4-FFF2-40B4-BE49-F238E27FC236}">
                  <a16:creationId xmlns:a16="http://schemas.microsoft.com/office/drawing/2014/main" id="{47EC68BD-730D-47AE-B770-2357D614F660}"/>
                </a:ext>
              </a:extLst>
            </p:cNvPr>
            <p:cNvSpPr>
              <a:spLocks/>
            </p:cNvSpPr>
            <p:nvPr/>
          </p:nvSpPr>
          <p:spPr bwMode="auto">
            <a:xfrm>
              <a:off x="5524500" y="2114554"/>
              <a:ext cx="15875" cy="9525"/>
            </a:xfrm>
            <a:custGeom>
              <a:avLst/>
              <a:gdLst>
                <a:gd name="T0" fmla="*/ 2147483647 w 5"/>
                <a:gd name="T1" fmla="*/ 0 h 3"/>
                <a:gd name="T2" fmla="*/ 0 w 5"/>
                <a:gd name="T3" fmla="*/ 2147483647 h 3"/>
                <a:gd name="T4" fmla="*/ 2147483647 w 5"/>
                <a:gd name="T5" fmla="*/ 2147483647 h 3"/>
                <a:gd name="T6" fmla="*/ 2147483647 w 5"/>
                <a:gd name="T7" fmla="*/ 2147483647 h 3"/>
                <a:gd name="T8" fmla="*/ 2147483647 w 5"/>
                <a:gd name="T9" fmla="*/ 2147483647 h 3"/>
                <a:gd name="T10" fmla="*/ 2147483647 w 5"/>
                <a:gd name="T11" fmla="*/ 2147483647 h 3"/>
                <a:gd name="T12" fmla="*/ 2147483647 w 5"/>
                <a:gd name="T13" fmla="*/ 2147483647 h 3"/>
                <a:gd name="T14" fmla="*/ 2147483647 w 5"/>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1" y="0"/>
                  </a:moveTo>
                  <a:cubicBezTo>
                    <a:pt x="1" y="0"/>
                    <a:pt x="0" y="0"/>
                    <a:pt x="0" y="1"/>
                  </a:cubicBezTo>
                  <a:cubicBezTo>
                    <a:pt x="0" y="1"/>
                    <a:pt x="1" y="1"/>
                    <a:pt x="2" y="2"/>
                  </a:cubicBezTo>
                  <a:cubicBezTo>
                    <a:pt x="4" y="3"/>
                    <a:pt x="5" y="3"/>
                    <a:pt x="5" y="3"/>
                  </a:cubicBezTo>
                  <a:cubicBezTo>
                    <a:pt x="5" y="3"/>
                    <a:pt x="5" y="2"/>
                    <a:pt x="5" y="2"/>
                  </a:cubicBezTo>
                  <a:cubicBezTo>
                    <a:pt x="5" y="2"/>
                    <a:pt x="5" y="2"/>
                    <a:pt x="5" y="2"/>
                  </a:cubicBezTo>
                  <a:cubicBezTo>
                    <a:pt x="5" y="2"/>
                    <a:pt x="4" y="1"/>
                    <a:pt x="3" y="1"/>
                  </a:cubicBezTo>
                  <a:cubicBezTo>
                    <a:pt x="2" y="0"/>
                    <a:pt x="1" y="0"/>
                    <a:pt x="1"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19" name="Freeform 495">
              <a:extLst>
                <a:ext uri="{FF2B5EF4-FFF2-40B4-BE49-F238E27FC236}">
                  <a16:creationId xmlns:a16="http://schemas.microsoft.com/office/drawing/2014/main" id="{83B7386C-E065-4366-8086-786F26727D35}"/>
                </a:ext>
              </a:extLst>
            </p:cNvPr>
            <p:cNvSpPr>
              <a:spLocks/>
            </p:cNvSpPr>
            <p:nvPr/>
          </p:nvSpPr>
          <p:spPr bwMode="auto">
            <a:xfrm>
              <a:off x="5467350" y="2203454"/>
              <a:ext cx="28575" cy="36513"/>
            </a:xfrm>
            <a:custGeom>
              <a:avLst/>
              <a:gdLst>
                <a:gd name="T0" fmla="*/ 2147483647 w 9"/>
                <a:gd name="T1" fmla="*/ 2147483647 h 11"/>
                <a:gd name="T2" fmla="*/ 2147483647 w 9"/>
                <a:gd name="T3" fmla="*/ 2147483647 h 11"/>
                <a:gd name="T4" fmla="*/ 2147483647 w 9"/>
                <a:gd name="T5" fmla="*/ 2147483647 h 11"/>
                <a:gd name="T6" fmla="*/ 2147483647 w 9"/>
                <a:gd name="T7" fmla="*/ 2147483647 h 11"/>
                <a:gd name="T8" fmla="*/ 2147483647 w 9"/>
                <a:gd name="T9" fmla="*/ 0 h 11"/>
                <a:gd name="T10" fmla="*/ 2147483647 w 9"/>
                <a:gd name="T11" fmla="*/ 0 h 11"/>
                <a:gd name="T12" fmla="*/ 0 w 9"/>
                <a:gd name="T13" fmla="*/ 2147483647 h 11"/>
                <a:gd name="T14" fmla="*/ 0 w 9"/>
                <a:gd name="T15" fmla="*/ 2147483647 h 11"/>
                <a:gd name="T16" fmla="*/ 0 w 9"/>
                <a:gd name="T17" fmla="*/ 2147483647 h 11"/>
                <a:gd name="T18" fmla="*/ 2147483647 w 9"/>
                <a:gd name="T19" fmla="*/ 2147483647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1">
                  <a:moveTo>
                    <a:pt x="1" y="10"/>
                  </a:moveTo>
                  <a:cubicBezTo>
                    <a:pt x="1" y="10"/>
                    <a:pt x="1" y="11"/>
                    <a:pt x="1" y="11"/>
                  </a:cubicBezTo>
                  <a:cubicBezTo>
                    <a:pt x="3" y="9"/>
                    <a:pt x="7" y="6"/>
                    <a:pt x="9" y="4"/>
                  </a:cubicBezTo>
                  <a:cubicBezTo>
                    <a:pt x="9" y="4"/>
                    <a:pt x="7" y="2"/>
                    <a:pt x="5" y="1"/>
                  </a:cubicBezTo>
                  <a:cubicBezTo>
                    <a:pt x="4" y="1"/>
                    <a:pt x="2" y="0"/>
                    <a:pt x="2" y="0"/>
                  </a:cubicBezTo>
                  <a:cubicBezTo>
                    <a:pt x="2" y="0"/>
                    <a:pt x="2" y="0"/>
                    <a:pt x="2" y="0"/>
                  </a:cubicBezTo>
                  <a:cubicBezTo>
                    <a:pt x="0" y="2"/>
                    <a:pt x="0" y="7"/>
                    <a:pt x="0" y="10"/>
                  </a:cubicBezTo>
                  <a:cubicBezTo>
                    <a:pt x="0" y="10"/>
                    <a:pt x="0" y="10"/>
                    <a:pt x="0" y="10"/>
                  </a:cubicBezTo>
                  <a:cubicBezTo>
                    <a:pt x="0" y="11"/>
                    <a:pt x="0" y="11"/>
                    <a:pt x="0" y="11"/>
                  </a:cubicBezTo>
                  <a:cubicBezTo>
                    <a:pt x="0" y="11"/>
                    <a:pt x="0" y="11"/>
                    <a:pt x="1" y="1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0" name="Freeform 496">
              <a:extLst>
                <a:ext uri="{FF2B5EF4-FFF2-40B4-BE49-F238E27FC236}">
                  <a16:creationId xmlns:a16="http://schemas.microsoft.com/office/drawing/2014/main" id="{0ED47C20-41B3-4BC2-AB7F-41EC01164296}"/>
                </a:ext>
              </a:extLst>
            </p:cNvPr>
            <p:cNvSpPr>
              <a:spLocks noEditPoints="1"/>
            </p:cNvSpPr>
            <p:nvPr/>
          </p:nvSpPr>
          <p:spPr bwMode="auto">
            <a:xfrm>
              <a:off x="5473700" y="2114554"/>
              <a:ext cx="66675" cy="98425"/>
            </a:xfrm>
            <a:custGeom>
              <a:avLst/>
              <a:gdLst>
                <a:gd name="T0" fmla="*/ 2147483647 w 21"/>
                <a:gd name="T1" fmla="*/ 2147483647 h 31"/>
                <a:gd name="T2" fmla="*/ 2147483647 w 21"/>
                <a:gd name="T3" fmla="*/ 2147483647 h 31"/>
                <a:gd name="T4" fmla="*/ 2147483647 w 21"/>
                <a:gd name="T5" fmla="*/ 2147483647 h 31"/>
                <a:gd name="T6" fmla="*/ 2147483647 w 21"/>
                <a:gd name="T7" fmla="*/ 2147483647 h 31"/>
                <a:gd name="T8" fmla="*/ 2147483647 w 21"/>
                <a:gd name="T9" fmla="*/ 2147483647 h 31"/>
                <a:gd name="T10" fmla="*/ 2147483647 w 21"/>
                <a:gd name="T11" fmla="*/ 2147483647 h 31"/>
                <a:gd name="T12" fmla="*/ 2147483647 w 21"/>
                <a:gd name="T13" fmla="*/ 2147483647 h 31"/>
                <a:gd name="T14" fmla="*/ 2147483647 w 21"/>
                <a:gd name="T15" fmla="*/ 2147483647 h 31"/>
                <a:gd name="T16" fmla="*/ 2147483647 w 21"/>
                <a:gd name="T17" fmla="*/ 2147483647 h 31"/>
                <a:gd name="T18" fmla="*/ 2147483647 w 21"/>
                <a:gd name="T19" fmla="*/ 2147483647 h 31"/>
                <a:gd name="T20" fmla="*/ 2147483647 w 21"/>
                <a:gd name="T21" fmla="*/ 2147483647 h 31"/>
                <a:gd name="T22" fmla="*/ 2147483647 w 21"/>
                <a:gd name="T23" fmla="*/ 2147483647 h 31"/>
                <a:gd name="T24" fmla="*/ 2147483647 w 21"/>
                <a:gd name="T25" fmla="*/ 2147483647 h 31"/>
                <a:gd name="T26" fmla="*/ 0 w 21"/>
                <a:gd name="T27" fmla="*/ 2147483647 h 31"/>
                <a:gd name="T28" fmla="*/ 2147483647 w 21"/>
                <a:gd name="T29" fmla="*/ 2147483647 h 31"/>
                <a:gd name="T30" fmla="*/ 2147483647 w 21"/>
                <a:gd name="T31" fmla="*/ 2147483647 h 31"/>
                <a:gd name="T32" fmla="*/ 2147483647 w 21"/>
                <a:gd name="T33" fmla="*/ 2147483647 h 31"/>
                <a:gd name="T34" fmla="*/ 2147483647 w 21"/>
                <a:gd name="T35" fmla="*/ 2147483647 h 31"/>
                <a:gd name="T36" fmla="*/ 2147483647 w 21"/>
                <a:gd name="T37" fmla="*/ 2147483647 h 31"/>
                <a:gd name="T38" fmla="*/ 2147483647 w 21"/>
                <a:gd name="T39" fmla="*/ 2147483647 h 31"/>
                <a:gd name="T40" fmla="*/ 2147483647 w 21"/>
                <a:gd name="T41" fmla="*/ 2147483647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 h="31">
                  <a:moveTo>
                    <a:pt x="7" y="31"/>
                  </a:moveTo>
                  <a:cubicBezTo>
                    <a:pt x="9" y="26"/>
                    <a:pt x="21" y="4"/>
                    <a:pt x="21" y="4"/>
                  </a:cubicBezTo>
                  <a:cubicBezTo>
                    <a:pt x="21" y="4"/>
                    <a:pt x="21" y="4"/>
                    <a:pt x="21" y="4"/>
                  </a:cubicBezTo>
                  <a:cubicBezTo>
                    <a:pt x="21" y="4"/>
                    <a:pt x="20" y="3"/>
                    <a:pt x="18" y="2"/>
                  </a:cubicBezTo>
                  <a:cubicBezTo>
                    <a:pt x="17" y="1"/>
                    <a:pt x="15" y="0"/>
                    <a:pt x="15" y="1"/>
                  </a:cubicBezTo>
                  <a:cubicBezTo>
                    <a:pt x="15" y="1"/>
                    <a:pt x="15" y="1"/>
                    <a:pt x="15" y="2"/>
                  </a:cubicBezTo>
                  <a:cubicBezTo>
                    <a:pt x="15" y="1"/>
                    <a:pt x="14" y="1"/>
                    <a:pt x="14" y="1"/>
                  </a:cubicBezTo>
                  <a:cubicBezTo>
                    <a:pt x="14" y="1"/>
                    <a:pt x="14" y="1"/>
                    <a:pt x="14" y="1"/>
                  </a:cubicBezTo>
                  <a:cubicBezTo>
                    <a:pt x="13" y="1"/>
                    <a:pt x="13" y="1"/>
                    <a:pt x="13" y="1"/>
                  </a:cubicBezTo>
                  <a:cubicBezTo>
                    <a:pt x="6" y="12"/>
                    <a:pt x="6" y="12"/>
                    <a:pt x="6" y="12"/>
                  </a:cubicBezTo>
                  <a:cubicBezTo>
                    <a:pt x="6" y="12"/>
                    <a:pt x="6" y="13"/>
                    <a:pt x="7" y="13"/>
                  </a:cubicBezTo>
                  <a:cubicBezTo>
                    <a:pt x="7" y="13"/>
                    <a:pt x="7" y="13"/>
                    <a:pt x="7" y="13"/>
                  </a:cubicBezTo>
                  <a:cubicBezTo>
                    <a:pt x="7" y="13"/>
                    <a:pt x="8" y="13"/>
                    <a:pt x="8" y="13"/>
                  </a:cubicBezTo>
                  <a:cubicBezTo>
                    <a:pt x="5" y="19"/>
                    <a:pt x="1" y="25"/>
                    <a:pt x="0" y="27"/>
                  </a:cubicBezTo>
                  <a:cubicBezTo>
                    <a:pt x="0" y="27"/>
                    <a:pt x="2" y="28"/>
                    <a:pt x="3" y="29"/>
                  </a:cubicBezTo>
                  <a:cubicBezTo>
                    <a:pt x="5" y="30"/>
                    <a:pt x="7" y="31"/>
                    <a:pt x="7" y="31"/>
                  </a:cubicBezTo>
                  <a:close/>
                  <a:moveTo>
                    <a:pt x="8" y="11"/>
                  </a:moveTo>
                  <a:cubicBezTo>
                    <a:pt x="13" y="2"/>
                    <a:pt x="13" y="2"/>
                    <a:pt x="13" y="2"/>
                  </a:cubicBezTo>
                  <a:cubicBezTo>
                    <a:pt x="14" y="2"/>
                    <a:pt x="14" y="2"/>
                    <a:pt x="14" y="2"/>
                  </a:cubicBezTo>
                  <a:cubicBezTo>
                    <a:pt x="13" y="4"/>
                    <a:pt x="11" y="8"/>
                    <a:pt x="9" y="12"/>
                  </a:cubicBezTo>
                  <a:lnTo>
                    <a:pt x="8" y="11"/>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1" name="Freeform 497">
              <a:extLst>
                <a:ext uri="{FF2B5EF4-FFF2-40B4-BE49-F238E27FC236}">
                  <a16:creationId xmlns:a16="http://schemas.microsoft.com/office/drawing/2014/main" id="{CBD4FA8E-5FBB-44E3-9535-F35B9D375088}"/>
                </a:ext>
              </a:extLst>
            </p:cNvPr>
            <p:cNvSpPr>
              <a:spLocks noEditPoints="1"/>
            </p:cNvSpPr>
            <p:nvPr/>
          </p:nvSpPr>
          <p:spPr bwMode="auto">
            <a:xfrm>
              <a:off x="6105525" y="1503365"/>
              <a:ext cx="387350" cy="390526"/>
            </a:xfrm>
            <a:custGeom>
              <a:avLst/>
              <a:gdLst>
                <a:gd name="T0" fmla="*/ 2147483647 w 244"/>
                <a:gd name="T1" fmla="*/ 2147483647 h 246"/>
                <a:gd name="T2" fmla="*/ 0 w 244"/>
                <a:gd name="T3" fmla="*/ 2147483647 h 246"/>
                <a:gd name="T4" fmla="*/ 0 w 244"/>
                <a:gd name="T5" fmla="*/ 0 h 246"/>
                <a:gd name="T6" fmla="*/ 2147483647 w 244"/>
                <a:gd name="T7" fmla="*/ 0 h 246"/>
                <a:gd name="T8" fmla="*/ 2147483647 w 244"/>
                <a:gd name="T9" fmla="*/ 2147483647 h 246"/>
                <a:gd name="T10" fmla="*/ 2147483647 w 244"/>
                <a:gd name="T11" fmla="*/ 2147483647 h 246"/>
                <a:gd name="T12" fmla="*/ 2147483647 w 244"/>
                <a:gd name="T13" fmla="*/ 0 h 246"/>
                <a:gd name="T14" fmla="*/ 2147483647 w 244"/>
                <a:gd name="T15" fmla="*/ 0 h 246"/>
                <a:gd name="T16" fmla="*/ 2147483647 w 244"/>
                <a:gd name="T17" fmla="*/ 2147483647 h 246"/>
                <a:gd name="T18" fmla="*/ 2147483647 w 244"/>
                <a:gd name="T19" fmla="*/ 2147483647 h 246"/>
                <a:gd name="T20" fmla="*/ 2147483647 w 244"/>
                <a:gd name="T21" fmla="*/ 2147483647 h 246"/>
                <a:gd name="T22" fmla="*/ 2147483647 w 244"/>
                <a:gd name="T23" fmla="*/ 2147483647 h 246"/>
                <a:gd name="T24" fmla="*/ 2147483647 w 244"/>
                <a:gd name="T25" fmla="*/ 2147483647 h 246"/>
                <a:gd name="T26" fmla="*/ 2147483647 w 244"/>
                <a:gd name="T27" fmla="*/ 2147483647 h 246"/>
                <a:gd name="T28" fmla="*/ 2147483647 w 244"/>
                <a:gd name="T29" fmla="*/ 2147483647 h 246"/>
                <a:gd name="T30" fmla="*/ 2147483647 w 244"/>
                <a:gd name="T31" fmla="*/ 2147483647 h 246"/>
                <a:gd name="T32" fmla="*/ 2147483647 w 244"/>
                <a:gd name="T33" fmla="*/ 2147483647 h 246"/>
                <a:gd name="T34" fmla="*/ 2147483647 w 244"/>
                <a:gd name="T35" fmla="*/ 2147483647 h 2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6">
                  <a:moveTo>
                    <a:pt x="244" y="246"/>
                  </a:moveTo>
                  <a:lnTo>
                    <a:pt x="0" y="246"/>
                  </a:lnTo>
                  <a:lnTo>
                    <a:pt x="0" y="0"/>
                  </a:lnTo>
                  <a:lnTo>
                    <a:pt x="97" y="0"/>
                  </a:lnTo>
                  <a:lnTo>
                    <a:pt x="97" y="55"/>
                  </a:lnTo>
                  <a:lnTo>
                    <a:pt x="147" y="55"/>
                  </a:lnTo>
                  <a:lnTo>
                    <a:pt x="147" y="0"/>
                  </a:lnTo>
                  <a:lnTo>
                    <a:pt x="244" y="0"/>
                  </a:lnTo>
                  <a:lnTo>
                    <a:pt x="244" y="246"/>
                  </a:lnTo>
                  <a:close/>
                  <a:moveTo>
                    <a:pt x="14" y="230"/>
                  </a:moveTo>
                  <a:lnTo>
                    <a:pt x="230" y="230"/>
                  </a:lnTo>
                  <a:lnTo>
                    <a:pt x="230" y="17"/>
                  </a:lnTo>
                  <a:lnTo>
                    <a:pt x="163" y="17"/>
                  </a:lnTo>
                  <a:lnTo>
                    <a:pt x="163" y="71"/>
                  </a:lnTo>
                  <a:lnTo>
                    <a:pt x="81" y="71"/>
                  </a:lnTo>
                  <a:lnTo>
                    <a:pt x="81" y="17"/>
                  </a:lnTo>
                  <a:lnTo>
                    <a:pt x="14" y="17"/>
                  </a:lnTo>
                  <a:lnTo>
                    <a:pt x="14" y="23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2" name="Freeform 498">
              <a:extLst>
                <a:ext uri="{FF2B5EF4-FFF2-40B4-BE49-F238E27FC236}">
                  <a16:creationId xmlns:a16="http://schemas.microsoft.com/office/drawing/2014/main" id="{CBB99493-0C2C-4448-AE07-AC1D78984713}"/>
                </a:ext>
              </a:extLst>
            </p:cNvPr>
            <p:cNvSpPr>
              <a:spLocks/>
            </p:cNvSpPr>
            <p:nvPr/>
          </p:nvSpPr>
          <p:spPr bwMode="auto">
            <a:xfrm>
              <a:off x="6202363" y="1698628"/>
              <a:ext cx="220663" cy="58738"/>
            </a:xfrm>
            <a:custGeom>
              <a:avLst/>
              <a:gdLst>
                <a:gd name="T0" fmla="*/ 2147483647 w 69"/>
                <a:gd name="T1" fmla="*/ 2147483647 h 18"/>
                <a:gd name="T2" fmla="*/ 2147483647 w 69"/>
                <a:gd name="T3" fmla="*/ 0 h 18"/>
                <a:gd name="T4" fmla="*/ 2147483647 w 69"/>
                <a:gd name="T5" fmla="*/ 2147483647 h 18"/>
                <a:gd name="T6" fmla="*/ 2147483647 w 69"/>
                <a:gd name="T7" fmla="*/ 2147483647 h 18"/>
                <a:gd name="T8" fmla="*/ 2147483647 w 69"/>
                <a:gd name="T9" fmla="*/ 2147483647 h 18"/>
                <a:gd name="T10" fmla="*/ 2147483647 w 69"/>
                <a:gd name="T11" fmla="*/ 2147483647 h 18"/>
                <a:gd name="T12" fmla="*/ 2147483647 w 69"/>
                <a:gd name="T13" fmla="*/ 2147483647 h 18"/>
                <a:gd name="T14" fmla="*/ 2147483647 w 69"/>
                <a:gd name="T15" fmla="*/ 2147483647 h 18"/>
                <a:gd name="T16" fmla="*/ 2147483647 w 69"/>
                <a:gd name="T17" fmla="*/ 2147483647 h 18"/>
                <a:gd name="T18" fmla="*/ 2147483647 w 69"/>
                <a:gd name="T19" fmla="*/ 2147483647 h 18"/>
                <a:gd name="T20" fmla="*/ 2147483647 w 69"/>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8">
                  <a:moveTo>
                    <a:pt x="67" y="1"/>
                  </a:moveTo>
                  <a:cubicBezTo>
                    <a:pt x="63" y="0"/>
                    <a:pt x="63" y="0"/>
                    <a:pt x="63" y="0"/>
                  </a:cubicBezTo>
                  <a:cubicBezTo>
                    <a:pt x="34" y="12"/>
                    <a:pt x="34" y="12"/>
                    <a:pt x="34" y="12"/>
                  </a:cubicBezTo>
                  <a:cubicBezTo>
                    <a:pt x="32" y="13"/>
                    <a:pt x="29" y="13"/>
                    <a:pt x="27" y="12"/>
                  </a:cubicBezTo>
                  <a:cubicBezTo>
                    <a:pt x="6" y="3"/>
                    <a:pt x="6" y="3"/>
                    <a:pt x="6" y="3"/>
                  </a:cubicBezTo>
                  <a:cubicBezTo>
                    <a:pt x="3" y="4"/>
                    <a:pt x="3" y="4"/>
                    <a:pt x="3" y="4"/>
                  </a:cubicBezTo>
                  <a:cubicBezTo>
                    <a:pt x="1" y="4"/>
                    <a:pt x="0" y="5"/>
                    <a:pt x="2" y="6"/>
                  </a:cubicBezTo>
                  <a:cubicBezTo>
                    <a:pt x="27" y="17"/>
                    <a:pt x="27" y="17"/>
                    <a:pt x="27" y="17"/>
                  </a:cubicBezTo>
                  <a:cubicBezTo>
                    <a:pt x="29" y="18"/>
                    <a:pt x="32" y="18"/>
                    <a:pt x="34" y="17"/>
                  </a:cubicBezTo>
                  <a:cubicBezTo>
                    <a:pt x="68" y="2"/>
                    <a:pt x="68" y="2"/>
                    <a:pt x="68" y="2"/>
                  </a:cubicBezTo>
                  <a:cubicBezTo>
                    <a:pt x="69" y="2"/>
                    <a:pt x="68" y="1"/>
                    <a:pt x="67"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3" name="Freeform 499">
              <a:extLst>
                <a:ext uri="{FF2B5EF4-FFF2-40B4-BE49-F238E27FC236}">
                  <a16:creationId xmlns:a16="http://schemas.microsoft.com/office/drawing/2014/main" id="{7889F4D5-0A50-4C2E-91F6-090DA5D0D784}"/>
                </a:ext>
              </a:extLst>
            </p:cNvPr>
            <p:cNvSpPr>
              <a:spLocks/>
            </p:cNvSpPr>
            <p:nvPr/>
          </p:nvSpPr>
          <p:spPr bwMode="auto">
            <a:xfrm>
              <a:off x="6202363" y="1714503"/>
              <a:ext cx="220663" cy="58738"/>
            </a:xfrm>
            <a:custGeom>
              <a:avLst/>
              <a:gdLst>
                <a:gd name="T0" fmla="*/ 2147483647 w 69"/>
                <a:gd name="T1" fmla="*/ 2147483647 h 18"/>
                <a:gd name="T2" fmla="*/ 2147483647 w 69"/>
                <a:gd name="T3" fmla="*/ 0 h 18"/>
                <a:gd name="T4" fmla="*/ 2147483647 w 69"/>
                <a:gd name="T5" fmla="*/ 2147483647 h 18"/>
                <a:gd name="T6" fmla="*/ 2147483647 w 69"/>
                <a:gd name="T7" fmla="*/ 2147483647 h 18"/>
                <a:gd name="T8" fmla="*/ 2147483647 w 69"/>
                <a:gd name="T9" fmla="*/ 2147483647 h 18"/>
                <a:gd name="T10" fmla="*/ 2147483647 w 69"/>
                <a:gd name="T11" fmla="*/ 2147483647 h 18"/>
                <a:gd name="T12" fmla="*/ 2147483647 w 69"/>
                <a:gd name="T13" fmla="*/ 2147483647 h 18"/>
                <a:gd name="T14" fmla="*/ 2147483647 w 69"/>
                <a:gd name="T15" fmla="*/ 2147483647 h 18"/>
                <a:gd name="T16" fmla="*/ 2147483647 w 69"/>
                <a:gd name="T17" fmla="*/ 2147483647 h 18"/>
                <a:gd name="T18" fmla="*/ 2147483647 w 69"/>
                <a:gd name="T19" fmla="*/ 2147483647 h 18"/>
                <a:gd name="T20" fmla="*/ 2147483647 w 69"/>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8">
                  <a:moveTo>
                    <a:pt x="67" y="1"/>
                  </a:moveTo>
                  <a:cubicBezTo>
                    <a:pt x="63" y="0"/>
                    <a:pt x="63" y="0"/>
                    <a:pt x="63" y="0"/>
                  </a:cubicBezTo>
                  <a:cubicBezTo>
                    <a:pt x="34" y="13"/>
                    <a:pt x="34" y="13"/>
                    <a:pt x="34" y="13"/>
                  </a:cubicBezTo>
                  <a:cubicBezTo>
                    <a:pt x="32" y="14"/>
                    <a:pt x="29" y="14"/>
                    <a:pt x="27" y="13"/>
                  </a:cubicBezTo>
                  <a:cubicBezTo>
                    <a:pt x="6" y="4"/>
                    <a:pt x="6" y="4"/>
                    <a:pt x="6" y="4"/>
                  </a:cubicBezTo>
                  <a:cubicBezTo>
                    <a:pt x="3" y="5"/>
                    <a:pt x="3" y="5"/>
                    <a:pt x="3" y="5"/>
                  </a:cubicBezTo>
                  <a:cubicBezTo>
                    <a:pt x="1" y="5"/>
                    <a:pt x="0" y="6"/>
                    <a:pt x="2" y="7"/>
                  </a:cubicBezTo>
                  <a:cubicBezTo>
                    <a:pt x="27" y="18"/>
                    <a:pt x="27" y="18"/>
                    <a:pt x="27" y="18"/>
                  </a:cubicBezTo>
                  <a:cubicBezTo>
                    <a:pt x="29" y="18"/>
                    <a:pt x="32" y="18"/>
                    <a:pt x="34" y="18"/>
                  </a:cubicBezTo>
                  <a:cubicBezTo>
                    <a:pt x="68" y="3"/>
                    <a:pt x="68" y="3"/>
                    <a:pt x="68" y="3"/>
                  </a:cubicBezTo>
                  <a:cubicBezTo>
                    <a:pt x="69" y="3"/>
                    <a:pt x="68" y="2"/>
                    <a:pt x="67"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4" name="Freeform 500">
              <a:extLst>
                <a:ext uri="{FF2B5EF4-FFF2-40B4-BE49-F238E27FC236}">
                  <a16:creationId xmlns:a16="http://schemas.microsoft.com/office/drawing/2014/main" id="{09AF9201-A4A6-4329-BC52-0335E03926C0}"/>
                </a:ext>
              </a:extLst>
            </p:cNvPr>
            <p:cNvSpPr>
              <a:spLocks/>
            </p:cNvSpPr>
            <p:nvPr/>
          </p:nvSpPr>
          <p:spPr bwMode="auto">
            <a:xfrm>
              <a:off x="6202363" y="1733553"/>
              <a:ext cx="220663" cy="58738"/>
            </a:xfrm>
            <a:custGeom>
              <a:avLst/>
              <a:gdLst>
                <a:gd name="T0" fmla="*/ 2147483647 w 69"/>
                <a:gd name="T1" fmla="*/ 2147483647 h 18"/>
                <a:gd name="T2" fmla="*/ 2147483647 w 69"/>
                <a:gd name="T3" fmla="*/ 0 h 18"/>
                <a:gd name="T4" fmla="*/ 2147483647 w 69"/>
                <a:gd name="T5" fmla="*/ 2147483647 h 18"/>
                <a:gd name="T6" fmla="*/ 2147483647 w 69"/>
                <a:gd name="T7" fmla="*/ 2147483647 h 18"/>
                <a:gd name="T8" fmla="*/ 2147483647 w 69"/>
                <a:gd name="T9" fmla="*/ 2147483647 h 18"/>
                <a:gd name="T10" fmla="*/ 2147483647 w 69"/>
                <a:gd name="T11" fmla="*/ 2147483647 h 18"/>
                <a:gd name="T12" fmla="*/ 2147483647 w 69"/>
                <a:gd name="T13" fmla="*/ 2147483647 h 18"/>
                <a:gd name="T14" fmla="*/ 2147483647 w 69"/>
                <a:gd name="T15" fmla="*/ 2147483647 h 18"/>
                <a:gd name="T16" fmla="*/ 2147483647 w 69"/>
                <a:gd name="T17" fmla="*/ 2147483647 h 18"/>
                <a:gd name="T18" fmla="*/ 2147483647 w 69"/>
                <a:gd name="T19" fmla="*/ 2147483647 h 18"/>
                <a:gd name="T20" fmla="*/ 2147483647 w 69"/>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8">
                  <a:moveTo>
                    <a:pt x="67" y="1"/>
                  </a:moveTo>
                  <a:cubicBezTo>
                    <a:pt x="63" y="0"/>
                    <a:pt x="63" y="0"/>
                    <a:pt x="63" y="0"/>
                  </a:cubicBezTo>
                  <a:cubicBezTo>
                    <a:pt x="34" y="13"/>
                    <a:pt x="34" y="13"/>
                    <a:pt x="34" y="13"/>
                  </a:cubicBezTo>
                  <a:cubicBezTo>
                    <a:pt x="32" y="13"/>
                    <a:pt x="29" y="13"/>
                    <a:pt x="27" y="13"/>
                  </a:cubicBezTo>
                  <a:cubicBezTo>
                    <a:pt x="6" y="3"/>
                    <a:pt x="6" y="3"/>
                    <a:pt x="6" y="3"/>
                  </a:cubicBezTo>
                  <a:cubicBezTo>
                    <a:pt x="3" y="4"/>
                    <a:pt x="3" y="4"/>
                    <a:pt x="3" y="4"/>
                  </a:cubicBezTo>
                  <a:cubicBezTo>
                    <a:pt x="1" y="5"/>
                    <a:pt x="0" y="6"/>
                    <a:pt x="2" y="6"/>
                  </a:cubicBezTo>
                  <a:cubicBezTo>
                    <a:pt x="27" y="17"/>
                    <a:pt x="27" y="17"/>
                    <a:pt x="27" y="17"/>
                  </a:cubicBezTo>
                  <a:cubicBezTo>
                    <a:pt x="29" y="18"/>
                    <a:pt x="32" y="18"/>
                    <a:pt x="34" y="17"/>
                  </a:cubicBezTo>
                  <a:cubicBezTo>
                    <a:pt x="68" y="3"/>
                    <a:pt x="68" y="3"/>
                    <a:pt x="68" y="3"/>
                  </a:cubicBezTo>
                  <a:cubicBezTo>
                    <a:pt x="69" y="2"/>
                    <a:pt x="68" y="1"/>
                    <a:pt x="67"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5" name="Freeform 501">
              <a:extLst>
                <a:ext uri="{FF2B5EF4-FFF2-40B4-BE49-F238E27FC236}">
                  <a16:creationId xmlns:a16="http://schemas.microsoft.com/office/drawing/2014/main" id="{60C52158-4E33-4DE4-9FF9-FE2584F574D5}"/>
                </a:ext>
              </a:extLst>
            </p:cNvPr>
            <p:cNvSpPr>
              <a:spLocks/>
            </p:cNvSpPr>
            <p:nvPr/>
          </p:nvSpPr>
          <p:spPr bwMode="auto">
            <a:xfrm>
              <a:off x="6202363" y="1749428"/>
              <a:ext cx="220663" cy="61913"/>
            </a:xfrm>
            <a:custGeom>
              <a:avLst/>
              <a:gdLst>
                <a:gd name="T0" fmla="*/ 2147483647 w 69"/>
                <a:gd name="T1" fmla="*/ 2147483647 h 19"/>
                <a:gd name="T2" fmla="*/ 2147483647 w 69"/>
                <a:gd name="T3" fmla="*/ 0 h 19"/>
                <a:gd name="T4" fmla="*/ 2147483647 w 69"/>
                <a:gd name="T5" fmla="*/ 2147483647 h 19"/>
                <a:gd name="T6" fmla="*/ 2147483647 w 69"/>
                <a:gd name="T7" fmla="*/ 2147483647 h 19"/>
                <a:gd name="T8" fmla="*/ 2147483647 w 69"/>
                <a:gd name="T9" fmla="*/ 2147483647 h 19"/>
                <a:gd name="T10" fmla="*/ 2147483647 w 69"/>
                <a:gd name="T11" fmla="*/ 2147483647 h 19"/>
                <a:gd name="T12" fmla="*/ 2147483647 w 69"/>
                <a:gd name="T13" fmla="*/ 2147483647 h 19"/>
                <a:gd name="T14" fmla="*/ 2147483647 w 69"/>
                <a:gd name="T15" fmla="*/ 2147483647 h 19"/>
                <a:gd name="T16" fmla="*/ 2147483647 w 69"/>
                <a:gd name="T17" fmla="*/ 2147483647 h 19"/>
                <a:gd name="T18" fmla="*/ 2147483647 w 69"/>
                <a:gd name="T19" fmla="*/ 2147483647 h 19"/>
                <a:gd name="T20" fmla="*/ 2147483647 w 69"/>
                <a:gd name="T21" fmla="*/ 2147483647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9">
                  <a:moveTo>
                    <a:pt x="67" y="2"/>
                  </a:moveTo>
                  <a:cubicBezTo>
                    <a:pt x="63" y="0"/>
                    <a:pt x="63" y="0"/>
                    <a:pt x="63" y="0"/>
                  </a:cubicBezTo>
                  <a:cubicBezTo>
                    <a:pt x="34" y="13"/>
                    <a:pt x="34" y="13"/>
                    <a:pt x="34" y="13"/>
                  </a:cubicBezTo>
                  <a:cubicBezTo>
                    <a:pt x="32" y="14"/>
                    <a:pt x="29" y="14"/>
                    <a:pt x="27" y="13"/>
                  </a:cubicBezTo>
                  <a:cubicBezTo>
                    <a:pt x="6" y="4"/>
                    <a:pt x="6" y="4"/>
                    <a:pt x="6" y="4"/>
                  </a:cubicBezTo>
                  <a:cubicBezTo>
                    <a:pt x="3" y="5"/>
                    <a:pt x="3" y="5"/>
                    <a:pt x="3" y="5"/>
                  </a:cubicBezTo>
                  <a:cubicBezTo>
                    <a:pt x="1" y="5"/>
                    <a:pt x="0" y="6"/>
                    <a:pt x="2" y="7"/>
                  </a:cubicBezTo>
                  <a:cubicBezTo>
                    <a:pt x="27" y="18"/>
                    <a:pt x="27" y="18"/>
                    <a:pt x="27" y="18"/>
                  </a:cubicBezTo>
                  <a:cubicBezTo>
                    <a:pt x="29" y="19"/>
                    <a:pt x="32" y="19"/>
                    <a:pt x="34" y="18"/>
                  </a:cubicBezTo>
                  <a:cubicBezTo>
                    <a:pt x="68" y="3"/>
                    <a:pt x="68" y="3"/>
                    <a:pt x="68" y="3"/>
                  </a:cubicBezTo>
                  <a:cubicBezTo>
                    <a:pt x="69" y="3"/>
                    <a:pt x="68" y="2"/>
                    <a:pt x="67" y="2"/>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6" name="Freeform 502">
              <a:extLst>
                <a:ext uri="{FF2B5EF4-FFF2-40B4-BE49-F238E27FC236}">
                  <a16:creationId xmlns:a16="http://schemas.microsoft.com/office/drawing/2014/main" id="{4D4D7008-530E-4A06-A704-CD639118B68C}"/>
                </a:ext>
              </a:extLst>
            </p:cNvPr>
            <p:cNvSpPr>
              <a:spLocks/>
            </p:cNvSpPr>
            <p:nvPr/>
          </p:nvSpPr>
          <p:spPr bwMode="auto">
            <a:xfrm>
              <a:off x="6297613" y="1692278"/>
              <a:ext cx="19050" cy="6350"/>
            </a:xfrm>
            <a:custGeom>
              <a:avLst/>
              <a:gdLst>
                <a:gd name="T0" fmla="*/ 2147483647 w 6"/>
                <a:gd name="T1" fmla="*/ 0 h 2"/>
                <a:gd name="T2" fmla="*/ 2147483647 w 6"/>
                <a:gd name="T3" fmla="*/ 0 h 2"/>
                <a:gd name="T4" fmla="*/ 2147483647 w 6"/>
                <a:gd name="T5" fmla="*/ 2147483647 h 2"/>
                <a:gd name="T6" fmla="*/ 2147483647 w 6"/>
                <a:gd name="T7" fmla="*/ 2147483647 h 2"/>
                <a:gd name="T8" fmla="*/ 2147483647 w 6"/>
                <a:gd name="T9" fmla="*/ 2147483647 h 2"/>
                <a:gd name="T10" fmla="*/ 2147483647 w 6"/>
                <a:gd name="T11" fmla="*/ 2147483647 h 2"/>
                <a:gd name="T12" fmla="*/ 2147483647 w 6"/>
                <a:gd name="T13" fmla="*/ 2147483647 h 2"/>
                <a:gd name="T14" fmla="*/ 2147483647 w 6"/>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2">
                  <a:moveTo>
                    <a:pt x="5" y="0"/>
                  </a:moveTo>
                  <a:cubicBezTo>
                    <a:pt x="4" y="0"/>
                    <a:pt x="2" y="0"/>
                    <a:pt x="1" y="0"/>
                  </a:cubicBezTo>
                  <a:cubicBezTo>
                    <a:pt x="0" y="0"/>
                    <a:pt x="0" y="1"/>
                    <a:pt x="1" y="1"/>
                  </a:cubicBezTo>
                  <a:cubicBezTo>
                    <a:pt x="1" y="1"/>
                    <a:pt x="1" y="1"/>
                    <a:pt x="1" y="1"/>
                  </a:cubicBezTo>
                  <a:cubicBezTo>
                    <a:pt x="2" y="2"/>
                    <a:pt x="2" y="2"/>
                    <a:pt x="2" y="2"/>
                  </a:cubicBezTo>
                  <a:cubicBezTo>
                    <a:pt x="2" y="2"/>
                    <a:pt x="3" y="2"/>
                    <a:pt x="3" y="2"/>
                  </a:cubicBezTo>
                  <a:cubicBezTo>
                    <a:pt x="4" y="2"/>
                    <a:pt x="5" y="2"/>
                    <a:pt x="5" y="2"/>
                  </a:cubicBezTo>
                  <a:cubicBezTo>
                    <a:pt x="6" y="1"/>
                    <a:pt x="6" y="1"/>
                    <a:pt x="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7" name="Freeform 503">
              <a:extLst>
                <a:ext uri="{FF2B5EF4-FFF2-40B4-BE49-F238E27FC236}">
                  <a16:creationId xmlns:a16="http://schemas.microsoft.com/office/drawing/2014/main" id="{7C602255-581D-419C-813F-134BA9DAC299}"/>
                </a:ext>
              </a:extLst>
            </p:cNvPr>
            <p:cNvSpPr>
              <a:spLocks/>
            </p:cNvSpPr>
            <p:nvPr/>
          </p:nvSpPr>
          <p:spPr bwMode="auto">
            <a:xfrm>
              <a:off x="6259513" y="1701803"/>
              <a:ext cx="15875" cy="6350"/>
            </a:xfrm>
            <a:custGeom>
              <a:avLst/>
              <a:gdLst>
                <a:gd name="T0" fmla="*/ 0 w 5"/>
                <a:gd name="T1" fmla="*/ 0 h 2"/>
                <a:gd name="T2" fmla="*/ 2147483647 w 5"/>
                <a:gd name="T3" fmla="*/ 2147483647 h 2"/>
                <a:gd name="T4" fmla="*/ 2147483647 w 5"/>
                <a:gd name="T5" fmla="*/ 2147483647 h 2"/>
                <a:gd name="T6" fmla="*/ 2147483647 w 5"/>
                <a:gd name="T7" fmla="*/ 2147483647 h 2"/>
                <a:gd name="T8" fmla="*/ 2147483647 w 5"/>
                <a:gd name="T9" fmla="*/ 0 h 2"/>
                <a:gd name="T10" fmla="*/ 0 w 5"/>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2">
                  <a:moveTo>
                    <a:pt x="0" y="0"/>
                  </a:moveTo>
                  <a:cubicBezTo>
                    <a:pt x="0" y="0"/>
                    <a:pt x="1" y="0"/>
                    <a:pt x="1" y="1"/>
                  </a:cubicBezTo>
                  <a:cubicBezTo>
                    <a:pt x="3" y="2"/>
                    <a:pt x="3" y="2"/>
                    <a:pt x="3" y="2"/>
                  </a:cubicBezTo>
                  <a:cubicBezTo>
                    <a:pt x="5" y="1"/>
                    <a:pt x="5" y="1"/>
                    <a:pt x="5" y="1"/>
                  </a:cubicBezTo>
                  <a:cubicBezTo>
                    <a:pt x="2" y="0"/>
                    <a:pt x="2" y="0"/>
                    <a:pt x="2" y="0"/>
                  </a:cubicBezTo>
                  <a:cubicBezTo>
                    <a:pt x="2" y="0"/>
                    <a:pt x="1" y="0"/>
                    <a:pt x="0"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8" name="Freeform 504">
              <a:extLst>
                <a:ext uri="{FF2B5EF4-FFF2-40B4-BE49-F238E27FC236}">
                  <a16:creationId xmlns:a16="http://schemas.microsoft.com/office/drawing/2014/main" id="{0843BDA6-A4CB-402C-A4E7-4375EDD125DA}"/>
                </a:ext>
              </a:extLst>
            </p:cNvPr>
            <p:cNvSpPr>
              <a:spLocks/>
            </p:cNvSpPr>
            <p:nvPr/>
          </p:nvSpPr>
          <p:spPr bwMode="auto">
            <a:xfrm>
              <a:off x="6326188" y="1682753"/>
              <a:ext cx="19050" cy="6350"/>
            </a:xfrm>
            <a:custGeom>
              <a:avLst/>
              <a:gdLst>
                <a:gd name="T0" fmla="*/ 2147483647 w 6"/>
                <a:gd name="T1" fmla="*/ 0 h 2"/>
                <a:gd name="T2" fmla="*/ 2147483647 w 6"/>
                <a:gd name="T3" fmla="*/ 0 h 2"/>
                <a:gd name="T4" fmla="*/ 2147483647 w 6"/>
                <a:gd name="T5" fmla="*/ 2147483647 h 2"/>
                <a:gd name="T6" fmla="*/ 2147483647 w 6"/>
                <a:gd name="T7" fmla="*/ 2147483647 h 2"/>
                <a:gd name="T8" fmla="*/ 2147483647 w 6"/>
                <a:gd name="T9" fmla="*/ 2147483647 h 2"/>
                <a:gd name="T10" fmla="*/ 2147483647 w 6"/>
                <a:gd name="T11" fmla="*/ 2147483647 h 2"/>
                <a:gd name="T12" fmla="*/ 2147483647 w 6"/>
                <a:gd name="T13" fmla="*/ 2147483647 h 2"/>
                <a:gd name="T14" fmla="*/ 2147483647 w 6"/>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2">
                  <a:moveTo>
                    <a:pt x="5" y="0"/>
                  </a:moveTo>
                  <a:cubicBezTo>
                    <a:pt x="3" y="0"/>
                    <a:pt x="2" y="0"/>
                    <a:pt x="1" y="0"/>
                  </a:cubicBezTo>
                  <a:cubicBezTo>
                    <a:pt x="0" y="0"/>
                    <a:pt x="0" y="1"/>
                    <a:pt x="1" y="1"/>
                  </a:cubicBezTo>
                  <a:cubicBezTo>
                    <a:pt x="1" y="1"/>
                    <a:pt x="1" y="1"/>
                    <a:pt x="1" y="1"/>
                  </a:cubicBezTo>
                  <a:cubicBezTo>
                    <a:pt x="2" y="2"/>
                    <a:pt x="2" y="2"/>
                    <a:pt x="2" y="2"/>
                  </a:cubicBezTo>
                  <a:cubicBezTo>
                    <a:pt x="3" y="2"/>
                    <a:pt x="3" y="2"/>
                    <a:pt x="3" y="2"/>
                  </a:cubicBezTo>
                  <a:cubicBezTo>
                    <a:pt x="4" y="2"/>
                    <a:pt x="5" y="2"/>
                    <a:pt x="5" y="2"/>
                  </a:cubicBezTo>
                  <a:cubicBezTo>
                    <a:pt x="6" y="1"/>
                    <a:pt x="6" y="1"/>
                    <a:pt x="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29" name="Freeform 505">
              <a:extLst>
                <a:ext uri="{FF2B5EF4-FFF2-40B4-BE49-F238E27FC236}">
                  <a16:creationId xmlns:a16="http://schemas.microsoft.com/office/drawing/2014/main" id="{1313981A-D794-4E8C-A13F-E9E7622F60F8}"/>
                </a:ext>
              </a:extLst>
            </p:cNvPr>
            <p:cNvSpPr>
              <a:spLocks noEditPoints="1"/>
            </p:cNvSpPr>
            <p:nvPr/>
          </p:nvSpPr>
          <p:spPr bwMode="auto">
            <a:xfrm>
              <a:off x="6202363" y="1657353"/>
              <a:ext cx="220663" cy="79375"/>
            </a:xfrm>
            <a:custGeom>
              <a:avLst/>
              <a:gdLst>
                <a:gd name="T0" fmla="*/ 2147483647 w 69"/>
                <a:gd name="T1" fmla="*/ 2147483647 h 25"/>
                <a:gd name="T2" fmla="*/ 2147483647 w 69"/>
                <a:gd name="T3" fmla="*/ 2147483647 h 25"/>
                <a:gd name="T4" fmla="*/ 2147483647 w 69"/>
                <a:gd name="T5" fmla="*/ 2147483647 h 25"/>
                <a:gd name="T6" fmla="*/ 2147483647 w 69"/>
                <a:gd name="T7" fmla="*/ 2147483647 h 25"/>
                <a:gd name="T8" fmla="*/ 2147483647 w 69"/>
                <a:gd name="T9" fmla="*/ 2147483647 h 25"/>
                <a:gd name="T10" fmla="*/ 2147483647 w 69"/>
                <a:gd name="T11" fmla="*/ 2147483647 h 25"/>
                <a:gd name="T12" fmla="*/ 2147483647 w 69"/>
                <a:gd name="T13" fmla="*/ 2147483647 h 25"/>
                <a:gd name="T14" fmla="*/ 2147483647 w 69"/>
                <a:gd name="T15" fmla="*/ 2147483647 h 25"/>
                <a:gd name="T16" fmla="*/ 2147483647 w 69"/>
                <a:gd name="T17" fmla="*/ 2147483647 h 25"/>
                <a:gd name="T18" fmla="*/ 2147483647 w 69"/>
                <a:gd name="T19" fmla="*/ 2147483647 h 25"/>
                <a:gd name="T20" fmla="*/ 2147483647 w 69"/>
                <a:gd name="T21" fmla="*/ 2147483647 h 25"/>
                <a:gd name="T22" fmla="*/ 2147483647 w 69"/>
                <a:gd name="T23" fmla="*/ 2147483647 h 25"/>
                <a:gd name="T24" fmla="*/ 2147483647 w 69"/>
                <a:gd name="T25" fmla="*/ 2147483647 h 25"/>
                <a:gd name="T26" fmla="*/ 2147483647 w 69"/>
                <a:gd name="T27" fmla="*/ 2147483647 h 25"/>
                <a:gd name="T28" fmla="*/ 2147483647 w 69"/>
                <a:gd name="T29" fmla="*/ 2147483647 h 25"/>
                <a:gd name="T30" fmla="*/ 2147483647 w 69"/>
                <a:gd name="T31" fmla="*/ 2147483647 h 25"/>
                <a:gd name="T32" fmla="*/ 2147483647 w 69"/>
                <a:gd name="T33" fmla="*/ 2147483647 h 25"/>
                <a:gd name="T34" fmla="*/ 2147483647 w 69"/>
                <a:gd name="T35" fmla="*/ 2147483647 h 25"/>
                <a:gd name="T36" fmla="*/ 2147483647 w 69"/>
                <a:gd name="T37" fmla="*/ 2147483647 h 25"/>
                <a:gd name="T38" fmla="*/ 2147483647 w 69"/>
                <a:gd name="T39" fmla="*/ 2147483647 h 25"/>
                <a:gd name="T40" fmla="*/ 2147483647 w 69"/>
                <a:gd name="T41" fmla="*/ 2147483647 h 25"/>
                <a:gd name="T42" fmla="*/ 2147483647 w 69"/>
                <a:gd name="T43" fmla="*/ 2147483647 h 25"/>
                <a:gd name="T44" fmla="*/ 2147483647 w 69"/>
                <a:gd name="T45" fmla="*/ 2147483647 h 25"/>
                <a:gd name="T46" fmla="*/ 2147483647 w 69"/>
                <a:gd name="T47" fmla="*/ 2147483647 h 25"/>
                <a:gd name="T48" fmla="*/ 2147483647 w 69"/>
                <a:gd name="T49" fmla="*/ 2147483647 h 25"/>
                <a:gd name="T50" fmla="*/ 2147483647 w 69"/>
                <a:gd name="T51" fmla="*/ 2147483647 h 25"/>
                <a:gd name="T52" fmla="*/ 2147483647 w 69"/>
                <a:gd name="T53" fmla="*/ 2147483647 h 25"/>
                <a:gd name="T54" fmla="*/ 2147483647 w 69"/>
                <a:gd name="T55" fmla="*/ 2147483647 h 25"/>
                <a:gd name="T56" fmla="*/ 2147483647 w 69"/>
                <a:gd name="T57" fmla="*/ 2147483647 h 25"/>
                <a:gd name="T58" fmla="*/ 2147483647 w 69"/>
                <a:gd name="T59" fmla="*/ 2147483647 h 25"/>
                <a:gd name="T60" fmla="*/ 2147483647 w 69"/>
                <a:gd name="T61" fmla="*/ 2147483647 h 25"/>
                <a:gd name="T62" fmla="*/ 2147483647 w 69"/>
                <a:gd name="T63" fmla="*/ 2147483647 h 25"/>
                <a:gd name="T64" fmla="*/ 2147483647 w 69"/>
                <a:gd name="T65" fmla="*/ 2147483647 h 25"/>
                <a:gd name="T66" fmla="*/ 2147483647 w 69"/>
                <a:gd name="T67" fmla="*/ 2147483647 h 25"/>
                <a:gd name="T68" fmla="*/ 2147483647 w 69"/>
                <a:gd name="T69" fmla="*/ 2147483647 h 25"/>
                <a:gd name="T70" fmla="*/ 2147483647 w 69"/>
                <a:gd name="T71" fmla="*/ 2147483647 h 25"/>
                <a:gd name="T72" fmla="*/ 2147483647 w 69"/>
                <a:gd name="T73" fmla="*/ 2147483647 h 25"/>
                <a:gd name="T74" fmla="*/ 2147483647 w 69"/>
                <a:gd name="T75" fmla="*/ 2147483647 h 25"/>
                <a:gd name="T76" fmla="*/ 2147483647 w 69"/>
                <a:gd name="T77" fmla="*/ 2147483647 h 25"/>
                <a:gd name="T78" fmla="*/ 2147483647 w 69"/>
                <a:gd name="T79" fmla="*/ 2147483647 h 25"/>
                <a:gd name="T80" fmla="*/ 2147483647 w 69"/>
                <a:gd name="T81" fmla="*/ 2147483647 h 25"/>
                <a:gd name="T82" fmla="*/ 2147483647 w 69"/>
                <a:gd name="T83" fmla="*/ 2147483647 h 25"/>
                <a:gd name="T84" fmla="*/ 2147483647 w 69"/>
                <a:gd name="T85" fmla="*/ 2147483647 h 25"/>
                <a:gd name="T86" fmla="*/ 2147483647 w 69"/>
                <a:gd name="T87" fmla="*/ 2147483647 h 25"/>
                <a:gd name="T88" fmla="*/ 2147483647 w 69"/>
                <a:gd name="T89" fmla="*/ 2147483647 h 25"/>
                <a:gd name="T90" fmla="*/ 2147483647 w 69"/>
                <a:gd name="T91" fmla="*/ 2147483647 h 25"/>
                <a:gd name="T92" fmla="*/ 2147483647 w 69"/>
                <a:gd name="T93" fmla="*/ 2147483647 h 25"/>
                <a:gd name="T94" fmla="*/ 2147483647 w 69"/>
                <a:gd name="T95" fmla="*/ 2147483647 h 25"/>
                <a:gd name="T96" fmla="*/ 2147483647 w 69"/>
                <a:gd name="T97" fmla="*/ 2147483647 h 25"/>
                <a:gd name="T98" fmla="*/ 2147483647 w 69"/>
                <a:gd name="T99" fmla="*/ 2147483647 h 25"/>
                <a:gd name="T100" fmla="*/ 2147483647 w 69"/>
                <a:gd name="T101" fmla="*/ 2147483647 h 25"/>
                <a:gd name="T102" fmla="*/ 2147483647 w 69"/>
                <a:gd name="T103" fmla="*/ 2147483647 h 25"/>
                <a:gd name="T104" fmla="*/ 2147483647 w 69"/>
                <a:gd name="T105" fmla="*/ 2147483647 h 25"/>
                <a:gd name="T106" fmla="*/ 2147483647 w 69"/>
                <a:gd name="T107" fmla="*/ 2147483647 h 25"/>
                <a:gd name="T108" fmla="*/ 2147483647 w 69"/>
                <a:gd name="T109" fmla="*/ 2147483647 h 25"/>
                <a:gd name="T110" fmla="*/ 2147483647 w 69"/>
                <a:gd name="T111" fmla="*/ 2147483647 h 25"/>
                <a:gd name="T112" fmla="*/ 2147483647 w 69"/>
                <a:gd name="T113" fmla="*/ 2147483647 h 25"/>
                <a:gd name="T114" fmla="*/ 2147483647 w 69"/>
                <a:gd name="T115" fmla="*/ 2147483647 h 25"/>
                <a:gd name="T116" fmla="*/ 2147483647 w 69"/>
                <a:gd name="T117" fmla="*/ 2147483647 h 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9" h="25">
                  <a:moveTo>
                    <a:pt x="67" y="8"/>
                  </a:moveTo>
                  <a:cubicBezTo>
                    <a:pt x="41" y="1"/>
                    <a:pt x="41" y="1"/>
                    <a:pt x="41" y="1"/>
                  </a:cubicBezTo>
                  <a:cubicBezTo>
                    <a:pt x="40" y="0"/>
                    <a:pt x="38" y="0"/>
                    <a:pt x="37" y="1"/>
                  </a:cubicBezTo>
                  <a:cubicBezTo>
                    <a:pt x="3" y="11"/>
                    <a:pt x="3" y="11"/>
                    <a:pt x="3" y="11"/>
                  </a:cubicBezTo>
                  <a:cubicBezTo>
                    <a:pt x="1" y="12"/>
                    <a:pt x="0" y="13"/>
                    <a:pt x="2" y="13"/>
                  </a:cubicBezTo>
                  <a:cubicBezTo>
                    <a:pt x="27" y="24"/>
                    <a:pt x="27" y="24"/>
                    <a:pt x="27" y="24"/>
                  </a:cubicBezTo>
                  <a:cubicBezTo>
                    <a:pt x="29" y="25"/>
                    <a:pt x="32" y="25"/>
                    <a:pt x="34" y="24"/>
                  </a:cubicBezTo>
                  <a:cubicBezTo>
                    <a:pt x="68" y="10"/>
                    <a:pt x="68" y="10"/>
                    <a:pt x="68" y="10"/>
                  </a:cubicBezTo>
                  <a:cubicBezTo>
                    <a:pt x="69" y="9"/>
                    <a:pt x="68" y="8"/>
                    <a:pt x="67" y="8"/>
                  </a:cubicBezTo>
                  <a:close/>
                  <a:moveTo>
                    <a:pt x="29" y="16"/>
                  </a:moveTo>
                  <a:cubicBezTo>
                    <a:pt x="25" y="15"/>
                    <a:pt x="25" y="15"/>
                    <a:pt x="25" y="15"/>
                  </a:cubicBezTo>
                  <a:cubicBezTo>
                    <a:pt x="22" y="16"/>
                    <a:pt x="22" y="16"/>
                    <a:pt x="22" y="16"/>
                  </a:cubicBezTo>
                  <a:cubicBezTo>
                    <a:pt x="24" y="18"/>
                    <a:pt x="24" y="18"/>
                    <a:pt x="24" y="18"/>
                  </a:cubicBezTo>
                  <a:cubicBezTo>
                    <a:pt x="21" y="19"/>
                    <a:pt x="21" y="19"/>
                    <a:pt x="21" y="19"/>
                  </a:cubicBezTo>
                  <a:cubicBezTo>
                    <a:pt x="15" y="14"/>
                    <a:pt x="15" y="14"/>
                    <a:pt x="15" y="14"/>
                  </a:cubicBezTo>
                  <a:cubicBezTo>
                    <a:pt x="18" y="12"/>
                    <a:pt x="18" y="12"/>
                    <a:pt x="18" y="12"/>
                  </a:cubicBezTo>
                  <a:cubicBezTo>
                    <a:pt x="32" y="15"/>
                    <a:pt x="32" y="15"/>
                    <a:pt x="32" y="15"/>
                  </a:cubicBezTo>
                  <a:lnTo>
                    <a:pt x="29" y="16"/>
                  </a:lnTo>
                  <a:close/>
                  <a:moveTo>
                    <a:pt x="39" y="15"/>
                  </a:moveTo>
                  <a:cubicBezTo>
                    <a:pt x="37" y="16"/>
                    <a:pt x="37" y="16"/>
                    <a:pt x="37" y="16"/>
                  </a:cubicBezTo>
                  <a:cubicBezTo>
                    <a:pt x="28" y="13"/>
                    <a:pt x="28" y="13"/>
                    <a:pt x="28" y="13"/>
                  </a:cubicBezTo>
                  <a:cubicBezTo>
                    <a:pt x="27" y="12"/>
                    <a:pt x="26" y="12"/>
                    <a:pt x="25" y="12"/>
                  </a:cubicBezTo>
                  <a:cubicBezTo>
                    <a:pt x="28" y="11"/>
                    <a:pt x="28" y="11"/>
                    <a:pt x="28" y="11"/>
                  </a:cubicBezTo>
                  <a:cubicBezTo>
                    <a:pt x="29" y="12"/>
                    <a:pt x="29" y="12"/>
                    <a:pt x="29" y="12"/>
                  </a:cubicBezTo>
                  <a:cubicBezTo>
                    <a:pt x="29" y="12"/>
                    <a:pt x="29" y="12"/>
                    <a:pt x="29" y="12"/>
                  </a:cubicBezTo>
                  <a:cubicBezTo>
                    <a:pt x="29" y="11"/>
                    <a:pt x="29" y="11"/>
                    <a:pt x="30" y="10"/>
                  </a:cubicBezTo>
                  <a:cubicBezTo>
                    <a:pt x="32" y="10"/>
                    <a:pt x="35" y="10"/>
                    <a:pt x="37" y="11"/>
                  </a:cubicBezTo>
                  <a:cubicBezTo>
                    <a:pt x="40" y="11"/>
                    <a:pt x="40" y="12"/>
                    <a:pt x="38" y="13"/>
                  </a:cubicBezTo>
                  <a:cubicBezTo>
                    <a:pt x="37" y="13"/>
                    <a:pt x="36" y="14"/>
                    <a:pt x="35" y="13"/>
                  </a:cubicBezTo>
                  <a:cubicBezTo>
                    <a:pt x="35" y="13"/>
                    <a:pt x="35" y="13"/>
                    <a:pt x="35" y="13"/>
                  </a:cubicBezTo>
                  <a:lnTo>
                    <a:pt x="39" y="15"/>
                  </a:lnTo>
                  <a:close/>
                  <a:moveTo>
                    <a:pt x="46" y="12"/>
                  </a:moveTo>
                  <a:cubicBezTo>
                    <a:pt x="37" y="10"/>
                    <a:pt x="37" y="10"/>
                    <a:pt x="37" y="10"/>
                  </a:cubicBezTo>
                  <a:cubicBezTo>
                    <a:pt x="36" y="9"/>
                    <a:pt x="35" y="9"/>
                    <a:pt x="35" y="9"/>
                  </a:cubicBezTo>
                  <a:cubicBezTo>
                    <a:pt x="37" y="8"/>
                    <a:pt x="37" y="8"/>
                    <a:pt x="37" y="8"/>
                  </a:cubicBezTo>
                  <a:cubicBezTo>
                    <a:pt x="38" y="9"/>
                    <a:pt x="38" y="9"/>
                    <a:pt x="38" y="9"/>
                  </a:cubicBezTo>
                  <a:cubicBezTo>
                    <a:pt x="38" y="9"/>
                    <a:pt x="38" y="9"/>
                    <a:pt x="38" y="9"/>
                  </a:cubicBezTo>
                  <a:cubicBezTo>
                    <a:pt x="38" y="8"/>
                    <a:pt x="38" y="8"/>
                    <a:pt x="39" y="7"/>
                  </a:cubicBezTo>
                  <a:cubicBezTo>
                    <a:pt x="40" y="7"/>
                    <a:pt x="43" y="7"/>
                    <a:pt x="46" y="8"/>
                  </a:cubicBezTo>
                  <a:cubicBezTo>
                    <a:pt x="48" y="8"/>
                    <a:pt x="48" y="9"/>
                    <a:pt x="47" y="10"/>
                  </a:cubicBezTo>
                  <a:cubicBezTo>
                    <a:pt x="46" y="10"/>
                    <a:pt x="45" y="10"/>
                    <a:pt x="44" y="10"/>
                  </a:cubicBezTo>
                  <a:cubicBezTo>
                    <a:pt x="44" y="10"/>
                    <a:pt x="44" y="10"/>
                    <a:pt x="44" y="10"/>
                  </a:cubicBezTo>
                  <a:cubicBezTo>
                    <a:pt x="48" y="12"/>
                    <a:pt x="48" y="12"/>
                    <a:pt x="48" y="12"/>
                  </a:cubicBezTo>
                  <a:lnTo>
                    <a:pt x="46" y="12"/>
                  </a:lnTo>
                  <a:close/>
                  <a:moveTo>
                    <a:pt x="53" y="8"/>
                  </a:moveTo>
                  <a:cubicBezTo>
                    <a:pt x="52" y="8"/>
                    <a:pt x="51" y="8"/>
                    <a:pt x="50" y="8"/>
                  </a:cubicBezTo>
                  <a:cubicBezTo>
                    <a:pt x="49" y="8"/>
                    <a:pt x="49" y="8"/>
                    <a:pt x="49" y="8"/>
                  </a:cubicBezTo>
                  <a:cubicBezTo>
                    <a:pt x="49" y="8"/>
                    <a:pt x="50" y="8"/>
                    <a:pt x="51" y="7"/>
                  </a:cubicBezTo>
                  <a:cubicBezTo>
                    <a:pt x="52" y="7"/>
                    <a:pt x="52" y="7"/>
                    <a:pt x="51" y="7"/>
                  </a:cubicBezTo>
                  <a:cubicBezTo>
                    <a:pt x="51" y="7"/>
                    <a:pt x="51" y="7"/>
                    <a:pt x="49" y="7"/>
                  </a:cubicBezTo>
                  <a:cubicBezTo>
                    <a:pt x="48" y="7"/>
                    <a:pt x="46" y="7"/>
                    <a:pt x="45" y="7"/>
                  </a:cubicBezTo>
                  <a:cubicBezTo>
                    <a:pt x="44" y="7"/>
                    <a:pt x="44" y="6"/>
                    <a:pt x="46" y="5"/>
                  </a:cubicBezTo>
                  <a:cubicBezTo>
                    <a:pt x="46" y="5"/>
                    <a:pt x="47" y="5"/>
                    <a:pt x="48" y="5"/>
                  </a:cubicBezTo>
                  <a:cubicBezTo>
                    <a:pt x="49" y="5"/>
                    <a:pt x="49" y="5"/>
                    <a:pt x="49" y="5"/>
                  </a:cubicBezTo>
                  <a:cubicBezTo>
                    <a:pt x="49" y="5"/>
                    <a:pt x="48" y="6"/>
                    <a:pt x="47" y="6"/>
                  </a:cubicBezTo>
                  <a:cubicBezTo>
                    <a:pt x="47" y="6"/>
                    <a:pt x="47" y="6"/>
                    <a:pt x="47" y="6"/>
                  </a:cubicBezTo>
                  <a:cubicBezTo>
                    <a:pt x="47" y="6"/>
                    <a:pt x="48" y="6"/>
                    <a:pt x="49" y="6"/>
                  </a:cubicBezTo>
                  <a:cubicBezTo>
                    <a:pt x="51" y="6"/>
                    <a:pt x="52" y="6"/>
                    <a:pt x="53" y="6"/>
                  </a:cubicBezTo>
                  <a:cubicBezTo>
                    <a:pt x="54" y="7"/>
                    <a:pt x="55" y="7"/>
                    <a:pt x="53" y="8"/>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0" name="Freeform 506">
              <a:extLst>
                <a:ext uri="{FF2B5EF4-FFF2-40B4-BE49-F238E27FC236}">
                  <a16:creationId xmlns:a16="http://schemas.microsoft.com/office/drawing/2014/main" id="{84916C69-F3F8-48C0-9050-B54838C64A18}"/>
                </a:ext>
              </a:extLst>
            </p:cNvPr>
            <p:cNvSpPr>
              <a:spLocks noEditPoints="1"/>
            </p:cNvSpPr>
            <p:nvPr/>
          </p:nvSpPr>
          <p:spPr bwMode="auto">
            <a:xfrm>
              <a:off x="5657850" y="1938341"/>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5"/>
                  </a:lnTo>
                  <a:lnTo>
                    <a:pt x="147" y="55"/>
                  </a:lnTo>
                  <a:lnTo>
                    <a:pt x="147" y="0"/>
                  </a:lnTo>
                  <a:lnTo>
                    <a:pt x="244" y="0"/>
                  </a:lnTo>
                  <a:lnTo>
                    <a:pt x="244" y="244"/>
                  </a:lnTo>
                  <a:close/>
                  <a:moveTo>
                    <a:pt x="15" y="228"/>
                  </a:moveTo>
                  <a:lnTo>
                    <a:pt x="228" y="228"/>
                  </a:lnTo>
                  <a:lnTo>
                    <a:pt x="228" y="14"/>
                  </a:lnTo>
                  <a:lnTo>
                    <a:pt x="164" y="14"/>
                  </a:lnTo>
                  <a:lnTo>
                    <a:pt x="164" y="69"/>
                  </a:lnTo>
                  <a:lnTo>
                    <a:pt x="81" y="69"/>
                  </a:lnTo>
                  <a:lnTo>
                    <a:pt x="81" y="14"/>
                  </a:lnTo>
                  <a:lnTo>
                    <a:pt x="15" y="14"/>
                  </a:lnTo>
                  <a:lnTo>
                    <a:pt x="15"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1" name="Freeform 507">
              <a:extLst>
                <a:ext uri="{FF2B5EF4-FFF2-40B4-BE49-F238E27FC236}">
                  <a16:creationId xmlns:a16="http://schemas.microsoft.com/office/drawing/2014/main" id="{C4F93B25-A494-49CE-99D4-CE4D3DE358B3}"/>
                </a:ext>
              </a:extLst>
            </p:cNvPr>
            <p:cNvSpPr>
              <a:spLocks noEditPoints="1"/>
            </p:cNvSpPr>
            <p:nvPr/>
          </p:nvSpPr>
          <p:spPr bwMode="auto">
            <a:xfrm>
              <a:off x="5872163" y="2146304"/>
              <a:ext cx="112713" cy="115888"/>
            </a:xfrm>
            <a:custGeom>
              <a:avLst/>
              <a:gdLst>
                <a:gd name="T0" fmla="*/ 2147483647 w 35"/>
                <a:gd name="T1" fmla="*/ 2147483647 h 36"/>
                <a:gd name="T2" fmla="*/ 2147483647 w 35"/>
                <a:gd name="T3" fmla="*/ 2147483647 h 36"/>
                <a:gd name="T4" fmla="*/ 2147483647 w 35"/>
                <a:gd name="T5" fmla="*/ 2147483647 h 36"/>
                <a:gd name="T6" fmla="*/ 2147483647 w 35"/>
                <a:gd name="T7" fmla="*/ 2147483647 h 36"/>
                <a:gd name="T8" fmla="*/ 2147483647 w 35"/>
                <a:gd name="T9" fmla="*/ 2147483647 h 36"/>
                <a:gd name="T10" fmla="*/ 2147483647 w 35"/>
                <a:gd name="T11" fmla="*/ 0 h 36"/>
                <a:gd name="T12" fmla="*/ 2147483647 w 35"/>
                <a:gd name="T13" fmla="*/ 2147483647 h 36"/>
                <a:gd name="T14" fmla="*/ 2147483647 w 35"/>
                <a:gd name="T15" fmla="*/ 2147483647 h 36"/>
                <a:gd name="T16" fmla="*/ 2147483647 w 35"/>
                <a:gd name="T17" fmla="*/ 2147483647 h 36"/>
                <a:gd name="T18" fmla="*/ 2147483647 w 35"/>
                <a:gd name="T19" fmla="*/ 2147483647 h 36"/>
                <a:gd name="T20" fmla="*/ 2147483647 w 35"/>
                <a:gd name="T21" fmla="*/ 2147483647 h 36"/>
                <a:gd name="T22" fmla="*/ 2147483647 w 35"/>
                <a:gd name="T23" fmla="*/ 2147483647 h 36"/>
                <a:gd name="T24" fmla="*/ 2147483647 w 35"/>
                <a:gd name="T25" fmla="*/ 2147483647 h 36"/>
                <a:gd name="T26" fmla="*/ 0 w 35"/>
                <a:gd name="T27" fmla="*/ 2147483647 h 36"/>
                <a:gd name="T28" fmla="*/ 2147483647 w 35"/>
                <a:gd name="T29" fmla="*/ 2147483647 h 36"/>
                <a:gd name="T30" fmla="*/ 2147483647 w 35"/>
                <a:gd name="T31" fmla="*/ 2147483647 h 36"/>
                <a:gd name="T32" fmla="*/ 2147483647 w 35"/>
                <a:gd name="T33" fmla="*/ 2147483647 h 36"/>
                <a:gd name="T34" fmla="*/ 2147483647 w 35"/>
                <a:gd name="T35" fmla="*/ 2147483647 h 36"/>
                <a:gd name="T36" fmla="*/ 2147483647 w 35"/>
                <a:gd name="T37" fmla="*/ 2147483647 h 36"/>
                <a:gd name="T38" fmla="*/ 2147483647 w 35"/>
                <a:gd name="T39" fmla="*/ 2147483647 h 36"/>
                <a:gd name="T40" fmla="*/ 2147483647 w 35"/>
                <a:gd name="T41" fmla="*/ 2147483647 h 36"/>
                <a:gd name="T42" fmla="*/ 2147483647 w 35"/>
                <a:gd name="T43" fmla="*/ 2147483647 h 36"/>
                <a:gd name="T44" fmla="*/ 2147483647 w 35"/>
                <a:gd name="T45" fmla="*/ 2147483647 h 36"/>
                <a:gd name="T46" fmla="*/ 2147483647 w 35"/>
                <a:gd name="T47" fmla="*/ 2147483647 h 36"/>
                <a:gd name="T48" fmla="*/ 2147483647 w 35"/>
                <a:gd name="T49" fmla="*/ 2147483647 h 36"/>
                <a:gd name="T50" fmla="*/ 2147483647 w 35"/>
                <a:gd name="T51" fmla="*/ 2147483647 h 36"/>
                <a:gd name="T52" fmla="*/ 2147483647 w 35"/>
                <a:gd name="T53" fmla="*/ 2147483647 h 36"/>
                <a:gd name="T54" fmla="*/ 2147483647 w 35"/>
                <a:gd name="T55" fmla="*/ 2147483647 h 36"/>
                <a:gd name="T56" fmla="*/ 2147483647 w 35"/>
                <a:gd name="T57" fmla="*/ 2147483647 h 36"/>
                <a:gd name="T58" fmla="*/ 2147483647 w 35"/>
                <a:gd name="T59" fmla="*/ 2147483647 h 36"/>
                <a:gd name="T60" fmla="*/ 2147483647 w 35"/>
                <a:gd name="T61" fmla="*/ 2147483647 h 36"/>
                <a:gd name="T62" fmla="*/ 2147483647 w 35"/>
                <a:gd name="T63" fmla="*/ 2147483647 h 36"/>
                <a:gd name="T64" fmla="*/ 2147483647 w 35"/>
                <a:gd name="T65" fmla="*/ 2147483647 h 36"/>
                <a:gd name="T66" fmla="*/ 2147483647 w 35"/>
                <a:gd name="T67" fmla="*/ 2147483647 h 36"/>
                <a:gd name="T68" fmla="*/ 2147483647 w 35"/>
                <a:gd name="T69" fmla="*/ 2147483647 h 36"/>
                <a:gd name="T70" fmla="*/ 2147483647 w 35"/>
                <a:gd name="T71" fmla="*/ 2147483647 h 36"/>
                <a:gd name="T72" fmla="*/ 2147483647 w 35"/>
                <a:gd name="T73" fmla="*/ 2147483647 h 36"/>
                <a:gd name="T74" fmla="*/ 2147483647 w 35"/>
                <a:gd name="T75" fmla="*/ 2147483647 h 36"/>
                <a:gd name="T76" fmla="*/ 2147483647 w 35"/>
                <a:gd name="T77" fmla="*/ 2147483647 h 36"/>
                <a:gd name="T78" fmla="*/ 2147483647 w 35"/>
                <a:gd name="T79" fmla="*/ 2147483647 h 36"/>
                <a:gd name="T80" fmla="*/ 2147483647 w 35"/>
                <a:gd name="T81" fmla="*/ 2147483647 h 36"/>
                <a:gd name="T82" fmla="*/ 2147483647 w 35"/>
                <a:gd name="T83" fmla="*/ 2147483647 h 36"/>
                <a:gd name="T84" fmla="*/ 2147483647 w 35"/>
                <a:gd name="T85" fmla="*/ 2147483647 h 36"/>
                <a:gd name="T86" fmla="*/ 2147483647 w 35"/>
                <a:gd name="T87" fmla="*/ 2147483647 h 36"/>
                <a:gd name="T88" fmla="*/ 2147483647 w 35"/>
                <a:gd name="T89" fmla="*/ 2147483647 h 36"/>
                <a:gd name="T90" fmla="*/ 2147483647 w 35"/>
                <a:gd name="T91" fmla="*/ 2147483647 h 36"/>
                <a:gd name="T92" fmla="*/ 2147483647 w 35"/>
                <a:gd name="T93" fmla="*/ 2147483647 h 36"/>
                <a:gd name="T94" fmla="*/ 2147483647 w 35"/>
                <a:gd name="T95" fmla="*/ 2147483647 h 36"/>
                <a:gd name="T96" fmla="*/ 2147483647 w 35"/>
                <a:gd name="T97" fmla="*/ 2147483647 h 36"/>
                <a:gd name="T98" fmla="*/ 2147483647 w 35"/>
                <a:gd name="T99" fmla="*/ 2147483647 h 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 h="36">
                  <a:moveTo>
                    <a:pt x="30" y="6"/>
                  </a:moveTo>
                  <a:cubicBezTo>
                    <a:pt x="28" y="8"/>
                    <a:pt x="28" y="8"/>
                    <a:pt x="28" y="8"/>
                  </a:cubicBezTo>
                  <a:cubicBezTo>
                    <a:pt x="27" y="7"/>
                    <a:pt x="27" y="7"/>
                    <a:pt x="26" y="6"/>
                  </a:cubicBezTo>
                  <a:cubicBezTo>
                    <a:pt x="27" y="4"/>
                    <a:pt x="27" y="4"/>
                    <a:pt x="27" y="4"/>
                  </a:cubicBezTo>
                  <a:cubicBezTo>
                    <a:pt x="27" y="3"/>
                    <a:pt x="27" y="3"/>
                    <a:pt x="27" y="3"/>
                  </a:cubicBezTo>
                  <a:cubicBezTo>
                    <a:pt x="26" y="3"/>
                    <a:pt x="26" y="3"/>
                    <a:pt x="26" y="3"/>
                  </a:cubicBezTo>
                  <a:cubicBezTo>
                    <a:pt x="26" y="2"/>
                    <a:pt x="26" y="2"/>
                    <a:pt x="25" y="3"/>
                  </a:cubicBezTo>
                  <a:cubicBezTo>
                    <a:pt x="24" y="5"/>
                    <a:pt x="24" y="5"/>
                    <a:pt x="24" y="5"/>
                  </a:cubicBezTo>
                  <a:cubicBezTo>
                    <a:pt x="23" y="5"/>
                    <a:pt x="22" y="4"/>
                    <a:pt x="21" y="4"/>
                  </a:cubicBezTo>
                  <a:cubicBezTo>
                    <a:pt x="22" y="1"/>
                    <a:pt x="22" y="1"/>
                    <a:pt x="22" y="1"/>
                  </a:cubicBezTo>
                  <a:cubicBezTo>
                    <a:pt x="22" y="1"/>
                    <a:pt x="22" y="1"/>
                    <a:pt x="21" y="1"/>
                  </a:cubicBezTo>
                  <a:cubicBezTo>
                    <a:pt x="20" y="1"/>
                    <a:pt x="20" y="1"/>
                    <a:pt x="20" y="1"/>
                  </a:cubicBezTo>
                  <a:cubicBezTo>
                    <a:pt x="20" y="0"/>
                    <a:pt x="20" y="1"/>
                    <a:pt x="20" y="1"/>
                  </a:cubicBezTo>
                  <a:cubicBezTo>
                    <a:pt x="19" y="4"/>
                    <a:pt x="19" y="4"/>
                    <a:pt x="19" y="4"/>
                  </a:cubicBezTo>
                  <a:cubicBezTo>
                    <a:pt x="19" y="4"/>
                    <a:pt x="18" y="4"/>
                    <a:pt x="18" y="4"/>
                  </a:cubicBezTo>
                  <a:cubicBezTo>
                    <a:pt x="17" y="4"/>
                    <a:pt x="17" y="4"/>
                    <a:pt x="16" y="4"/>
                  </a:cubicBezTo>
                  <a:cubicBezTo>
                    <a:pt x="16" y="1"/>
                    <a:pt x="16" y="1"/>
                    <a:pt x="16" y="1"/>
                  </a:cubicBezTo>
                  <a:cubicBezTo>
                    <a:pt x="16" y="1"/>
                    <a:pt x="15" y="0"/>
                    <a:pt x="15" y="0"/>
                  </a:cubicBezTo>
                  <a:cubicBezTo>
                    <a:pt x="14" y="1"/>
                    <a:pt x="14" y="1"/>
                    <a:pt x="14" y="1"/>
                  </a:cubicBezTo>
                  <a:cubicBezTo>
                    <a:pt x="14" y="1"/>
                    <a:pt x="14" y="1"/>
                    <a:pt x="14" y="1"/>
                  </a:cubicBezTo>
                  <a:cubicBezTo>
                    <a:pt x="14" y="4"/>
                    <a:pt x="14" y="4"/>
                    <a:pt x="14" y="4"/>
                  </a:cubicBezTo>
                  <a:cubicBezTo>
                    <a:pt x="13" y="4"/>
                    <a:pt x="12" y="4"/>
                    <a:pt x="12" y="5"/>
                  </a:cubicBezTo>
                  <a:cubicBezTo>
                    <a:pt x="10" y="3"/>
                    <a:pt x="10" y="3"/>
                    <a:pt x="10" y="3"/>
                  </a:cubicBezTo>
                  <a:cubicBezTo>
                    <a:pt x="10" y="2"/>
                    <a:pt x="9" y="2"/>
                    <a:pt x="9" y="2"/>
                  </a:cubicBezTo>
                  <a:cubicBezTo>
                    <a:pt x="8" y="3"/>
                    <a:pt x="8" y="3"/>
                    <a:pt x="8" y="3"/>
                  </a:cubicBezTo>
                  <a:cubicBezTo>
                    <a:pt x="8" y="3"/>
                    <a:pt x="8" y="3"/>
                    <a:pt x="8" y="4"/>
                  </a:cubicBezTo>
                  <a:cubicBezTo>
                    <a:pt x="9" y="6"/>
                    <a:pt x="9" y="6"/>
                    <a:pt x="9" y="6"/>
                  </a:cubicBezTo>
                  <a:cubicBezTo>
                    <a:pt x="9" y="7"/>
                    <a:pt x="8" y="7"/>
                    <a:pt x="7" y="8"/>
                  </a:cubicBezTo>
                  <a:cubicBezTo>
                    <a:pt x="5" y="6"/>
                    <a:pt x="5" y="6"/>
                    <a:pt x="5" y="6"/>
                  </a:cubicBezTo>
                  <a:cubicBezTo>
                    <a:pt x="5" y="6"/>
                    <a:pt x="5" y="6"/>
                    <a:pt x="4" y="6"/>
                  </a:cubicBezTo>
                  <a:cubicBezTo>
                    <a:pt x="4" y="7"/>
                    <a:pt x="4" y="7"/>
                    <a:pt x="4" y="7"/>
                  </a:cubicBezTo>
                  <a:cubicBezTo>
                    <a:pt x="4" y="7"/>
                    <a:pt x="4" y="7"/>
                    <a:pt x="4" y="8"/>
                  </a:cubicBezTo>
                  <a:cubicBezTo>
                    <a:pt x="6" y="10"/>
                    <a:pt x="6" y="10"/>
                    <a:pt x="6" y="10"/>
                  </a:cubicBezTo>
                  <a:cubicBezTo>
                    <a:pt x="5" y="10"/>
                    <a:pt x="5" y="11"/>
                    <a:pt x="4" y="12"/>
                  </a:cubicBezTo>
                  <a:cubicBezTo>
                    <a:pt x="2" y="11"/>
                    <a:pt x="2" y="11"/>
                    <a:pt x="2" y="11"/>
                  </a:cubicBezTo>
                  <a:cubicBezTo>
                    <a:pt x="2" y="11"/>
                    <a:pt x="1" y="11"/>
                    <a:pt x="1" y="12"/>
                  </a:cubicBezTo>
                  <a:cubicBezTo>
                    <a:pt x="1" y="12"/>
                    <a:pt x="1" y="12"/>
                    <a:pt x="1" y="12"/>
                  </a:cubicBezTo>
                  <a:cubicBezTo>
                    <a:pt x="1" y="13"/>
                    <a:pt x="1" y="13"/>
                    <a:pt x="1" y="13"/>
                  </a:cubicBezTo>
                  <a:cubicBezTo>
                    <a:pt x="4" y="14"/>
                    <a:pt x="4" y="14"/>
                    <a:pt x="4" y="14"/>
                  </a:cubicBezTo>
                  <a:cubicBezTo>
                    <a:pt x="3" y="15"/>
                    <a:pt x="3" y="16"/>
                    <a:pt x="3" y="17"/>
                  </a:cubicBezTo>
                  <a:cubicBezTo>
                    <a:pt x="0" y="17"/>
                    <a:pt x="0" y="17"/>
                    <a:pt x="0" y="17"/>
                  </a:cubicBezTo>
                  <a:cubicBezTo>
                    <a:pt x="0" y="17"/>
                    <a:pt x="0" y="17"/>
                    <a:pt x="0" y="18"/>
                  </a:cubicBezTo>
                  <a:cubicBezTo>
                    <a:pt x="0" y="18"/>
                    <a:pt x="0" y="18"/>
                    <a:pt x="0" y="18"/>
                  </a:cubicBezTo>
                  <a:cubicBezTo>
                    <a:pt x="0" y="19"/>
                    <a:pt x="0" y="19"/>
                    <a:pt x="0" y="19"/>
                  </a:cubicBezTo>
                  <a:cubicBezTo>
                    <a:pt x="3" y="19"/>
                    <a:pt x="3" y="19"/>
                    <a:pt x="3" y="19"/>
                  </a:cubicBezTo>
                  <a:cubicBezTo>
                    <a:pt x="3" y="20"/>
                    <a:pt x="3" y="21"/>
                    <a:pt x="4" y="22"/>
                  </a:cubicBezTo>
                  <a:cubicBezTo>
                    <a:pt x="1" y="23"/>
                    <a:pt x="1" y="23"/>
                    <a:pt x="1" y="23"/>
                  </a:cubicBezTo>
                  <a:cubicBezTo>
                    <a:pt x="1" y="23"/>
                    <a:pt x="1" y="23"/>
                    <a:pt x="1" y="24"/>
                  </a:cubicBezTo>
                  <a:cubicBezTo>
                    <a:pt x="1" y="24"/>
                    <a:pt x="1" y="24"/>
                    <a:pt x="1" y="24"/>
                  </a:cubicBezTo>
                  <a:cubicBezTo>
                    <a:pt x="1" y="25"/>
                    <a:pt x="1" y="25"/>
                    <a:pt x="2" y="25"/>
                  </a:cubicBezTo>
                  <a:cubicBezTo>
                    <a:pt x="4" y="24"/>
                    <a:pt x="4" y="24"/>
                    <a:pt x="4" y="24"/>
                  </a:cubicBezTo>
                  <a:cubicBezTo>
                    <a:pt x="5" y="25"/>
                    <a:pt x="5" y="26"/>
                    <a:pt x="6" y="26"/>
                  </a:cubicBezTo>
                  <a:cubicBezTo>
                    <a:pt x="4" y="28"/>
                    <a:pt x="4" y="28"/>
                    <a:pt x="4" y="28"/>
                  </a:cubicBezTo>
                  <a:cubicBezTo>
                    <a:pt x="3" y="29"/>
                    <a:pt x="3" y="29"/>
                    <a:pt x="4" y="29"/>
                  </a:cubicBezTo>
                  <a:cubicBezTo>
                    <a:pt x="4" y="30"/>
                    <a:pt x="4" y="30"/>
                    <a:pt x="4" y="30"/>
                  </a:cubicBezTo>
                  <a:cubicBezTo>
                    <a:pt x="4" y="30"/>
                    <a:pt x="5" y="30"/>
                    <a:pt x="5" y="30"/>
                  </a:cubicBezTo>
                  <a:cubicBezTo>
                    <a:pt x="7" y="28"/>
                    <a:pt x="7" y="28"/>
                    <a:pt x="7" y="28"/>
                  </a:cubicBezTo>
                  <a:cubicBezTo>
                    <a:pt x="8" y="29"/>
                    <a:pt x="9" y="29"/>
                    <a:pt x="9" y="30"/>
                  </a:cubicBezTo>
                  <a:cubicBezTo>
                    <a:pt x="8" y="32"/>
                    <a:pt x="8" y="32"/>
                    <a:pt x="8" y="32"/>
                  </a:cubicBezTo>
                  <a:cubicBezTo>
                    <a:pt x="8" y="33"/>
                    <a:pt x="8" y="33"/>
                    <a:pt x="8" y="33"/>
                  </a:cubicBezTo>
                  <a:cubicBezTo>
                    <a:pt x="9" y="34"/>
                    <a:pt x="9" y="34"/>
                    <a:pt x="9" y="34"/>
                  </a:cubicBezTo>
                  <a:cubicBezTo>
                    <a:pt x="9" y="34"/>
                    <a:pt x="10" y="34"/>
                    <a:pt x="10" y="33"/>
                  </a:cubicBezTo>
                  <a:cubicBezTo>
                    <a:pt x="11" y="31"/>
                    <a:pt x="11" y="31"/>
                    <a:pt x="11" y="31"/>
                  </a:cubicBezTo>
                  <a:cubicBezTo>
                    <a:pt x="12" y="32"/>
                    <a:pt x="13" y="32"/>
                    <a:pt x="14" y="32"/>
                  </a:cubicBezTo>
                  <a:cubicBezTo>
                    <a:pt x="14" y="35"/>
                    <a:pt x="14" y="35"/>
                    <a:pt x="14" y="35"/>
                  </a:cubicBezTo>
                  <a:cubicBezTo>
                    <a:pt x="14" y="35"/>
                    <a:pt x="14" y="35"/>
                    <a:pt x="14" y="35"/>
                  </a:cubicBezTo>
                  <a:cubicBezTo>
                    <a:pt x="15" y="36"/>
                    <a:pt x="15" y="36"/>
                    <a:pt x="15" y="36"/>
                  </a:cubicBezTo>
                  <a:cubicBezTo>
                    <a:pt x="15" y="36"/>
                    <a:pt x="15" y="36"/>
                    <a:pt x="16" y="35"/>
                  </a:cubicBezTo>
                  <a:cubicBezTo>
                    <a:pt x="16" y="33"/>
                    <a:pt x="16" y="33"/>
                    <a:pt x="16" y="33"/>
                  </a:cubicBezTo>
                  <a:cubicBezTo>
                    <a:pt x="17" y="33"/>
                    <a:pt x="17" y="33"/>
                    <a:pt x="18" y="33"/>
                  </a:cubicBezTo>
                  <a:cubicBezTo>
                    <a:pt x="18" y="33"/>
                    <a:pt x="18" y="33"/>
                    <a:pt x="19" y="33"/>
                  </a:cubicBezTo>
                  <a:cubicBezTo>
                    <a:pt x="20" y="35"/>
                    <a:pt x="20" y="35"/>
                    <a:pt x="20" y="35"/>
                  </a:cubicBezTo>
                  <a:cubicBezTo>
                    <a:pt x="20" y="36"/>
                    <a:pt x="20" y="36"/>
                    <a:pt x="20" y="36"/>
                  </a:cubicBezTo>
                  <a:cubicBezTo>
                    <a:pt x="21" y="36"/>
                    <a:pt x="21" y="36"/>
                    <a:pt x="21" y="36"/>
                  </a:cubicBezTo>
                  <a:cubicBezTo>
                    <a:pt x="21" y="35"/>
                    <a:pt x="22" y="35"/>
                    <a:pt x="22" y="35"/>
                  </a:cubicBezTo>
                  <a:cubicBezTo>
                    <a:pt x="21" y="32"/>
                    <a:pt x="21" y="32"/>
                    <a:pt x="21" y="32"/>
                  </a:cubicBezTo>
                  <a:cubicBezTo>
                    <a:pt x="22" y="32"/>
                    <a:pt x="23" y="32"/>
                    <a:pt x="24" y="31"/>
                  </a:cubicBezTo>
                  <a:cubicBezTo>
                    <a:pt x="25" y="34"/>
                    <a:pt x="25" y="34"/>
                    <a:pt x="25" y="34"/>
                  </a:cubicBezTo>
                  <a:cubicBezTo>
                    <a:pt x="25" y="34"/>
                    <a:pt x="26" y="34"/>
                    <a:pt x="26" y="34"/>
                  </a:cubicBezTo>
                  <a:cubicBezTo>
                    <a:pt x="27" y="33"/>
                    <a:pt x="27" y="33"/>
                    <a:pt x="27" y="33"/>
                  </a:cubicBezTo>
                  <a:cubicBezTo>
                    <a:pt x="27" y="33"/>
                    <a:pt x="27" y="33"/>
                    <a:pt x="27" y="33"/>
                  </a:cubicBezTo>
                  <a:cubicBezTo>
                    <a:pt x="26" y="30"/>
                    <a:pt x="26" y="30"/>
                    <a:pt x="26" y="30"/>
                  </a:cubicBezTo>
                  <a:cubicBezTo>
                    <a:pt x="27" y="30"/>
                    <a:pt x="27" y="29"/>
                    <a:pt x="28" y="28"/>
                  </a:cubicBezTo>
                  <a:cubicBezTo>
                    <a:pt x="30" y="30"/>
                    <a:pt x="30" y="30"/>
                    <a:pt x="30" y="30"/>
                  </a:cubicBezTo>
                  <a:cubicBezTo>
                    <a:pt x="30" y="30"/>
                    <a:pt x="31" y="30"/>
                    <a:pt x="31" y="30"/>
                  </a:cubicBezTo>
                  <a:cubicBezTo>
                    <a:pt x="31" y="29"/>
                    <a:pt x="31" y="29"/>
                    <a:pt x="31" y="29"/>
                  </a:cubicBezTo>
                  <a:cubicBezTo>
                    <a:pt x="32" y="29"/>
                    <a:pt x="32" y="29"/>
                    <a:pt x="31" y="28"/>
                  </a:cubicBezTo>
                  <a:cubicBezTo>
                    <a:pt x="30" y="26"/>
                    <a:pt x="30" y="26"/>
                    <a:pt x="30" y="26"/>
                  </a:cubicBezTo>
                  <a:cubicBezTo>
                    <a:pt x="30" y="26"/>
                    <a:pt x="30" y="25"/>
                    <a:pt x="31" y="24"/>
                  </a:cubicBezTo>
                  <a:cubicBezTo>
                    <a:pt x="33" y="25"/>
                    <a:pt x="33" y="25"/>
                    <a:pt x="33" y="25"/>
                  </a:cubicBezTo>
                  <a:cubicBezTo>
                    <a:pt x="34" y="25"/>
                    <a:pt x="34" y="25"/>
                    <a:pt x="34" y="25"/>
                  </a:cubicBezTo>
                  <a:cubicBezTo>
                    <a:pt x="34" y="24"/>
                    <a:pt x="34" y="24"/>
                    <a:pt x="34" y="24"/>
                  </a:cubicBezTo>
                  <a:cubicBezTo>
                    <a:pt x="35" y="24"/>
                    <a:pt x="34" y="23"/>
                    <a:pt x="34" y="23"/>
                  </a:cubicBezTo>
                  <a:cubicBezTo>
                    <a:pt x="32" y="22"/>
                    <a:pt x="32" y="22"/>
                    <a:pt x="32" y="22"/>
                  </a:cubicBezTo>
                  <a:cubicBezTo>
                    <a:pt x="32" y="21"/>
                    <a:pt x="32" y="20"/>
                    <a:pt x="32" y="19"/>
                  </a:cubicBezTo>
                  <a:cubicBezTo>
                    <a:pt x="35" y="19"/>
                    <a:pt x="35" y="19"/>
                    <a:pt x="35" y="19"/>
                  </a:cubicBezTo>
                  <a:cubicBezTo>
                    <a:pt x="35" y="19"/>
                    <a:pt x="35" y="19"/>
                    <a:pt x="35" y="19"/>
                  </a:cubicBezTo>
                  <a:cubicBezTo>
                    <a:pt x="35" y="18"/>
                    <a:pt x="35" y="18"/>
                    <a:pt x="35" y="18"/>
                  </a:cubicBezTo>
                  <a:cubicBezTo>
                    <a:pt x="35" y="17"/>
                    <a:pt x="35" y="17"/>
                    <a:pt x="35" y="17"/>
                  </a:cubicBezTo>
                  <a:cubicBezTo>
                    <a:pt x="32" y="17"/>
                    <a:pt x="32" y="17"/>
                    <a:pt x="32" y="17"/>
                  </a:cubicBezTo>
                  <a:cubicBezTo>
                    <a:pt x="32" y="16"/>
                    <a:pt x="32" y="15"/>
                    <a:pt x="32" y="14"/>
                  </a:cubicBezTo>
                  <a:cubicBezTo>
                    <a:pt x="34" y="13"/>
                    <a:pt x="34" y="13"/>
                    <a:pt x="34" y="13"/>
                  </a:cubicBezTo>
                  <a:cubicBezTo>
                    <a:pt x="34" y="13"/>
                    <a:pt x="35" y="13"/>
                    <a:pt x="34" y="12"/>
                  </a:cubicBezTo>
                  <a:cubicBezTo>
                    <a:pt x="34" y="12"/>
                    <a:pt x="34" y="12"/>
                    <a:pt x="34" y="12"/>
                  </a:cubicBezTo>
                  <a:cubicBezTo>
                    <a:pt x="34" y="11"/>
                    <a:pt x="34" y="11"/>
                    <a:pt x="33" y="11"/>
                  </a:cubicBezTo>
                  <a:cubicBezTo>
                    <a:pt x="31" y="12"/>
                    <a:pt x="31" y="12"/>
                    <a:pt x="31" y="12"/>
                  </a:cubicBezTo>
                  <a:cubicBezTo>
                    <a:pt x="31" y="11"/>
                    <a:pt x="30" y="10"/>
                    <a:pt x="30" y="10"/>
                  </a:cubicBezTo>
                  <a:cubicBezTo>
                    <a:pt x="32" y="8"/>
                    <a:pt x="32" y="8"/>
                    <a:pt x="32" y="8"/>
                  </a:cubicBezTo>
                  <a:cubicBezTo>
                    <a:pt x="32" y="8"/>
                    <a:pt x="32" y="7"/>
                    <a:pt x="32" y="7"/>
                  </a:cubicBezTo>
                  <a:cubicBezTo>
                    <a:pt x="31" y="6"/>
                    <a:pt x="31" y="6"/>
                    <a:pt x="31" y="6"/>
                  </a:cubicBezTo>
                  <a:cubicBezTo>
                    <a:pt x="31" y="6"/>
                    <a:pt x="30" y="6"/>
                    <a:pt x="30" y="6"/>
                  </a:cubicBezTo>
                  <a:close/>
                  <a:moveTo>
                    <a:pt x="5" y="18"/>
                  </a:moveTo>
                  <a:cubicBezTo>
                    <a:pt x="6" y="16"/>
                    <a:pt x="6" y="15"/>
                    <a:pt x="6" y="13"/>
                  </a:cubicBezTo>
                  <a:cubicBezTo>
                    <a:pt x="12" y="17"/>
                    <a:pt x="12" y="17"/>
                    <a:pt x="12" y="17"/>
                  </a:cubicBezTo>
                  <a:cubicBezTo>
                    <a:pt x="12" y="17"/>
                    <a:pt x="12" y="18"/>
                    <a:pt x="12" y="18"/>
                  </a:cubicBezTo>
                  <a:cubicBezTo>
                    <a:pt x="12" y="19"/>
                    <a:pt x="12" y="19"/>
                    <a:pt x="12" y="20"/>
                  </a:cubicBezTo>
                  <a:cubicBezTo>
                    <a:pt x="6" y="23"/>
                    <a:pt x="6" y="23"/>
                    <a:pt x="6" y="23"/>
                  </a:cubicBezTo>
                  <a:cubicBezTo>
                    <a:pt x="6" y="21"/>
                    <a:pt x="5" y="20"/>
                    <a:pt x="5" y="18"/>
                  </a:cubicBezTo>
                  <a:close/>
                  <a:moveTo>
                    <a:pt x="16" y="30"/>
                  </a:moveTo>
                  <a:cubicBezTo>
                    <a:pt x="13" y="30"/>
                    <a:pt x="10" y="28"/>
                    <a:pt x="8" y="25"/>
                  </a:cubicBezTo>
                  <a:cubicBezTo>
                    <a:pt x="13" y="22"/>
                    <a:pt x="13" y="22"/>
                    <a:pt x="13" y="22"/>
                  </a:cubicBezTo>
                  <a:cubicBezTo>
                    <a:pt x="14" y="23"/>
                    <a:pt x="15" y="23"/>
                    <a:pt x="16" y="24"/>
                  </a:cubicBezTo>
                  <a:lnTo>
                    <a:pt x="16" y="30"/>
                  </a:lnTo>
                  <a:close/>
                  <a:moveTo>
                    <a:pt x="19" y="30"/>
                  </a:moveTo>
                  <a:cubicBezTo>
                    <a:pt x="19" y="24"/>
                    <a:pt x="19" y="24"/>
                    <a:pt x="19" y="24"/>
                  </a:cubicBezTo>
                  <a:cubicBezTo>
                    <a:pt x="20" y="23"/>
                    <a:pt x="21" y="23"/>
                    <a:pt x="22" y="22"/>
                  </a:cubicBezTo>
                  <a:cubicBezTo>
                    <a:pt x="27" y="25"/>
                    <a:pt x="27" y="25"/>
                    <a:pt x="27" y="25"/>
                  </a:cubicBezTo>
                  <a:cubicBezTo>
                    <a:pt x="25" y="28"/>
                    <a:pt x="22" y="30"/>
                    <a:pt x="19" y="30"/>
                  </a:cubicBezTo>
                  <a:close/>
                  <a:moveTo>
                    <a:pt x="20" y="18"/>
                  </a:moveTo>
                  <a:cubicBezTo>
                    <a:pt x="20" y="19"/>
                    <a:pt x="19" y="21"/>
                    <a:pt x="18" y="21"/>
                  </a:cubicBezTo>
                  <a:cubicBezTo>
                    <a:pt x="16" y="21"/>
                    <a:pt x="15" y="19"/>
                    <a:pt x="15" y="18"/>
                  </a:cubicBezTo>
                  <a:cubicBezTo>
                    <a:pt x="15" y="17"/>
                    <a:pt x="16" y="16"/>
                    <a:pt x="18" y="16"/>
                  </a:cubicBezTo>
                  <a:cubicBezTo>
                    <a:pt x="19" y="16"/>
                    <a:pt x="20" y="17"/>
                    <a:pt x="20" y="18"/>
                  </a:cubicBezTo>
                  <a:close/>
                  <a:moveTo>
                    <a:pt x="13" y="14"/>
                  </a:moveTo>
                  <a:cubicBezTo>
                    <a:pt x="8" y="11"/>
                    <a:pt x="8" y="11"/>
                    <a:pt x="8" y="11"/>
                  </a:cubicBezTo>
                  <a:cubicBezTo>
                    <a:pt x="10" y="8"/>
                    <a:pt x="13" y="6"/>
                    <a:pt x="16" y="6"/>
                  </a:cubicBezTo>
                  <a:cubicBezTo>
                    <a:pt x="16" y="12"/>
                    <a:pt x="16" y="12"/>
                    <a:pt x="16" y="12"/>
                  </a:cubicBezTo>
                  <a:cubicBezTo>
                    <a:pt x="15" y="13"/>
                    <a:pt x="14" y="13"/>
                    <a:pt x="13" y="14"/>
                  </a:cubicBezTo>
                  <a:close/>
                  <a:moveTo>
                    <a:pt x="30" y="18"/>
                  </a:moveTo>
                  <a:cubicBezTo>
                    <a:pt x="30" y="20"/>
                    <a:pt x="29" y="21"/>
                    <a:pt x="29" y="23"/>
                  </a:cubicBezTo>
                  <a:cubicBezTo>
                    <a:pt x="23" y="20"/>
                    <a:pt x="23" y="20"/>
                    <a:pt x="23" y="20"/>
                  </a:cubicBezTo>
                  <a:cubicBezTo>
                    <a:pt x="23" y="19"/>
                    <a:pt x="23" y="19"/>
                    <a:pt x="23" y="18"/>
                  </a:cubicBezTo>
                  <a:cubicBezTo>
                    <a:pt x="23" y="18"/>
                    <a:pt x="23" y="17"/>
                    <a:pt x="23" y="17"/>
                  </a:cubicBezTo>
                  <a:cubicBezTo>
                    <a:pt x="29" y="13"/>
                    <a:pt x="29" y="13"/>
                    <a:pt x="29" y="13"/>
                  </a:cubicBezTo>
                  <a:cubicBezTo>
                    <a:pt x="29" y="15"/>
                    <a:pt x="30" y="16"/>
                    <a:pt x="30" y="18"/>
                  </a:cubicBezTo>
                  <a:close/>
                  <a:moveTo>
                    <a:pt x="27" y="11"/>
                  </a:moveTo>
                  <a:cubicBezTo>
                    <a:pt x="22" y="14"/>
                    <a:pt x="22" y="14"/>
                    <a:pt x="22" y="14"/>
                  </a:cubicBezTo>
                  <a:cubicBezTo>
                    <a:pt x="21" y="13"/>
                    <a:pt x="20" y="13"/>
                    <a:pt x="19" y="12"/>
                  </a:cubicBezTo>
                  <a:cubicBezTo>
                    <a:pt x="19" y="6"/>
                    <a:pt x="19" y="6"/>
                    <a:pt x="19" y="6"/>
                  </a:cubicBezTo>
                  <a:cubicBezTo>
                    <a:pt x="22" y="6"/>
                    <a:pt x="25" y="8"/>
                    <a:pt x="27" y="1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2" name="Freeform 508">
              <a:extLst>
                <a:ext uri="{FF2B5EF4-FFF2-40B4-BE49-F238E27FC236}">
                  <a16:creationId xmlns:a16="http://schemas.microsoft.com/office/drawing/2014/main" id="{BE8A10AC-507F-478B-88EB-24BA66011E26}"/>
                </a:ext>
              </a:extLst>
            </p:cNvPr>
            <p:cNvSpPr>
              <a:spLocks/>
            </p:cNvSpPr>
            <p:nvPr/>
          </p:nvSpPr>
          <p:spPr bwMode="auto">
            <a:xfrm>
              <a:off x="5786438" y="2117729"/>
              <a:ext cx="28575" cy="38100"/>
            </a:xfrm>
            <a:custGeom>
              <a:avLst/>
              <a:gdLst>
                <a:gd name="T0" fmla="*/ 2147483647 w 9"/>
                <a:gd name="T1" fmla="*/ 0 h 12"/>
                <a:gd name="T2" fmla="*/ 0 w 9"/>
                <a:gd name="T3" fmla="*/ 2147483647 h 12"/>
                <a:gd name="T4" fmla="*/ 2147483647 w 9"/>
                <a:gd name="T5" fmla="*/ 2147483647 h 12"/>
                <a:gd name="T6" fmla="*/ 2147483647 w 9"/>
                <a:gd name="T7" fmla="*/ 2147483647 h 12"/>
                <a:gd name="T8" fmla="*/ 2147483647 w 9"/>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2">
                  <a:moveTo>
                    <a:pt x="4" y="0"/>
                  </a:moveTo>
                  <a:cubicBezTo>
                    <a:pt x="2" y="0"/>
                    <a:pt x="0" y="3"/>
                    <a:pt x="0" y="6"/>
                  </a:cubicBezTo>
                  <a:cubicBezTo>
                    <a:pt x="0" y="10"/>
                    <a:pt x="2" y="12"/>
                    <a:pt x="5" y="12"/>
                  </a:cubicBezTo>
                  <a:cubicBezTo>
                    <a:pt x="7" y="12"/>
                    <a:pt x="9" y="9"/>
                    <a:pt x="9" y="6"/>
                  </a:cubicBezTo>
                  <a:cubicBezTo>
                    <a:pt x="9" y="3"/>
                    <a:pt x="7" y="0"/>
                    <a:pt x="4"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3" name="Freeform 509">
              <a:extLst>
                <a:ext uri="{FF2B5EF4-FFF2-40B4-BE49-F238E27FC236}">
                  <a16:creationId xmlns:a16="http://schemas.microsoft.com/office/drawing/2014/main" id="{01BC7126-50A2-4C01-B25E-EE0BB516448C}"/>
                </a:ext>
              </a:extLst>
            </p:cNvPr>
            <p:cNvSpPr>
              <a:spLocks noEditPoints="1"/>
            </p:cNvSpPr>
            <p:nvPr/>
          </p:nvSpPr>
          <p:spPr bwMode="auto">
            <a:xfrm>
              <a:off x="5754688" y="2085979"/>
              <a:ext cx="195263" cy="133350"/>
            </a:xfrm>
            <a:custGeom>
              <a:avLst/>
              <a:gdLst>
                <a:gd name="T0" fmla="*/ 2147483647 w 61"/>
                <a:gd name="T1" fmla="*/ 0 h 42"/>
                <a:gd name="T2" fmla="*/ 2147483647 w 61"/>
                <a:gd name="T3" fmla="*/ 0 h 42"/>
                <a:gd name="T4" fmla="*/ 0 w 61"/>
                <a:gd name="T5" fmla="*/ 2147483647 h 42"/>
                <a:gd name="T6" fmla="*/ 0 w 61"/>
                <a:gd name="T7" fmla="*/ 2147483647 h 42"/>
                <a:gd name="T8" fmla="*/ 2147483647 w 61"/>
                <a:gd name="T9" fmla="*/ 2147483647 h 42"/>
                <a:gd name="T10" fmla="*/ 2147483647 w 61"/>
                <a:gd name="T11" fmla="*/ 2147483647 h 42"/>
                <a:gd name="T12" fmla="*/ 2147483647 w 61"/>
                <a:gd name="T13" fmla="*/ 2147483647 h 42"/>
                <a:gd name="T14" fmla="*/ 2147483647 w 61"/>
                <a:gd name="T15" fmla="*/ 2147483647 h 42"/>
                <a:gd name="T16" fmla="*/ 2147483647 w 61"/>
                <a:gd name="T17" fmla="*/ 2147483647 h 42"/>
                <a:gd name="T18" fmla="*/ 2147483647 w 61"/>
                <a:gd name="T19" fmla="*/ 2147483647 h 42"/>
                <a:gd name="T20" fmla="*/ 2147483647 w 61"/>
                <a:gd name="T21" fmla="*/ 0 h 42"/>
                <a:gd name="T22" fmla="*/ 2147483647 w 61"/>
                <a:gd name="T23" fmla="*/ 2147483647 h 42"/>
                <a:gd name="T24" fmla="*/ 2147483647 w 61"/>
                <a:gd name="T25" fmla="*/ 2147483647 h 42"/>
                <a:gd name="T26" fmla="*/ 2147483647 w 61"/>
                <a:gd name="T27" fmla="*/ 2147483647 h 42"/>
                <a:gd name="T28" fmla="*/ 2147483647 w 61"/>
                <a:gd name="T29" fmla="*/ 2147483647 h 42"/>
                <a:gd name="T30" fmla="*/ 2147483647 w 61"/>
                <a:gd name="T31" fmla="*/ 2147483647 h 42"/>
                <a:gd name="T32" fmla="*/ 2147483647 w 61"/>
                <a:gd name="T33" fmla="*/ 2147483647 h 42"/>
                <a:gd name="T34" fmla="*/ 2147483647 w 61"/>
                <a:gd name="T35" fmla="*/ 2147483647 h 42"/>
                <a:gd name="T36" fmla="*/ 2147483647 w 61"/>
                <a:gd name="T37" fmla="*/ 2147483647 h 42"/>
                <a:gd name="T38" fmla="*/ 2147483647 w 61"/>
                <a:gd name="T39" fmla="*/ 2147483647 h 42"/>
                <a:gd name="T40" fmla="*/ 2147483647 w 61"/>
                <a:gd name="T41" fmla="*/ 2147483647 h 42"/>
                <a:gd name="T42" fmla="*/ 2147483647 w 61"/>
                <a:gd name="T43" fmla="*/ 2147483647 h 42"/>
                <a:gd name="T44" fmla="*/ 2147483647 w 61"/>
                <a:gd name="T45" fmla="*/ 2147483647 h 42"/>
                <a:gd name="T46" fmla="*/ 2147483647 w 61"/>
                <a:gd name="T47" fmla="*/ 2147483647 h 42"/>
                <a:gd name="T48" fmla="*/ 2147483647 w 61"/>
                <a:gd name="T49" fmla="*/ 2147483647 h 42"/>
                <a:gd name="T50" fmla="*/ 2147483647 w 61"/>
                <a:gd name="T51" fmla="*/ 2147483647 h 42"/>
                <a:gd name="T52" fmla="*/ 2147483647 w 61"/>
                <a:gd name="T53" fmla="*/ 2147483647 h 42"/>
                <a:gd name="T54" fmla="*/ 2147483647 w 61"/>
                <a:gd name="T55" fmla="*/ 2147483647 h 42"/>
                <a:gd name="T56" fmla="*/ 2147483647 w 61"/>
                <a:gd name="T57" fmla="*/ 2147483647 h 42"/>
                <a:gd name="T58" fmla="*/ 2147483647 w 61"/>
                <a:gd name="T59" fmla="*/ 2147483647 h 42"/>
                <a:gd name="T60" fmla="*/ 2147483647 w 61"/>
                <a:gd name="T61" fmla="*/ 2147483647 h 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1" h="42">
                  <a:moveTo>
                    <a:pt x="60" y="0"/>
                  </a:moveTo>
                  <a:cubicBezTo>
                    <a:pt x="1" y="0"/>
                    <a:pt x="1" y="0"/>
                    <a:pt x="1" y="0"/>
                  </a:cubicBezTo>
                  <a:cubicBezTo>
                    <a:pt x="0" y="0"/>
                    <a:pt x="0" y="1"/>
                    <a:pt x="0" y="1"/>
                  </a:cubicBezTo>
                  <a:cubicBezTo>
                    <a:pt x="0" y="42"/>
                    <a:pt x="0" y="42"/>
                    <a:pt x="0" y="42"/>
                  </a:cubicBezTo>
                  <a:cubicBezTo>
                    <a:pt x="0" y="42"/>
                    <a:pt x="0" y="42"/>
                    <a:pt x="1" y="42"/>
                  </a:cubicBezTo>
                  <a:cubicBezTo>
                    <a:pt x="36" y="42"/>
                    <a:pt x="36" y="42"/>
                    <a:pt x="36" y="42"/>
                  </a:cubicBezTo>
                  <a:cubicBezTo>
                    <a:pt x="36" y="41"/>
                    <a:pt x="36" y="39"/>
                    <a:pt x="36" y="37"/>
                  </a:cubicBezTo>
                  <a:cubicBezTo>
                    <a:pt x="36" y="27"/>
                    <a:pt x="44" y="18"/>
                    <a:pt x="55" y="18"/>
                  </a:cubicBezTo>
                  <a:cubicBezTo>
                    <a:pt x="57" y="18"/>
                    <a:pt x="59" y="18"/>
                    <a:pt x="61" y="19"/>
                  </a:cubicBezTo>
                  <a:cubicBezTo>
                    <a:pt x="61" y="1"/>
                    <a:pt x="61" y="1"/>
                    <a:pt x="61" y="1"/>
                  </a:cubicBezTo>
                  <a:cubicBezTo>
                    <a:pt x="61" y="1"/>
                    <a:pt x="61" y="0"/>
                    <a:pt x="60" y="0"/>
                  </a:cubicBezTo>
                  <a:close/>
                  <a:moveTo>
                    <a:pt x="14" y="25"/>
                  </a:moveTo>
                  <a:cubicBezTo>
                    <a:pt x="9" y="25"/>
                    <a:pt x="6" y="21"/>
                    <a:pt x="6" y="16"/>
                  </a:cubicBezTo>
                  <a:cubicBezTo>
                    <a:pt x="6" y="11"/>
                    <a:pt x="9" y="7"/>
                    <a:pt x="15" y="7"/>
                  </a:cubicBezTo>
                  <a:cubicBezTo>
                    <a:pt x="20" y="7"/>
                    <a:pt x="23" y="11"/>
                    <a:pt x="23" y="16"/>
                  </a:cubicBezTo>
                  <a:cubicBezTo>
                    <a:pt x="23" y="22"/>
                    <a:pt x="20" y="25"/>
                    <a:pt x="14" y="25"/>
                  </a:cubicBezTo>
                  <a:close/>
                  <a:moveTo>
                    <a:pt x="30" y="25"/>
                  </a:moveTo>
                  <a:cubicBezTo>
                    <a:pt x="28" y="25"/>
                    <a:pt x="26" y="25"/>
                    <a:pt x="25" y="24"/>
                  </a:cubicBezTo>
                  <a:cubicBezTo>
                    <a:pt x="26" y="21"/>
                    <a:pt x="26" y="21"/>
                    <a:pt x="26" y="21"/>
                  </a:cubicBezTo>
                  <a:cubicBezTo>
                    <a:pt x="27" y="21"/>
                    <a:pt x="29" y="22"/>
                    <a:pt x="31" y="22"/>
                  </a:cubicBezTo>
                  <a:cubicBezTo>
                    <a:pt x="32" y="22"/>
                    <a:pt x="33" y="21"/>
                    <a:pt x="33" y="20"/>
                  </a:cubicBezTo>
                  <a:cubicBezTo>
                    <a:pt x="33" y="19"/>
                    <a:pt x="33" y="18"/>
                    <a:pt x="30" y="17"/>
                  </a:cubicBezTo>
                  <a:cubicBezTo>
                    <a:pt x="27" y="16"/>
                    <a:pt x="25" y="15"/>
                    <a:pt x="25" y="12"/>
                  </a:cubicBezTo>
                  <a:cubicBezTo>
                    <a:pt x="25" y="9"/>
                    <a:pt x="28" y="7"/>
                    <a:pt x="32" y="7"/>
                  </a:cubicBezTo>
                  <a:cubicBezTo>
                    <a:pt x="34" y="7"/>
                    <a:pt x="36" y="7"/>
                    <a:pt x="37" y="8"/>
                  </a:cubicBezTo>
                  <a:cubicBezTo>
                    <a:pt x="36" y="11"/>
                    <a:pt x="36" y="11"/>
                    <a:pt x="36" y="11"/>
                  </a:cubicBezTo>
                  <a:cubicBezTo>
                    <a:pt x="35" y="10"/>
                    <a:pt x="34" y="10"/>
                    <a:pt x="32" y="10"/>
                  </a:cubicBezTo>
                  <a:cubicBezTo>
                    <a:pt x="30" y="10"/>
                    <a:pt x="30" y="11"/>
                    <a:pt x="30" y="12"/>
                  </a:cubicBezTo>
                  <a:cubicBezTo>
                    <a:pt x="30" y="13"/>
                    <a:pt x="31" y="13"/>
                    <a:pt x="33" y="14"/>
                  </a:cubicBezTo>
                  <a:cubicBezTo>
                    <a:pt x="36" y="15"/>
                    <a:pt x="38" y="17"/>
                    <a:pt x="38" y="20"/>
                  </a:cubicBezTo>
                  <a:cubicBezTo>
                    <a:pt x="38" y="23"/>
                    <a:pt x="35" y="25"/>
                    <a:pt x="30" y="25"/>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4" name="Freeform 510">
              <a:extLst>
                <a:ext uri="{FF2B5EF4-FFF2-40B4-BE49-F238E27FC236}">
                  <a16:creationId xmlns:a16="http://schemas.microsoft.com/office/drawing/2014/main" id="{F2614889-5E9A-400F-A99E-49233F9D120D}"/>
                </a:ext>
              </a:extLst>
            </p:cNvPr>
            <p:cNvSpPr>
              <a:spLocks noEditPoints="1"/>
            </p:cNvSpPr>
            <p:nvPr/>
          </p:nvSpPr>
          <p:spPr bwMode="auto">
            <a:xfrm>
              <a:off x="5657850" y="1503365"/>
              <a:ext cx="387350" cy="390526"/>
            </a:xfrm>
            <a:custGeom>
              <a:avLst/>
              <a:gdLst>
                <a:gd name="T0" fmla="*/ 2147483647 w 244"/>
                <a:gd name="T1" fmla="*/ 2147483647 h 246"/>
                <a:gd name="T2" fmla="*/ 0 w 244"/>
                <a:gd name="T3" fmla="*/ 2147483647 h 246"/>
                <a:gd name="T4" fmla="*/ 0 w 244"/>
                <a:gd name="T5" fmla="*/ 0 h 246"/>
                <a:gd name="T6" fmla="*/ 2147483647 w 244"/>
                <a:gd name="T7" fmla="*/ 0 h 246"/>
                <a:gd name="T8" fmla="*/ 2147483647 w 244"/>
                <a:gd name="T9" fmla="*/ 2147483647 h 246"/>
                <a:gd name="T10" fmla="*/ 2147483647 w 244"/>
                <a:gd name="T11" fmla="*/ 2147483647 h 246"/>
                <a:gd name="T12" fmla="*/ 2147483647 w 244"/>
                <a:gd name="T13" fmla="*/ 0 h 246"/>
                <a:gd name="T14" fmla="*/ 2147483647 w 244"/>
                <a:gd name="T15" fmla="*/ 0 h 246"/>
                <a:gd name="T16" fmla="*/ 2147483647 w 244"/>
                <a:gd name="T17" fmla="*/ 2147483647 h 246"/>
                <a:gd name="T18" fmla="*/ 2147483647 w 244"/>
                <a:gd name="T19" fmla="*/ 2147483647 h 246"/>
                <a:gd name="T20" fmla="*/ 2147483647 w 244"/>
                <a:gd name="T21" fmla="*/ 2147483647 h 246"/>
                <a:gd name="T22" fmla="*/ 2147483647 w 244"/>
                <a:gd name="T23" fmla="*/ 2147483647 h 246"/>
                <a:gd name="T24" fmla="*/ 2147483647 w 244"/>
                <a:gd name="T25" fmla="*/ 2147483647 h 246"/>
                <a:gd name="T26" fmla="*/ 2147483647 w 244"/>
                <a:gd name="T27" fmla="*/ 2147483647 h 246"/>
                <a:gd name="T28" fmla="*/ 2147483647 w 244"/>
                <a:gd name="T29" fmla="*/ 2147483647 h 246"/>
                <a:gd name="T30" fmla="*/ 2147483647 w 244"/>
                <a:gd name="T31" fmla="*/ 2147483647 h 246"/>
                <a:gd name="T32" fmla="*/ 2147483647 w 244"/>
                <a:gd name="T33" fmla="*/ 2147483647 h 246"/>
                <a:gd name="T34" fmla="*/ 2147483647 w 244"/>
                <a:gd name="T35" fmla="*/ 2147483647 h 2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6">
                  <a:moveTo>
                    <a:pt x="244" y="246"/>
                  </a:moveTo>
                  <a:lnTo>
                    <a:pt x="0" y="246"/>
                  </a:lnTo>
                  <a:lnTo>
                    <a:pt x="0" y="0"/>
                  </a:lnTo>
                  <a:lnTo>
                    <a:pt x="97" y="0"/>
                  </a:lnTo>
                  <a:lnTo>
                    <a:pt x="97" y="55"/>
                  </a:lnTo>
                  <a:lnTo>
                    <a:pt x="147" y="55"/>
                  </a:lnTo>
                  <a:lnTo>
                    <a:pt x="147" y="0"/>
                  </a:lnTo>
                  <a:lnTo>
                    <a:pt x="244" y="0"/>
                  </a:lnTo>
                  <a:lnTo>
                    <a:pt x="244" y="246"/>
                  </a:lnTo>
                  <a:close/>
                  <a:moveTo>
                    <a:pt x="15" y="230"/>
                  </a:moveTo>
                  <a:lnTo>
                    <a:pt x="228" y="230"/>
                  </a:lnTo>
                  <a:lnTo>
                    <a:pt x="228" y="17"/>
                  </a:lnTo>
                  <a:lnTo>
                    <a:pt x="164" y="17"/>
                  </a:lnTo>
                  <a:lnTo>
                    <a:pt x="164" y="71"/>
                  </a:lnTo>
                  <a:lnTo>
                    <a:pt x="81" y="71"/>
                  </a:lnTo>
                  <a:lnTo>
                    <a:pt x="81" y="17"/>
                  </a:lnTo>
                  <a:lnTo>
                    <a:pt x="15" y="17"/>
                  </a:lnTo>
                  <a:lnTo>
                    <a:pt x="15" y="23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5" name="Freeform 511">
              <a:extLst>
                <a:ext uri="{FF2B5EF4-FFF2-40B4-BE49-F238E27FC236}">
                  <a16:creationId xmlns:a16="http://schemas.microsoft.com/office/drawing/2014/main" id="{6CF40376-CE7E-41AC-9573-92192EF9BD73}"/>
                </a:ext>
              </a:extLst>
            </p:cNvPr>
            <p:cNvSpPr>
              <a:spLocks/>
            </p:cNvSpPr>
            <p:nvPr/>
          </p:nvSpPr>
          <p:spPr bwMode="auto">
            <a:xfrm>
              <a:off x="5716588" y="1635128"/>
              <a:ext cx="207963" cy="207963"/>
            </a:xfrm>
            <a:custGeom>
              <a:avLst/>
              <a:gdLst>
                <a:gd name="T0" fmla="*/ 2147483647 w 65"/>
                <a:gd name="T1" fmla="*/ 2147483647 h 65"/>
                <a:gd name="T2" fmla="*/ 2147483647 w 65"/>
                <a:gd name="T3" fmla="*/ 2147483647 h 65"/>
                <a:gd name="T4" fmla="*/ 2147483647 w 65"/>
                <a:gd name="T5" fmla="*/ 2147483647 h 65"/>
                <a:gd name="T6" fmla="*/ 2147483647 w 65"/>
                <a:gd name="T7" fmla="*/ 2147483647 h 65"/>
                <a:gd name="T8" fmla="*/ 2147483647 w 65"/>
                <a:gd name="T9" fmla="*/ 2147483647 h 65"/>
                <a:gd name="T10" fmla="*/ 2147483647 w 65"/>
                <a:gd name="T11" fmla="*/ 2147483647 h 65"/>
                <a:gd name="T12" fmla="*/ 2147483647 w 65"/>
                <a:gd name="T13" fmla="*/ 2147483647 h 65"/>
                <a:gd name="T14" fmla="*/ 2147483647 w 65"/>
                <a:gd name="T15" fmla="*/ 2147483647 h 65"/>
                <a:gd name="T16" fmla="*/ 2147483647 w 65"/>
                <a:gd name="T17" fmla="*/ 2147483647 h 65"/>
                <a:gd name="T18" fmla="*/ 2147483647 w 65"/>
                <a:gd name="T19" fmla="*/ 2147483647 h 65"/>
                <a:gd name="T20" fmla="*/ 2147483647 w 65"/>
                <a:gd name="T21" fmla="*/ 2147483647 h 65"/>
                <a:gd name="T22" fmla="*/ 2147483647 w 65"/>
                <a:gd name="T23" fmla="*/ 2147483647 h 65"/>
                <a:gd name="T24" fmla="*/ 2147483647 w 65"/>
                <a:gd name="T25" fmla="*/ 2147483647 h 65"/>
                <a:gd name="T26" fmla="*/ 2147483647 w 65"/>
                <a:gd name="T27" fmla="*/ 2147483647 h 65"/>
                <a:gd name="T28" fmla="*/ 2147483647 w 65"/>
                <a:gd name="T29" fmla="*/ 2147483647 h 65"/>
                <a:gd name="T30" fmla="*/ 2147483647 w 65"/>
                <a:gd name="T31" fmla="*/ 0 h 65"/>
                <a:gd name="T32" fmla="*/ 2147483647 w 65"/>
                <a:gd name="T33" fmla="*/ 2147483647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5" h="65">
                  <a:moveTo>
                    <a:pt x="24" y="8"/>
                  </a:moveTo>
                  <a:cubicBezTo>
                    <a:pt x="24" y="20"/>
                    <a:pt x="24" y="20"/>
                    <a:pt x="24" y="20"/>
                  </a:cubicBezTo>
                  <a:cubicBezTo>
                    <a:pt x="24" y="46"/>
                    <a:pt x="24" y="46"/>
                    <a:pt x="24" y="46"/>
                  </a:cubicBezTo>
                  <a:cubicBezTo>
                    <a:pt x="21" y="44"/>
                    <a:pt x="16" y="44"/>
                    <a:pt x="11" y="46"/>
                  </a:cubicBezTo>
                  <a:cubicBezTo>
                    <a:pt x="4" y="49"/>
                    <a:pt x="0" y="54"/>
                    <a:pt x="1" y="59"/>
                  </a:cubicBezTo>
                  <a:cubicBezTo>
                    <a:pt x="3" y="64"/>
                    <a:pt x="10" y="65"/>
                    <a:pt x="17" y="63"/>
                  </a:cubicBezTo>
                  <a:cubicBezTo>
                    <a:pt x="23" y="60"/>
                    <a:pt x="27" y="56"/>
                    <a:pt x="27" y="51"/>
                  </a:cubicBezTo>
                  <a:cubicBezTo>
                    <a:pt x="27" y="20"/>
                    <a:pt x="27" y="20"/>
                    <a:pt x="27" y="20"/>
                  </a:cubicBezTo>
                  <a:cubicBezTo>
                    <a:pt x="62" y="13"/>
                    <a:pt x="62" y="13"/>
                    <a:pt x="62" y="13"/>
                  </a:cubicBezTo>
                  <a:cubicBezTo>
                    <a:pt x="62" y="39"/>
                    <a:pt x="62" y="39"/>
                    <a:pt x="62" y="39"/>
                  </a:cubicBezTo>
                  <a:cubicBezTo>
                    <a:pt x="59" y="38"/>
                    <a:pt x="54" y="37"/>
                    <a:pt x="49" y="39"/>
                  </a:cubicBezTo>
                  <a:cubicBezTo>
                    <a:pt x="42" y="42"/>
                    <a:pt x="37" y="47"/>
                    <a:pt x="39" y="52"/>
                  </a:cubicBezTo>
                  <a:cubicBezTo>
                    <a:pt x="41" y="57"/>
                    <a:pt x="48" y="58"/>
                    <a:pt x="55" y="56"/>
                  </a:cubicBezTo>
                  <a:cubicBezTo>
                    <a:pt x="61" y="53"/>
                    <a:pt x="65" y="49"/>
                    <a:pt x="65" y="44"/>
                  </a:cubicBezTo>
                  <a:cubicBezTo>
                    <a:pt x="65" y="13"/>
                    <a:pt x="65" y="13"/>
                    <a:pt x="65" y="13"/>
                  </a:cubicBezTo>
                  <a:cubicBezTo>
                    <a:pt x="65" y="0"/>
                    <a:pt x="65" y="0"/>
                    <a:pt x="65" y="0"/>
                  </a:cubicBezTo>
                  <a:lnTo>
                    <a:pt x="24" y="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6" name="Freeform 512">
              <a:extLst>
                <a:ext uri="{FF2B5EF4-FFF2-40B4-BE49-F238E27FC236}">
                  <a16:creationId xmlns:a16="http://schemas.microsoft.com/office/drawing/2014/main" id="{ED15B9B6-C860-4370-97DC-24650FABC457}"/>
                </a:ext>
              </a:extLst>
            </p:cNvPr>
            <p:cNvSpPr>
              <a:spLocks noEditPoints="1"/>
            </p:cNvSpPr>
            <p:nvPr/>
          </p:nvSpPr>
          <p:spPr bwMode="auto">
            <a:xfrm>
              <a:off x="5657850" y="2389192"/>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4"/>
                  </a:lnTo>
                  <a:lnTo>
                    <a:pt x="147" y="54"/>
                  </a:lnTo>
                  <a:lnTo>
                    <a:pt x="147" y="0"/>
                  </a:lnTo>
                  <a:lnTo>
                    <a:pt x="244" y="0"/>
                  </a:lnTo>
                  <a:lnTo>
                    <a:pt x="244" y="244"/>
                  </a:lnTo>
                  <a:close/>
                  <a:moveTo>
                    <a:pt x="15" y="228"/>
                  </a:moveTo>
                  <a:lnTo>
                    <a:pt x="228" y="228"/>
                  </a:lnTo>
                  <a:lnTo>
                    <a:pt x="228" y="14"/>
                  </a:lnTo>
                  <a:lnTo>
                    <a:pt x="164" y="14"/>
                  </a:lnTo>
                  <a:lnTo>
                    <a:pt x="164" y="69"/>
                  </a:lnTo>
                  <a:lnTo>
                    <a:pt x="81" y="69"/>
                  </a:lnTo>
                  <a:lnTo>
                    <a:pt x="81" y="14"/>
                  </a:lnTo>
                  <a:lnTo>
                    <a:pt x="15" y="14"/>
                  </a:lnTo>
                  <a:lnTo>
                    <a:pt x="15"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37" name="Freeform 513">
              <a:extLst>
                <a:ext uri="{FF2B5EF4-FFF2-40B4-BE49-F238E27FC236}">
                  <a16:creationId xmlns:a16="http://schemas.microsoft.com/office/drawing/2014/main" id="{0C4E063B-AE1E-4A61-8B50-FBFDA00FBDDF}"/>
                </a:ext>
              </a:extLst>
            </p:cNvPr>
            <p:cNvSpPr>
              <a:spLocks noEditPoints="1"/>
            </p:cNvSpPr>
            <p:nvPr/>
          </p:nvSpPr>
          <p:spPr bwMode="auto">
            <a:xfrm>
              <a:off x="5738813" y="2533655"/>
              <a:ext cx="236538" cy="180975"/>
            </a:xfrm>
            <a:custGeom>
              <a:avLst/>
              <a:gdLst>
                <a:gd name="T0" fmla="*/ 0 w 74"/>
                <a:gd name="T1" fmla="*/ 2147483647 h 57"/>
                <a:gd name="T2" fmla="*/ 2147483647 w 74"/>
                <a:gd name="T3" fmla="*/ 0 h 57"/>
                <a:gd name="T4" fmla="*/ 2147483647 w 74"/>
                <a:gd name="T5" fmla="*/ 2147483647 h 57"/>
                <a:gd name="T6" fmla="*/ 2147483647 w 74"/>
                <a:gd name="T7" fmla="*/ 2147483647 h 57"/>
                <a:gd name="T8" fmla="*/ 2147483647 w 74"/>
                <a:gd name="T9" fmla="*/ 2147483647 h 57"/>
                <a:gd name="T10" fmla="*/ 2147483647 w 74"/>
                <a:gd name="T11" fmla="*/ 2147483647 h 57"/>
                <a:gd name="T12" fmla="*/ 2147483647 w 74"/>
                <a:gd name="T13" fmla="*/ 2147483647 h 57"/>
                <a:gd name="T14" fmla="*/ 2147483647 w 74"/>
                <a:gd name="T15" fmla="*/ 2147483647 h 57"/>
                <a:gd name="T16" fmla="*/ 2147483647 w 74"/>
                <a:gd name="T17" fmla="*/ 2147483647 h 57"/>
                <a:gd name="T18" fmla="*/ 2147483647 w 74"/>
                <a:gd name="T19" fmla="*/ 2147483647 h 57"/>
                <a:gd name="T20" fmla="*/ 2147483647 w 74"/>
                <a:gd name="T21" fmla="*/ 2147483647 h 57"/>
                <a:gd name="T22" fmla="*/ 2147483647 w 74"/>
                <a:gd name="T23" fmla="*/ 2147483647 h 57"/>
                <a:gd name="T24" fmla="*/ 2147483647 w 74"/>
                <a:gd name="T25" fmla="*/ 2147483647 h 57"/>
                <a:gd name="T26" fmla="*/ 2147483647 w 74"/>
                <a:gd name="T27" fmla="*/ 2147483647 h 57"/>
                <a:gd name="T28" fmla="*/ 2147483647 w 74"/>
                <a:gd name="T29" fmla="*/ 2147483647 h 57"/>
                <a:gd name="T30" fmla="*/ 2147483647 w 74"/>
                <a:gd name="T31" fmla="*/ 2147483647 h 57"/>
                <a:gd name="T32" fmla="*/ 2147483647 w 74"/>
                <a:gd name="T33" fmla="*/ 2147483647 h 57"/>
                <a:gd name="T34" fmla="*/ 2147483647 w 74"/>
                <a:gd name="T35" fmla="*/ 2147483647 h 57"/>
                <a:gd name="T36" fmla="*/ 2147483647 w 74"/>
                <a:gd name="T37" fmla="*/ 2147483647 h 57"/>
                <a:gd name="T38" fmla="*/ 2147483647 w 74"/>
                <a:gd name="T39" fmla="*/ 2147483647 h 57"/>
                <a:gd name="T40" fmla="*/ 2147483647 w 74"/>
                <a:gd name="T41" fmla="*/ 2147483647 h 57"/>
                <a:gd name="T42" fmla="*/ 2147483647 w 74"/>
                <a:gd name="T43" fmla="*/ 2147483647 h 57"/>
                <a:gd name="T44" fmla="*/ 2147483647 w 74"/>
                <a:gd name="T45" fmla="*/ 2147483647 h 57"/>
                <a:gd name="T46" fmla="*/ 2147483647 w 74"/>
                <a:gd name="T47" fmla="*/ 2147483647 h 57"/>
                <a:gd name="T48" fmla="*/ 2147483647 w 74"/>
                <a:gd name="T49" fmla="*/ 2147483647 h 57"/>
                <a:gd name="T50" fmla="*/ 2147483647 w 74"/>
                <a:gd name="T51" fmla="*/ 2147483647 h 57"/>
                <a:gd name="T52" fmla="*/ 2147483647 w 74"/>
                <a:gd name="T53" fmla="*/ 2147483647 h 57"/>
                <a:gd name="T54" fmla="*/ 2147483647 w 74"/>
                <a:gd name="T55" fmla="*/ 2147483647 h 57"/>
                <a:gd name="T56" fmla="*/ 2147483647 w 74"/>
                <a:gd name="T57" fmla="*/ 2147483647 h 57"/>
                <a:gd name="T58" fmla="*/ 2147483647 w 74"/>
                <a:gd name="T59" fmla="*/ 2147483647 h 57"/>
                <a:gd name="T60" fmla="*/ 2147483647 w 74"/>
                <a:gd name="T61" fmla="*/ 2147483647 h 57"/>
                <a:gd name="T62" fmla="*/ 2147483647 w 74"/>
                <a:gd name="T63" fmla="*/ 2147483647 h 57"/>
                <a:gd name="T64" fmla="*/ 2147483647 w 74"/>
                <a:gd name="T65" fmla="*/ 2147483647 h 57"/>
                <a:gd name="T66" fmla="*/ 2147483647 w 74"/>
                <a:gd name="T67" fmla="*/ 2147483647 h 57"/>
                <a:gd name="T68" fmla="*/ 2147483647 w 74"/>
                <a:gd name="T69" fmla="*/ 2147483647 h 57"/>
                <a:gd name="T70" fmla="*/ 2147483647 w 74"/>
                <a:gd name="T71" fmla="*/ 2147483647 h 57"/>
                <a:gd name="T72" fmla="*/ 2147483647 w 74"/>
                <a:gd name="T73" fmla="*/ 2147483647 h 57"/>
                <a:gd name="T74" fmla="*/ 2147483647 w 74"/>
                <a:gd name="T75" fmla="*/ 2147483647 h 57"/>
                <a:gd name="T76" fmla="*/ 2147483647 w 74"/>
                <a:gd name="T77" fmla="*/ 2147483647 h 57"/>
                <a:gd name="T78" fmla="*/ 2147483647 w 74"/>
                <a:gd name="T79" fmla="*/ 2147483647 h 57"/>
                <a:gd name="T80" fmla="*/ 2147483647 w 74"/>
                <a:gd name="T81" fmla="*/ 2147483647 h 57"/>
                <a:gd name="T82" fmla="*/ 2147483647 w 74"/>
                <a:gd name="T83" fmla="*/ 2147483647 h 57"/>
                <a:gd name="T84" fmla="*/ 2147483647 w 74"/>
                <a:gd name="T85" fmla="*/ 2147483647 h 57"/>
                <a:gd name="T86" fmla="*/ 2147483647 w 74"/>
                <a:gd name="T87" fmla="*/ 2147483647 h 57"/>
                <a:gd name="T88" fmla="*/ 2147483647 w 74"/>
                <a:gd name="T89" fmla="*/ 2147483647 h 57"/>
                <a:gd name="T90" fmla="*/ 2147483647 w 74"/>
                <a:gd name="T91" fmla="*/ 2147483647 h 57"/>
                <a:gd name="T92" fmla="*/ 2147483647 w 74"/>
                <a:gd name="T93" fmla="*/ 2147483647 h 57"/>
                <a:gd name="T94" fmla="*/ 2147483647 w 74"/>
                <a:gd name="T95" fmla="*/ 2147483647 h 57"/>
                <a:gd name="T96" fmla="*/ 2147483647 w 74"/>
                <a:gd name="T97" fmla="*/ 2147483647 h 57"/>
                <a:gd name="T98" fmla="*/ 2147483647 w 74"/>
                <a:gd name="T99" fmla="*/ 2147483647 h 57"/>
                <a:gd name="T100" fmla="*/ 2147483647 w 74"/>
                <a:gd name="T101" fmla="*/ 2147483647 h 57"/>
                <a:gd name="T102" fmla="*/ 2147483647 w 74"/>
                <a:gd name="T103" fmla="*/ 2147483647 h 57"/>
                <a:gd name="T104" fmla="*/ 2147483647 w 74"/>
                <a:gd name="T105" fmla="*/ 2147483647 h 57"/>
                <a:gd name="T106" fmla="*/ 2147483647 w 74"/>
                <a:gd name="T107" fmla="*/ 2147483647 h 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4" h="57">
                  <a:moveTo>
                    <a:pt x="0" y="0"/>
                  </a:moveTo>
                  <a:cubicBezTo>
                    <a:pt x="0" y="57"/>
                    <a:pt x="0" y="57"/>
                    <a:pt x="0" y="57"/>
                  </a:cubicBezTo>
                  <a:cubicBezTo>
                    <a:pt x="74" y="57"/>
                    <a:pt x="74" y="57"/>
                    <a:pt x="74" y="57"/>
                  </a:cubicBezTo>
                  <a:cubicBezTo>
                    <a:pt x="74" y="0"/>
                    <a:pt x="74" y="0"/>
                    <a:pt x="74" y="0"/>
                  </a:cubicBezTo>
                  <a:lnTo>
                    <a:pt x="0" y="0"/>
                  </a:lnTo>
                  <a:close/>
                  <a:moveTo>
                    <a:pt x="58" y="4"/>
                  </a:moveTo>
                  <a:cubicBezTo>
                    <a:pt x="63" y="4"/>
                    <a:pt x="63" y="4"/>
                    <a:pt x="63" y="4"/>
                  </a:cubicBezTo>
                  <a:cubicBezTo>
                    <a:pt x="63" y="9"/>
                    <a:pt x="63" y="9"/>
                    <a:pt x="63" y="9"/>
                  </a:cubicBezTo>
                  <a:cubicBezTo>
                    <a:pt x="58" y="9"/>
                    <a:pt x="58" y="9"/>
                    <a:pt x="58" y="9"/>
                  </a:cubicBezTo>
                  <a:lnTo>
                    <a:pt x="58" y="4"/>
                  </a:lnTo>
                  <a:close/>
                  <a:moveTo>
                    <a:pt x="39" y="4"/>
                  </a:moveTo>
                  <a:cubicBezTo>
                    <a:pt x="45" y="4"/>
                    <a:pt x="45" y="4"/>
                    <a:pt x="45" y="4"/>
                  </a:cubicBezTo>
                  <a:cubicBezTo>
                    <a:pt x="45" y="9"/>
                    <a:pt x="45" y="9"/>
                    <a:pt x="45" y="9"/>
                  </a:cubicBezTo>
                  <a:cubicBezTo>
                    <a:pt x="39" y="9"/>
                    <a:pt x="39" y="9"/>
                    <a:pt x="39" y="9"/>
                  </a:cubicBezTo>
                  <a:lnTo>
                    <a:pt x="39" y="4"/>
                  </a:lnTo>
                  <a:close/>
                  <a:moveTo>
                    <a:pt x="30" y="4"/>
                  </a:moveTo>
                  <a:cubicBezTo>
                    <a:pt x="36" y="4"/>
                    <a:pt x="36" y="4"/>
                    <a:pt x="36" y="4"/>
                  </a:cubicBezTo>
                  <a:cubicBezTo>
                    <a:pt x="36" y="9"/>
                    <a:pt x="36" y="9"/>
                    <a:pt x="36" y="9"/>
                  </a:cubicBezTo>
                  <a:cubicBezTo>
                    <a:pt x="30" y="9"/>
                    <a:pt x="30" y="9"/>
                    <a:pt x="30" y="9"/>
                  </a:cubicBezTo>
                  <a:lnTo>
                    <a:pt x="30" y="4"/>
                  </a:lnTo>
                  <a:close/>
                  <a:moveTo>
                    <a:pt x="21" y="4"/>
                  </a:moveTo>
                  <a:cubicBezTo>
                    <a:pt x="26" y="4"/>
                    <a:pt x="26" y="4"/>
                    <a:pt x="26" y="4"/>
                  </a:cubicBezTo>
                  <a:cubicBezTo>
                    <a:pt x="26" y="9"/>
                    <a:pt x="26" y="9"/>
                    <a:pt x="26" y="9"/>
                  </a:cubicBezTo>
                  <a:cubicBezTo>
                    <a:pt x="21" y="9"/>
                    <a:pt x="21" y="9"/>
                    <a:pt x="21" y="9"/>
                  </a:cubicBezTo>
                  <a:lnTo>
                    <a:pt x="21" y="4"/>
                  </a:lnTo>
                  <a:close/>
                  <a:moveTo>
                    <a:pt x="11" y="4"/>
                  </a:moveTo>
                  <a:cubicBezTo>
                    <a:pt x="17" y="4"/>
                    <a:pt x="17" y="4"/>
                    <a:pt x="17" y="4"/>
                  </a:cubicBezTo>
                  <a:cubicBezTo>
                    <a:pt x="17" y="9"/>
                    <a:pt x="17" y="9"/>
                    <a:pt x="17" y="9"/>
                  </a:cubicBezTo>
                  <a:cubicBezTo>
                    <a:pt x="11" y="9"/>
                    <a:pt x="11" y="9"/>
                    <a:pt x="11" y="9"/>
                  </a:cubicBezTo>
                  <a:lnTo>
                    <a:pt x="11" y="4"/>
                  </a:lnTo>
                  <a:close/>
                  <a:moveTo>
                    <a:pt x="2" y="4"/>
                  </a:moveTo>
                  <a:cubicBezTo>
                    <a:pt x="8" y="4"/>
                    <a:pt x="8" y="4"/>
                    <a:pt x="8" y="4"/>
                  </a:cubicBezTo>
                  <a:cubicBezTo>
                    <a:pt x="8" y="9"/>
                    <a:pt x="8" y="9"/>
                    <a:pt x="8" y="9"/>
                  </a:cubicBezTo>
                  <a:cubicBezTo>
                    <a:pt x="2" y="9"/>
                    <a:pt x="2" y="9"/>
                    <a:pt x="2" y="9"/>
                  </a:cubicBezTo>
                  <a:lnTo>
                    <a:pt x="2" y="4"/>
                  </a:lnTo>
                  <a:close/>
                  <a:moveTo>
                    <a:pt x="8" y="53"/>
                  </a:moveTo>
                  <a:cubicBezTo>
                    <a:pt x="2" y="53"/>
                    <a:pt x="2" y="53"/>
                    <a:pt x="2" y="53"/>
                  </a:cubicBezTo>
                  <a:cubicBezTo>
                    <a:pt x="2" y="48"/>
                    <a:pt x="2" y="48"/>
                    <a:pt x="2" y="48"/>
                  </a:cubicBezTo>
                  <a:cubicBezTo>
                    <a:pt x="2" y="47"/>
                    <a:pt x="2" y="47"/>
                    <a:pt x="2" y="47"/>
                  </a:cubicBezTo>
                  <a:cubicBezTo>
                    <a:pt x="8" y="47"/>
                    <a:pt x="8" y="47"/>
                    <a:pt x="8" y="47"/>
                  </a:cubicBezTo>
                  <a:lnTo>
                    <a:pt x="8" y="53"/>
                  </a:lnTo>
                  <a:close/>
                  <a:moveTo>
                    <a:pt x="17" y="53"/>
                  </a:moveTo>
                  <a:cubicBezTo>
                    <a:pt x="11" y="53"/>
                    <a:pt x="11" y="53"/>
                    <a:pt x="11" y="53"/>
                  </a:cubicBezTo>
                  <a:cubicBezTo>
                    <a:pt x="11" y="47"/>
                    <a:pt x="11" y="47"/>
                    <a:pt x="11" y="47"/>
                  </a:cubicBezTo>
                  <a:cubicBezTo>
                    <a:pt x="17" y="47"/>
                    <a:pt x="17" y="47"/>
                    <a:pt x="17" y="47"/>
                  </a:cubicBezTo>
                  <a:lnTo>
                    <a:pt x="17" y="53"/>
                  </a:lnTo>
                  <a:close/>
                  <a:moveTo>
                    <a:pt x="18" y="39"/>
                  </a:moveTo>
                  <a:cubicBezTo>
                    <a:pt x="18" y="41"/>
                    <a:pt x="16" y="44"/>
                    <a:pt x="13" y="44"/>
                  </a:cubicBezTo>
                  <a:cubicBezTo>
                    <a:pt x="2" y="44"/>
                    <a:pt x="2" y="44"/>
                    <a:pt x="2" y="44"/>
                  </a:cubicBezTo>
                  <a:cubicBezTo>
                    <a:pt x="2" y="13"/>
                    <a:pt x="2" y="13"/>
                    <a:pt x="2" y="13"/>
                  </a:cubicBezTo>
                  <a:cubicBezTo>
                    <a:pt x="13" y="13"/>
                    <a:pt x="13" y="13"/>
                    <a:pt x="13" y="13"/>
                  </a:cubicBezTo>
                  <a:cubicBezTo>
                    <a:pt x="16" y="13"/>
                    <a:pt x="18" y="15"/>
                    <a:pt x="18" y="18"/>
                  </a:cubicBezTo>
                  <a:lnTo>
                    <a:pt x="18" y="39"/>
                  </a:lnTo>
                  <a:close/>
                  <a:moveTo>
                    <a:pt x="26" y="53"/>
                  </a:moveTo>
                  <a:cubicBezTo>
                    <a:pt x="21" y="53"/>
                    <a:pt x="21" y="53"/>
                    <a:pt x="21" y="53"/>
                  </a:cubicBezTo>
                  <a:cubicBezTo>
                    <a:pt x="21" y="47"/>
                    <a:pt x="21" y="47"/>
                    <a:pt x="21" y="47"/>
                  </a:cubicBezTo>
                  <a:cubicBezTo>
                    <a:pt x="26" y="47"/>
                    <a:pt x="26" y="47"/>
                    <a:pt x="26" y="47"/>
                  </a:cubicBezTo>
                  <a:lnTo>
                    <a:pt x="26" y="53"/>
                  </a:lnTo>
                  <a:close/>
                  <a:moveTo>
                    <a:pt x="36" y="53"/>
                  </a:moveTo>
                  <a:cubicBezTo>
                    <a:pt x="30" y="53"/>
                    <a:pt x="30" y="53"/>
                    <a:pt x="30" y="53"/>
                  </a:cubicBezTo>
                  <a:cubicBezTo>
                    <a:pt x="30" y="47"/>
                    <a:pt x="30" y="47"/>
                    <a:pt x="30" y="47"/>
                  </a:cubicBezTo>
                  <a:cubicBezTo>
                    <a:pt x="36" y="47"/>
                    <a:pt x="36" y="47"/>
                    <a:pt x="36" y="47"/>
                  </a:cubicBezTo>
                  <a:lnTo>
                    <a:pt x="36" y="53"/>
                  </a:lnTo>
                  <a:close/>
                  <a:moveTo>
                    <a:pt x="45" y="53"/>
                  </a:moveTo>
                  <a:cubicBezTo>
                    <a:pt x="39" y="53"/>
                    <a:pt x="39" y="53"/>
                    <a:pt x="39" y="53"/>
                  </a:cubicBezTo>
                  <a:cubicBezTo>
                    <a:pt x="39" y="47"/>
                    <a:pt x="39" y="47"/>
                    <a:pt x="39" y="47"/>
                  </a:cubicBezTo>
                  <a:cubicBezTo>
                    <a:pt x="45" y="47"/>
                    <a:pt x="45" y="47"/>
                    <a:pt x="45" y="47"/>
                  </a:cubicBezTo>
                  <a:lnTo>
                    <a:pt x="45" y="53"/>
                  </a:lnTo>
                  <a:close/>
                  <a:moveTo>
                    <a:pt x="27" y="44"/>
                  </a:moveTo>
                  <a:cubicBezTo>
                    <a:pt x="24" y="44"/>
                    <a:pt x="22" y="41"/>
                    <a:pt x="22" y="39"/>
                  </a:cubicBezTo>
                  <a:cubicBezTo>
                    <a:pt x="22" y="18"/>
                    <a:pt x="22" y="18"/>
                    <a:pt x="22" y="18"/>
                  </a:cubicBezTo>
                  <a:cubicBezTo>
                    <a:pt x="22" y="15"/>
                    <a:pt x="24" y="13"/>
                    <a:pt x="27" y="13"/>
                  </a:cubicBezTo>
                  <a:cubicBezTo>
                    <a:pt x="48" y="13"/>
                    <a:pt x="48" y="13"/>
                    <a:pt x="48" y="13"/>
                  </a:cubicBezTo>
                  <a:cubicBezTo>
                    <a:pt x="51" y="13"/>
                    <a:pt x="53" y="15"/>
                    <a:pt x="53" y="18"/>
                  </a:cubicBezTo>
                  <a:cubicBezTo>
                    <a:pt x="53" y="39"/>
                    <a:pt x="53" y="39"/>
                    <a:pt x="53" y="39"/>
                  </a:cubicBezTo>
                  <a:cubicBezTo>
                    <a:pt x="53" y="41"/>
                    <a:pt x="51" y="44"/>
                    <a:pt x="48" y="44"/>
                  </a:cubicBezTo>
                  <a:lnTo>
                    <a:pt x="27" y="44"/>
                  </a:lnTo>
                  <a:close/>
                  <a:moveTo>
                    <a:pt x="54" y="53"/>
                  </a:moveTo>
                  <a:cubicBezTo>
                    <a:pt x="48" y="53"/>
                    <a:pt x="48" y="53"/>
                    <a:pt x="48" y="53"/>
                  </a:cubicBezTo>
                  <a:cubicBezTo>
                    <a:pt x="48" y="47"/>
                    <a:pt x="48" y="47"/>
                    <a:pt x="48" y="47"/>
                  </a:cubicBezTo>
                  <a:cubicBezTo>
                    <a:pt x="54" y="47"/>
                    <a:pt x="54" y="47"/>
                    <a:pt x="54" y="47"/>
                  </a:cubicBezTo>
                  <a:lnTo>
                    <a:pt x="54" y="53"/>
                  </a:lnTo>
                  <a:close/>
                  <a:moveTo>
                    <a:pt x="54" y="9"/>
                  </a:moveTo>
                  <a:cubicBezTo>
                    <a:pt x="48" y="9"/>
                    <a:pt x="48" y="9"/>
                    <a:pt x="48" y="9"/>
                  </a:cubicBezTo>
                  <a:cubicBezTo>
                    <a:pt x="48" y="4"/>
                    <a:pt x="48" y="4"/>
                    <a:pt x="48" y="4"/>
                  </a:cubicBezTo>
                  <a:cubicBezTo>
                    <a:pt x="54" y="4"/>
                    <a:pt x="54" y="4"/>
                    <a:pt x="54" y="4"/>
                  </a:cubicBezTo>
                  <a:lnTo>
                    <a:pt x="54" y="9"/>
                  </a:lnTo>
                  <a:close/>
                  <a:moveTo>
                    <a:pt x="63" y="53"/>
                  </a:moveTo>
                  <a:cubicBezTo>
                    <a:pt x="58" y="53"/>
                    <a:pt x="58" y="53"/>
                    <a:pt x="58" y="53"/>
                  </a:cubicBezTo>
                  <a:cubicBezTo>
                    <a:pt x="58" y="47"/>
                    <a:pt x="58" y="47"/>
                    <a:pt x="58" y="47"/>
                  </a:cubicBezTo>
                  <a:cubicBezTo>
                    <a:pt x="63" y="47"/>
                    <a:pt x="63" y="47"/>
                    <a:pt x="63" y="47"/>
                  </a:cubicBezTo>
                  <a:lnTo>
                    <a:pt x="63" y="53"/>
                  </a:lnTo>
                  <a:close/>
                  <a:moveTo>
                    <a:pt x="73" y="53"/>
                  </a:moveTo>
                  <a:cubicBezTo>
                    <a:pt x="67" y="53"/>
                    <a:pt x="67" y="53"/>
                    <a:pt x="67" y="53"/>
                  </a:cubicBezTo>
                  <a:cubicBezTo>
                    <a:pt x="67" y="47"/>
                    <a:pt x="67" y="47"/>
                    <a:pt x="67" y="47"/>
                  </a:cubicBezTo>
                  <a:cubicBezTo>
                    <a:pt x="73" y="47"/>
                    <a:pt x="73" y="47"/>
                    <a:pt x="73" y="47"/>
                  </a:cubicBezTo>
                  <a:lnTo>
                    <a:pt x="73" y="53"/>
                  </a:lnTo>
                  <a:close/>
                  <a:moveTo>
                    <a:pt x="73" y="44"/>
                  </a:moveTo>
                  <a:cubicBezTo>
                    <a:pt x="61" y="44"/>
                    <a:pt x="61" y="44"/>
                    <a:pt x="61" y="44"/>
                  </a:cubicBezTo>
                  <a:cubicBezTo>
                    <a:pt x="59" y="44"/>
                    <a:pt x="57" y="41"/>
                    <a:pt x="57" y="39"/>
                  </a:cubicBezTo>
                  <a:cubicBezTo>
                    <a:pt x="57" y="18"/>
                    <a:pt x="57" y="18"/>
                    <a:pt x="57" y="18"/>
                  </a:cubicBezTo>
                  <a:cubicBezTo>
                    <a:pt x="57" y="15"/>
                    <a:pt x="59" y="13"/>
                    <a:pt x="61" y="13"/>
                  </a:cubicBezTo>
                  <a:cubicBezTo>
                    <a:pt x="73" y="13"/>
                    <a:pt x="73" y="13"/>
                    <a:pt x="73" y="13"/>
                  </a:cubicBezTo>
                  <a:lnTo>
                    <a:pt x="73" y="44"/>
                  </a:lnTo>
                  <a:close/>
                  <a:moveTo>
                    <a:pt x="67" y="9"/>
                  </a:moveTo>
                  <a:cubicBezTo>
                    <a:pt x="67" y="4"/>
                    <a:pt x="67" y="4"/>
                    <a:pt x="67" y="4"/>
                  </a:cubicBezTo>
                  <a:cubicBezTo>
                    <a:pt x="73" y="4"/>
                    <a:pt x="73" y="4"/>
                    <a:pt x="73" y="4"/>
                  </a:cubicBezTo>
                  <a:cubicBezTo>
                    <a:pt x="73" y="9"/>
                    <a:pt x="73" y="9"/>
                    <a:pt x="73" y="9"/>
                  </a:cubicBezTo>
                  <a:lnTo>
                    <a:pt x="67" y="9"/>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grpSp>
      <p:pic>
        <p:nvPicPr>
          <p:cNvPr id="263" name="Picture 262">
            <a:extLst>
              <a:ext uri="{FF2B5EF4-FFF2-40B4-BE49-F238E27FC236}">
                <a16:creationId xmlns:a16="http://schemas.microsoft.com/office/drawing/2014/main" id="{BC729913-DF6A-4DFC-8181-EA169E3B6A08}"/>
              </a:ext>
            </a:extLst>
          </p:cNvPr>
          <p:cNvPicPr>
            <a:picLocks noChangeAspect="1"/>
          </p:cNvPicPr>
          <p:nvPr/>
        </p:nvPicPr>
        <p:blipFill>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249365" y="1799390"/>
            <a:ext cx="360000" cy="360000"/>
          </a:xfrm>
          <a:prstGeom prst="rect">
            <a:avLst/>
          </a:prstGeom>
        </p:spPr>
      </p:pic>
      <p:pic>
        <p:nvPicPr>
          <p:cNvPr id="264" name="Picture 263" descr="Shape&#10;&#10;Description automatically generated with low confidence">
            <a:extLst>
              <a:ext uri="{FF2B5EF4-FFF2-40B4-BE49-F238E27FC236}">
                <a16:creationId xmlns:a16="http://schemas.microsoft.com/office/drawing/2014/main" id="{F3B49150-77CA-4B4F-AEB6-3C4DB5F34052}"/>
              </a:ext>
            </a:extLst>
          </p:cNvPr>
          <p:cNvPicPr>
            <a:picLocks noChangeAspect="1"/>
          </p:cNvPicPr>
          <p:nvPr/>
        </p:nvPicPr>
        <p:blipFill>
          <a:blip r:embed="rId6" cstate="print">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370309" y="1651672"/>
            <a:ext cx="360000" cy="360000"/>
          </a:xfrm>
          <a:prstGeom prst="rect">
            <a:avLst/>
          </a:prstGeom>
        </p:spPr>
      </p:pic>
      <p:sp>
        <p:nvSpPr>
          <p:cNvPr id="265" name="TextBox 264">
            <a:extLst>
              <a:ext uri="{FF2B5EF4-FFF2-40B4-BE49-F238E27FC236}">
                <a16:creationId xmlns:a16="http://schemas.microsoft.com/office/drawing/2014/main" id="{C8AFD08D-AFF5-4E20-832D-2E5B20F7671B}"/>
              </a:ext>
            </a:extLst>
          </p:cNvPr>
          <p:cNvSpPr txBox="1"/>
          <p:nvPr/>
        </p:nvSpPr>
        <p:spPr>
          <a:xfrm rot="21384421">
            <a:off x="302928" y="1301058"/>
            <a:ext cx="2187511" cy="738664"/>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21 years of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experience in DC and cloud management </a:t>
            </a:r>
          </a:p>
        </p:txBody>
      </p:sp>
      <p:sp>
        <p:nvSpPr>
          <p:cNvPr id="266" name="TextBox 265">
            <a:extLst>
              <a:ext uri="{FF2B5EF4-FFF2-40B4-BE49-F238E27FC236}">
                <a16:creationId xmlns:a16="http://schemas.microsoft.com/office/drawing/2014/main" id="{CA9979CF-EA3E-4B1C-956A-0D0AFD8D8E93}"/>
              </a:ext>
            </a:extLst>
          </p:cNvPr>
          <p:cNvSpPr txBox="1"/>
          <p:nvPr/>
        </p:nvSpPr>
        <p:spPr>
          <a:xfrm rot="21384421">
            <a:off x="2486365" y="1128043"/>
            <a:ext cx="2096320" cy="738664"/>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15 years of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experience in securing enterprise IT</a:t>
            </a:r>
          </a:p>
        </p:txBody>
      </p:sp>
      <p:sp>
        <p:nvSpPr>
          <p:cNvPr id="267" name="TextBox 266">
            <a:extLst>
              <a:ext uri="{FF2B5EF4-FFF2-40B4-BE49-F238E27FC236}">
                <a16:creationId xmlns:a16="http://schemas.microsoft.com/office/drawing/2014/main" id="{84B2523D-17A0-452E-B5C8-9A397D86E8D0}"/>
              </a:ext>
            </a:extLst>
          </p:cNvPr>
          <p:cNvSpPr txBox="1"/>
          <p:nvPr/>
        </p:nvSpPr>
        <p:spPr>
          <a:xfrm rot="21384421">
            <a:off x="4566534" y="1073890"/>
            <a:ext cx="2143826" cy="738664"/>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Enhanced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Digital Services &amp;</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 SaaS  </a:t>
            </a:r>
          </a:p>
        </p:txBody>
      </p:sp>
      <p:sp>
        <p:nvSpPr>
          <p:cNvPr id="268" name="TextBox 267">
            <a:extLst>
              <a:ext uri="{FF2B5EF4-FFF2-40B4-BE49-F238E27FC236}">
                <a16:creationId xmlns:a16="http://schemas.microsoft.com/office/drawing/2014/main" id="{C0BA352A-9A8B-4FCB-A422-D528042C1DE6}"/>
              </a:ext>
            </a:extLst>
          </p:cNvPr>
          <p:cNvSpPr txBox="1"/>
          <p:nvPr/>
        </p:nvSpPr>
        <p:spPr>
          <a:xfrm rot="21384421">
            <a:off x="6705744" y="898799"/>
            <a:ext cx="2129370" cy="738664"/>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ICT Pioneer - India’s largest MPLS </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FFFF"/>
                </a:solidFill>
                <a:effectLst/>
                <a:uLnTx/>
                <a:uFillTx/>
                <a:latin typeface="Trebuchet MS"/>
                <a:ea typeface="+mn-ea"/>
                <a:cs typeface="+mn-cs"/>
              </a:rPr>
              <a:t>network</a:t>
            </a:r>
          </a:p>
        </p:txBody>
      </p:sp>
      <p:sp>
        <p:nvSpPr>
          <p:cNvPr id="269" name="Title 1">
            <a:extLst>
              <a:ext uri="{FF2B5EF4-FFF2-40B4-BE49-F238E27FC236}">
                <a16:creationId xmlns:a16="http://schemas.microsoft.com/office/drawing/2014/main" id="{1D96CBED-EAE6-4864-B635-02070FEB9891}"/>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SIFY’S SUITE OF ICT services</a:t>
            </a:r>
            <a:endPar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endParaRPr>
          </a:p>
        </p:txBody>
      </p:sp>
      <p:pic>
        <p:nvPicPr>
          <p:cNvPr id="125" name="Picture 124">
            <a:extLst>
              <a:ext uri="{FF2B5EF4-FFF2-40B4-BE49-F238E27FC236}">
                <a16:creationId xmlns:a16="http://schemas.microsoft.com/office/drawing/2014/main" id="{41E8B6E4-5D77-4854-8B37-077252A397A8}"/>
              </a:ext>
            </a:extLst>
          </p:cNvPr>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4130043" y="1943183"/>
            <a:ext cx="360000" cy="360000"/>
          </a:xfrm>
          <a:prstGeom prst="rect">
            <a:avLst/>
          </a:prstGeom>
        </p:spPr>
      </p:pic>
      <p:grpSp>
        <p:nvGrpSpPr>
          <p:cNvPr id="100" name="Group 99">
            <a:extLst>
              <a:ext uri="{FF2B5EF4-FFF2-40B4-BE49-F238E27FC236}">
                <a16:creationId xmlns:a16="http://schemas.microsoft.com/office/drawing/2014/main" id="{7DFED84F-3731-4AB2-ADBB-D7D66910B518}"/>
              </a:ext>
            </a:extLst>
          </p:cNvPr>
          <p:cNvGrpSpPr/>
          <p:nvPr/>
        </p:nvGrpSpPr>
        <p:grpSpPr>
          <a:xfrm>
            <a:off x="64380" y="4887674"/>
            <a:ext cx="1223400" cy="261610"/>
            <a:chOff x="1066800" y="4063365"/>
            <a:chExt cx="1223400" cy="261610"/>
          </a:xfrm>
        </p:grpSpPr>
        <p:pic>
          <p:nvPicPr>
            <p:cNvPr id="101" name="Picture 100">
              <a:extLst>
                <a:ext uri="{FF2B5EF4-FFF2-40B4-BE49-F238E27FC236}">
                  <a16:creationId xmlns:a16="http://schemas.microsoft.com/office/drawing/2014/main" id="{C22874C1-18D0-4D29-87CD-767BB12D97AE}"/>
                </a:ext>
              </a:extLst>
            </p:cNvPr>
            <p:cNvPicPr>
              <a:picLocks noChangeAspect="1"/>
            </p:cNvPicPr>
            <p:nvPr userDrawn="1"/>
          </p:nvPicPr>
          <p:blipFill>
            <a:blip r:embed="rId9"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2" name="TextBox 101">
              <a:extLst>
                <a:ext uri="{FF2B5EF4-FFF2-40B4-BE49-F238E27FC236}">
                  <a16:creationId xmlns:a16="http://schemas.microsoft.com/office/drawing/2014/main" id="{9C792795-83E5-493C-B642-6C93A0E73B51}"/>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Tree>
    <p:extLst>
      <p:ext uri="{BB962C8B-B14F-4D97-AF65-F5344CB8AC3E}">
        <p14:creationId xmlns:p14="http://schemas.microsoft.com/office/powerpoint/2010/main" val="2692687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ight Triangle 94">
            <a:extLst>
              <a:ext uri="{FF2B5EF4-FFF2-40B4-BE49-F238E27FC236}">
                <a16:creationId xmlns:a16="http://schemas.microsoft.com/office/drawing/2014/main" id="{B8EECCB2-D894-4118-A967-6AEF67F17AB8}"/>
              </a:ext>
            </a:extLst>
          </p:cNvPr>
          <p:cNvSpPr/>
          <p:nvPr/>
        </p:nvSpPr>
        <p:spPr>
          <a:xfrm>
            <a:off x="0" y="0"/>
            <a:ext cx="9170638" cy="5143500"/>
          </a:xfrm>
          <a:prstGeom prst="rtTriangle">
            <a:avLst/>
          </a:prstGeom>
          <a:solidFill>
            <a:srgbClr val="4F81B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98" name="Right Triangle 97">
            <a:extLst>
              <a:ext uri="{FF2B5EF4-FFF2-40B4-BE49-F238E27FC236}">
                <a16:creationId xmlns:a16="http://schemas.microsoft.com/office/drawing/2014/main" id="{B0AC9BC4-B99A-487C-88F9-A6853AED08D1}"/>
              </a:ext>
            </a:extLst>
          </p:cNvPr>
          <p:cNvSpPr/>
          <p:nvPr/>
        </p:nvSpPr>
        <p:spPr>
          <a:xfrm flipH="1" flipV="1">
            <a:off x="-26638" y="0"/>
            <a:ext cx="9170638" cy="514350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35" name="Right Triangle 134">
            <a:extLst>
              <a:ext uri="{FF2B5EF4-FFF2-40B4-BE49-F238E27FC236}">
                <a16:creationId xmlns:a16="http://schemas.microsoft.com/office/drawing/2014/main" id="{0665E27A-64CE-4265-8A3C-EABE1C3F028A}"/>
              </a:ext>
            </a:extLst>
          </p:cNvPr>
          <p:cNvSpPr/>
          <p:nvPr/>
        </p:nvSpPr>
        <p:spPr>
          <a:xfrm>
            <a:off x="-456317" y="303669"/>
            <a:ext cx="9170638" cy="5143500"/>
          </a:xfrm>
          <a:prstGeom prst="rtTriangle">
            <a:avLst/>
          </a:prstGeom>
          <a:blipFill dpi="0" rotWithShape="1">
            <a:blip r:embed="rId2">
              <a:alphaModFix amt="35000"/>
              <a:extLst>
                <a:ext uri="{28A0092B-C50C-407E-A947-70E740481C1C}">
                  <a14:useLocalDpi xmlns:a14="http://schemas.microsoft.com/office/drawing/2010/main" val="0"/>
                </a:ext>
              </a:extLst>
            </a:blip>
            <a:srcRect/>
            <a:stretch>
              <a:fillRect l="-31755" t="-7197" r="39675" b="-484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8" name="Rectangle: Rounded Corners 7">
            <a:extLst>
              <a:ext uri="{FF2B5EF4-FFF2-40B4-BE49-F238E27FC236}">
                <a16:creationId xmlns:a16="http://schemas.microsoft.com/office/drawing/2014/main" id="{33B791A0-03B3-4B1D-A0A7-7A70E46744E7}"/>
              </a:ext>
            </a:extLst>
          </p:cNvPr>
          <p:cNvSpPr/>
          <p:nvPr/>
        </p:nvSpPr>
        <p:spPr>
          <a:xfrm>
            <a:off x="323850" y="987425"/>
            <a:ext cx="8496300" cy="3750952"/>
          </a:xfrm>
          <a:prstGeom prst="roundRect">
            <a:avLst>
              <a:gd name="adj" fmla="val 7666"/>
            </a:avLst>
          </a:prstGeom>
          <a:no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7" name="Arrow: Pentagon 116">
            <a:extLst>
              <a:ext uri="{FF2B5EF4-FFF2-40B4-BE49-F238E27FC236}">
                <a16:creationId xmlns:a16="http://schemas.microsoft.com/office/drawing/2014/main" id="{ACB0205A-EDF8-49F5-940F-75DFBD041B49}"/>
              </a:ext>
            </a:extLst>
          </p:cNvPr>
          <p:cNvSpPr/>
          <p:nvPr/>
        </p:nvSpPr>
        <p:spPr>
          <a:xfrm flipV="1">
            <a:off x="951198" y="2027111"/>
            <a:ext cx="6007563" cy="792000"/>
          </a:xfrm>
          <a:prstGeom prst="homePlate">
            <a:avLst>
              <a:gd name="adj" fmla="val 19878"/>
            </a:avLst>
          </a:prstGeom>
          <a:solidFill>
            <a:schemeClr val="bg1"/>
          </a:solidFill>
          <a:ln w="635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sp>
        <p:nvSpPr>
          <p:cNvPr id="66" name="Rectangle: Top Corners Rounded 65">
            <a:extLst>
              <a:ext uri="{FF2B5EF4-FFF2-40B4-BE49-F238E27FC236}">
                <a16:creationId xmlns:a16="http://schemas.microsoft.com/office/drawing/2014/main" id="{C4E78BC9-0A4A-4B5A-8966-612792551655}"/>
              </a:ext>
            </a:extLst>
          </p:cNvPr>
          <p:cNvSpPr/>
          <p:nvPr/>
        </p:nvSpPr>
        <p:spPr>
          <a:xfrm rot="16200000">
            <a:off x="332939" y="2242172"/>
            <a:ext cx="792000" cy="360000"/>
          </a:xfrm>
          <a:prstGeom prst="round2Same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cxnSp>
        <p:nvCxnSpPr>
          <p:cNvPr id="124" name="Straight Connector 123">
            <a:extLst>
              <a:ext uri="{FF2B5EF4-FFF2-40B4-BE49-F238E27FC236}">
                <a16:creationId xmlns:a16="http://schemas.microsoft.com/office/drawing/2014/main" id="{1AF486F3-24A1-40E9-924E-6AA10699DB6F}"/>
              </a:ext>
            </a:extLst>
          </p:cNvPr>
          <p:cNvCxnSpPr>
            <a:cxnSpLocks/>
          </p:cNvCxnSpPr>
          <p:nvPr/>
        </p:nvCxnSpPr>
        <p:spPr>
          <a:xfrm>
            <a:off x="936940" y="2026172"/>
            <a:ext cx="0" cy="792000"/>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273CFC89-AC64-4FC1-816B-4A146F5A08F5}"/>
              </a:ext>
            </a:extLst>
          </p:cNvPr>
          <p:cNvCxnSpPr>
            <a:cxnSpLocks/>
          </p:cNvCxnSpPr>
          <p:nvPr/>
        </p:nvCxnSpPr>
        <p:spPr>
          <a:xfrm>
            <a:off x="1939958" y="2027111"/>
            <a:ext cx="0" cy="792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AB8EDFEF-DFE0-4672-8151-5033E5BE1739}"/>
              </a:ext>
            </a:extLst>
          </p:cNvPr>
          <p:cNvCxnSpPr>
            <a:cxnSpLocks/>
          </p:cNvCxnSpPr>
          <p:nvPr/>
        </p:nvCxnSpPr>
        <p:spPr>
          <a:xfrm>
            <a:off x="4439548" y="2027111"/>
            <a:ext cx="0" cy="792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422405E0-D60C-40B8-9EAD-51964248E6B9}"/>
              </a:ext>
            </a:extLst>
          </p:cNvPr>
          <p:cNvCxnSpPr>
            <a:cxnSpLocks/>
          </p:cNvCxnSpPr>
          <p:nvPr/>
        </p:nvCxnSpPr>
        <p:spPr>
          <a:xfrm>
            <a:off x="5689344" y="2027111"/>
            <a:ext cx="0" cy="792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8" name="Arrow: Pentagon 117">
            <a:extLst>
              <a:ext uri="{FF2B5EF4-FFF2-40B4-BE49-F238E27FC236}">
                <a16:creationId xmlns:a16="http://schemas.microsoft.com/office/drawing/2014/main" id="{58D66FF0-0A4B-4AB6-991B-7981B7187858}"/>
              </a:ext>
            </a:extLst>
          </p:cNvPr>
          <p:cNvSpPr/>
          <p:nvPr/>
        </p:nvSpPr>
        <p:spPr>
          <a:xfrm flipV="1">
            <a:off x="951200" y="2906824"/>
            <a:ext cx="6528143" cy="792000"/>
          </a:xfrm>
          <a:prstGeom prst="homePlate">
            <a:avLst>
              <a:gd name="adj" fmla="val 19878"/>
            </a:avLst>
          </a:prstGeom>
          <a:solidFill>
            <a:schemeClr val="bg1"/>
          </a:solidFill>
          <a:ln w="6350">
            <a:solidFill>
              <a:schemeClr val="accent5">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sp>
        <p:nvSpPr>
          <p:cNvPr id="65" name="Rectangle: Top Corners Rounded 64">
            <a:extLst>
              <a:ext uri="{FF2B5EF4-FFF2-40B4-BE49-F238E27FC236}">
                <a16:creationId xmlns:a16="http://schemas.microsoft.com/office/drawing/2014/main" id="{8EDD7763-33CB-4923-9393-BD9CA1B87052}"/>
              </a:ext>
            </a:extLst>
          </p:cNvPr>
          <p:cNvSpPr/>
          <p:nvPr/>
        </p:nvSpPr>
        <p:spPr>
          <a:xfrm rot="16200000">
            <a:off x="332939" y="3123992"/>
            <a:ext cx="792000" cy="360000"/>
          </a:xfrm>
          <a:prstGeom prst="round2SameRect">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cxnSp>
        <p:nvCxnSpPr>
          <p:cNvPr id="125" name="Straight Connector 124">
            <a:extLst>
              <a:ext uri="{FF2B5EF4-FFF2-40B4-BE49-F238E27FC236}">
                <a16:creationId xmlns:a16="http://schemas.microsoft.com/office/drawing/2014/main" id="{46F98D08-46BE-45DE-8303-666212AEFF1F}"/>
              </a:ext>
            </a:extLst>
          </p:cNvPr>
          <p:cNvCxnSpPr>
            <a:cxnSpLocks/>
          </p:cNvCxnSpPr>
          <p:nvPr/>
        </p:nvCxnSpPr>
        <p:spPr>
          <a:xfrm>
            <a:off x="936940" y="2907992"/>
            <a:ext cx="0" cy="792000"/>
          </a:xfrm>
          <a:prstGeom prst="line">
            <a:avLst/>
          </a:prstGeom>
          <a:ln w="571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70BBB22A-D03C-4974-90B9-43FBFEBBD6B7}"/>
              </a:ext>
            </a:extLst>
          </p:cNvPr>
          <p:cNvCxnSpPr>
            <a:cxnSpLocks/>
          </p:cNvCxnSpPr>
          <p:nvPr/>
        </p:nvCxnSpPr>
        <p:spPr>
          <a:xfrm>
            <a:off x="2606708" y="2906824"/>
            <a:ext cx="0" cy="792000"/>
          </a:xfrm>
          <a:prstGeom prst="line">
            <a:avLst/>
          </a:prstGeom>
          <a:ln w="63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ECCA5C69-A225-4E3C-AD64-8C2C8F5EBC58}"/>
              </a:ext>
            </a:extLst>
          </p:cNvPr>
          <p:cNvCxnSpPr>
            <a:cxnSpLocks/>
          </p:cNvCxnSpPr>
          <p:nvPr/>
        </p:nvCxnSpPr>
        <p:spPr>
          <a:xfrm>
            <a:off x="4269183" y="2906824"/>
            <a:ext cx="0" cy="792000"/>
          </a:xfrm>
          <a:prstGeom prst="line">
            <a:avLst/>
          </a:prstGeom>
          <a:ln w="63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B5153942-F6FB-4724-9F24-E1D6A74469B0}"/>
              </a:ext>
            </a:extLst>
          </p:cNvPr>
          <p:cNvCxnSpPr>
            <a:cxnSpLocks/>
          </p:cNvCxnSpPr>
          <p:nvPr/>
        </p:nvCxnSpPr>
        <p:spPr>
          <a:xfrm>
            <a:off x="5931657" y="2906824"/>
            <a:ext cx="0" cy="792000"/>
          </a:xfrm>
          <a:prstGeom prst="line">
            <a:avLst/>
          </a:prstGeom>
          <a:ln w="63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9" name="Arrow: Pentagon 118">
            <a:extLst>
              <a:ext uri="{FF2B5EF4-FFF2-40B4-BE49-F238E27FC236}">
                <a16:creationId xmlns:a16="http://schemas.microsoft.com/office/drawing/2014/main" id="{127062BF-5788-442F-91BB-066DC4658624}"/>
              </a:ext>
            </a:extLst>
          </p:cNvPr>
          <p:cNvSpPr/>
          <p:nvPr/>
        </p:nvSpPr>
        <p:spPr>
          <a:xfrm flipV="1">
            <a:off x="951201" y="3789812"/>
            <a:ext cx="7200000" cy="792000"/>
          </a:xfrm>
          <a:prstGeom prst="homePlate">
            <a:avLst>
              <a:gd name="adj" fmla="val 21506"/>
            </a:avLst>
          </a:prstGeom>
          <a:solidFill>
            <a:schemeClr val="bg1"/>
          </a:solidFill>
          <a:ln w="6350">
            <a:solidFill>
              <a:schemeClr val="accent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sp>
        <p:nvSpPr>
          <p:cNvPr id="64" name="Rectangle: Top Corners Rounded 63">
            <a:extLst>
              <a:ext uri="{FF2B5EF4-FFF2-40B4-BE49-F238E27FC236}">
                <a16:creationId xmlns:a16="http://schemas.microsoft.com/office/drawing/2014/main" id="{4548776D-4592-4B8B-87A9-DBABC08D8374}"/>
              </a:ext>
            </a:extLst>
          </p:cNvPr>
          <p:cNvSpPr/>
          <p:nvPr/>
        </p:nvSpPr>
        <p:spPr>
          <a:xfrm rot="16200000">
            <a:off x="332939" y="4005812"/>
            <a:ext cx="792000" cy="360000"/>
          </a:xfrm>
          <a:prstGeom prst="round2Same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cxnSp>
        <p:nvCxnSpPr>
          <p:cNvPr id="126" name="Straight Connector 125">
            <a:extLst>
              <a:ext uri="{FF2B5EF4-FFF2-40B4-BE49-F238E27FC236}">
                <a16:creationId xmlns:a16="http://schemas.microsoft.com/office/drawing/2014/main" id="{D7B8CE98-3891-40C3-8C66-5CD21FBC3E05}"/>
              </a:ext>
            </a:extLst>
          </p:cNvPr>
          <p:cNvCxnSpPr>
            <a:cxnSpLocks/>
          </p:cNvCxnSpPr>
          <p:nvPr/>
        </p:nvCxnSpPr>
        <p:spPr>
          <a:xfrm>
            <a:off x="936940" y="3789812"/>
            <a:ext cx="0" cy="792000"/>
          </a:xfrm>
          <a:prstGeom prst="line">
            <a:avLst/>
          </a:prstGeom>
          <a:ln w="571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0395ECF-6E87-4115-B6D5-C1457B70CDD2}"/>
              </a:ext>
            </a:extLst>
          </p:cNvPr>
          <p:cNvCxnSpPr>
            <a:cxnSpLocks/>
          </p:cNvCxnSpPr>
          <p:nvPr/>
        </p:nvCxnSpPr>
        <p:spPr>
          <a:xfrm>
            <a:off x="2233547" y="3789812"/>
            <a:ext cx="0" cy="792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F8E1FBF0-BDE2-4626-B4B9-4D36AD027B08}"/>
              </a:ext>
            </a:extLst>
          </p:cNvPr>
          <p:cNvCxnSpPr>
            <a:cxnSpLocks/>
          </p:cNvCxnSpPr>
          <p:nvPr/>
        </p:nvCxnSpPr>
        <p:spPr>
          <a:xfrm>
            <a:off x="3631272" y="3789812"/>
            <a:ext cx="0" cy="792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0D2E2A84-D958-451A-A739-BE4EEF933AE5}"/>
              </a:ext>
            </a:extLst>
          </p:cNvPr>
          <p:cNvCxnSpPr>
            <a:cxnSpLocks/>
          </p:cNvCxnSpPr>
          <p:nvPr/>
        </p:nvCxnSpPr>
        <p:spPr>
          <a:xfrm>
            <a:off x="5028997" y="3789812"/>
            <a:ext cx="0" cy="792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CAAC9F70-7012-4CA4-874C-406DBC39D0B3}"/>
              </a:ext>
            </a:extLst>
          </p:cNvPr>
          <p:cNvCxnSpPr>
            <a:cxnSpLocks/>
          </p:cNvCxnSpPr>
          <p:nvPr/>
        </p:nvCxnSpPr>
        <p:spPr>
          <a:xfrm>
            <a:off x="6426721" y="3789812"/>
            <a:ext cx="0" cy="792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7" name="Title 1">
            <a:extLst>
              <a:ext uri="{FF2B5EF4-FFF2-40B4-BE49-F238E27FC236}">
                <a16:creationId xmlns:a16="http://schemas.microsoft.com/office/drawing/2014/main" id="{03682B75-AB5D-494F-A78E-C44D96148C75}"/>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Sify ICT Services: Key Facts</a:t>
            </a:r>
            <a:endPar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endParaRPr>
          </a:p>
        </p:txBody>
      </p:sp>
      <p:sp>
        <p:nvSpPr>
          <p:cNvPr id="47" name="TextBox 46">
            <a:extLst>
              <a:ext uri="{FF2B5EF4-FFF2-40B4-BE49-F238E27FC236}">
                <a16:creationId xmlns:a16="http://schemas.microsoft.com/office/drawing/2014/main" id="{5942ED00-3699-4F2E-975D-E7577A707CB7}"/>
              </a:ext>
            </a:extLst>
          </p:cNvPr>
          <p:cNvSpPr txBox="1"/>
          <p:nvPr/>
        </p:nvSpPr>
        <p:spPr>
          <a:xfrm rot="16200000">
            <a:off x="340558" y="2306756"/>
            <a:ext cx="791999"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900" b="1" i="0" u="none" strike="noStrike" kern="0" cap="none" spc="0" normalizeH="0" baseline="0" noProof="0">
                <a:ln>
                  <a:noFill/>
                </a:ln>
                <a:solidFill>
                  <a:prstClr val="white"/>
                </a:solidFill>
                <a:effectLst/>
                <a:uLnTx/>
                <a:uFillTx/>
                <a:latin typeface="Arial Narrow" panose="020B0606020202030204" pitchFamily="34" charset="0"/>
                <a:ea typeface="+mn-ea"/>
                <a:cs typeface="Arial"/>
                <a:sym typeface="Arial"/>
                <a:rtl val="0"/>
              </a:rPr>
              <a:t>CUSTOMERS</a:t>
            </a:r>
          </a:p>
        </p:txBody>
      </p:sp>
      <p:sp>
        <p:nvSpPr>
          <p:cNvPr id="48" name="TextBox 47">
            <a:extLst>
              <a:ext uri="{FF2B5EF4-FFF2-40B4-BE49-F238E27FC236}">
                <a16:creationId xmlns:a16="http://schemas.microsoft.com/office/drawing/2014/main" id="{9DD72C86-1802-4A04-A589-607BD246E5AE}"/>
              </a:ext>
            </a:extLst>
          </p:cNvPr>
          <p:cNvSpPr txBox="1"/>
          <p:nvPr/>
        </p:nvSpPr>
        <p:spPr>
          <a:xfrm rot="16200000">
            <a:off x="344072" y="3179381"/>
            <a:ext cx="784970"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50" b="1" i="0" u="none" strike="noStrike" kern="0" cap="none" spc="0" normalizeH="0" baseline="0" noProof="0">
                <a:ln>
                  <a:noFill/>
                </a:ln>
                <a:solidFill>
                  <a:prstClr val="white"/>
                </a:solidFill>
                <a:effectLst/>
                <a:uLnTx/>
                <a:uFillTx/>
                <a:latin typeface="Arial Narrow" panose="020B0606020202030204" pitchFamily="34" charset="0"/>
                <a:ea typeface="+mn-ea"/>
                <a:cs typeface="Arial"/>
                <a:sym typeface="Arial"/>
                <a:rtl val="0"/>
              </a:rPr>
              <a:t>PROJECTS</a:t>
            </a:r>
          </a:p>
        </p:txBody>
      </p:sp>
      <p:sp>
        <p:nvSpPr>
          <p:cNvPr id="49" name="TextBox 48">
            <a:extLst>
              <a:ext uri="{FF2B5EF4-FFF2-40B4-BE49-F238E27FC236}">
                <a16:creationId xmlns:a16="http://schemas.microsoft.com/office/drawing/2014/main" id="{9A6B000D-AE8D-4F04-BE04-95975E3DE2BF}"/>
              </a:ext>
            </a:extLst>
          </p:cNvPr>
          <p:cNvSpPr txBox="1"/>
          <p:nvPr/>
        </p:nvSpPr>
        <p:spPr>
          <a:xfrm rot="16200000">
            <a:off x="340558" y="4055005"/>
            <a:ext cx="791999"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50" b="1" i="0" u="none" strike="noStrike" kern="0" cap="none" spc="0" normalizeH="0" baseline="0" noProof="0">
                <a:ln>
                  <a:noFill/>
                </a:ln>
                <a:solidFill>
                  <a:prstClr val="white"/>
                </a:solidFill>
                <a:effectLst/>
                <a:uLnTx/>
                <a:uFillTx/>
                <a:latin typeface="Arial Narrow" panose="020B0606020202030204" pitchFamily="34" charset="0"/>
                <a:ea typeface="+mn-ea"/>
                <a:cs typeface="Arial"/>
                <a:sym typeface="Arial"/>
                <a:rtl val="0"/>
              </a:rPr>
              <a:t>VOLUME</a:t>
            </a:r>
          </a:p>
        </p:txBody>
      </p:sp>
      <p:sp>
        <p:nvSpPr>
          <p:cNvPr id="116" name="Arrow: Pentagon 115">
            <a:extLst>
              <a:ext uri="{FF2B5EF4-FFF2-40B4-BE49-F238E27FC236}">
                <a16:creationId xmlns:a16="http://schemas.microsoft.com/office/drawing/2014/main" id="{AB9A4505-4AA3-4D79-94DA-E88A1884D6F2}"/>
              </a:ext>
            </a:extLst>
          </p:cNvPr>
          <p:cNvSpPr/>
          <p:nvPr/>
        </p:nvSpPr>
        <p:spPr>
          <a:xfrm flipV="1">
            <a:off x="965460" y="1142420"/>
            <a:ext cx="3477856" cy="792000"/>
          </a:xfrm>
          <a:prstGeom prst="homePlate">
            <a:avLst>
              <a:gd name="adj" fmla="val 20692"/>
            </a:avLst>
          </a:prstGeom>
          <a:solidFill>
            <a:schemeClr val="bg1"/>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sp>
        <p:nvSpPr>
          <p:cNvPr id="63" name="Rectangle: Top Corners Rounded 62">
            <a:extLst>
              <a:ext uri="{FF2B5EF4-FFF2-40B4-BE49-F238E27FC236}">
                <a16:creationId xmlns:a16="http://schemas.microsoft.com/office/drawing/2014/main" id="{5F24AEC2-7332-4F31-9AF0-B1B71933529E}"/>
              </a:ext>
            </a:extLst>
          </p:cNvPr>
          <p:cNvSpPr/>
          <p:nvPr/>
        </p:nvSpPr>
        <p:spPr>
          <a:xfrm rot="16200000">
            <a:off x="332940" y="1360352"/>
            <a:ext cx="792000" cy="360000"/>
          </a:xfrm>
          <a:prstGeom prst="round2SameRect">
            <a:avLst/>
          </a:pr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cxnSp>
        <p:nvCxnSpPr>
          <p:cNvPr id="123" name="Straight Connector 122">
            <a:extLst>
              <a:ext uri="{FF2B5EF4-FFF2-40B4-BE49-F238E27FC236}">
                <a16:creationId xmlns:a16="http://schemas.microsoft.com/office/drawing/2014/main" id="{77338465-6857-4C04-A989-1F546F33F1B9}"/>
              </a:ext>
            </a:extLst>
          </p:cNvPr>
          <p:cNvCxnSpPr>
            <a:cxnSpLocks/>
          </p:cNvCxnSpPr>
          <p:nvPr/>
        </p:nvCxnSpPr>
        <p:spPr>
          <a:xfrm>
            <a:off x="936940" y="1144352"/>
            <a:ext cx="0" cy="792000"/>
          </a:xfrm>
          <a:prstGeom prst="line">
            <a:avLst/>
          </a:prstGeom>
          <a:ln w="571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B3E11727-0280-4377-8460-7B68558ACE1E}"/>
              </a:ext>
            </a:extLst>
          </p:cNvPr>
          <p:cNvCxnSpPr>
            <a:cxnSpLocks/>
          </p:cNvCxnSpPr>
          <p:nvPr/>
        </p:nvCxnSpPr>
        <p:spPr>
          <a:xfrm>
            <a:off x="2324641" y="1142420"/>
            <a:ext cx="0" cy="79200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B5AA71C-485F-4CD2-A7B7-27E2EBAC47D7}"/>
              </a:ext>
            </a:extLst>
          </p:cNvPr>
          <p:cNvSpPr txBox="1"/>
          <p:nvPr/>
        </p:nvSpPr>
        <p:spPr>
          <a:xfrm rot="16200000">
            <a:off x="340556" y="1407612"/>
            <a:ext cx="79200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50" b="1" i="0" u="none" strike="noStrike" kern="0" cap="none" spc="0" normalizeH="0" baseline="0" noProof="0">
                <a:ln>
                  <a:noFill/>
                </a:ln>
                <a:solidFill>
                  <a:prstClr val="white"/>
                </a:solidFill>
                <a:effectLst/>
                <a:uLnTx/>
                <a:uFillTx/>
                <a:latin typeface="Arial Narrow" panose="020B0606020202030204" pitchFamily="34" charset="0"/>
                <a:ea typeface="+mn-ea"/>
                <a:cs typeface="Arial"/>
                <a:sym typeface="Arial"/>
                <a:rtl val="0"/>
              </a:rPr>
              <a:t>PEOPLE</a:t>
            </a:r>
          </a:p>
        </p:txBody>
      </p:sp>
      <p:sp>
        <p:nvSpPr>
          <p:cNvPr id="67" name="TextBox 66">
            <a:extLst>
              <a:ext uri="{FF2B5EF4-FFF2-40B4-BE49-F238E27FC236}">
                <a16:creationId xmlns:a16="http://schemas.microsoft.com/office/drawing/2014/main" id="{4381769F-2081-44BE-9059-C5D08A7F74A5}"/>
              </a:ext>
            </a:extLst>
          </p:cNvPr>
          <p:cNvSpPr txBox="1"/>
          <p:nvPr/>
        </p:nvSpPr>
        <p:spPr>
          <a:xfrm>
            <a:off x="1039579" y="1210485"/>
            <a:ext cx="818885"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F81BD">
                    <a:lumMod val="75000"/>
                  </a:srgbClr>
                </a:solidFill>
                <a:effectLst/>
                <a:uLnTx/>
                <a:uFillTx/>
                <a:latin typeface="Arial "/>
                <a:ea typeface="+mn-ea"/>
                <a:cs typeface="Arial"/>
                <a:sym typeface="Arial"/>
                <a:rtl val="0"/>
              </a:rPr>
              <a:t>700+</a:t>
            </a:r>
          </a:p>
        </p:txBody>
      </p:sp>
      <p:sp>
        <p:nvSpPr>
          <p:cNvPr id="68" name="TextBox 67">
            <a:extLst>
              <a:ext uri="{FF2B5EF4-FFF2-40B4-BE49-F238E27FC236}">
                <a16:creationId xmlns:a16="http://schemas.microsoft.com/office/drawing/2014/main" id="{1719FEC6-2284-4D01-8C39-F3113AD2BC66}"/>
              </a:ext>
            </a:extLst>
          </p:cNvPr>
          <p:cNvSpPr txBox="1"/>
          <p:nvPr/>
        </p:nvSpPr>
        <p:spPr>
          <a:xfrm>
            <a:off x="1039579" y="1508365"/>
            <a:ext cx="1221270"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DC, Cloud &amp; Managed Services Team</a:t>
            </a:r>
          </a:p>
        </p:txBody>
      </p:sp>
      <p:sp>
        <p:nvSpPr>
          <p:cNvPr id="69" name="TextBox 68">
            <a:extLst>
              <a:ext uri="{FF2B5EF4-FFF2-40B4-BE49-F238E27FC236}">
                <a16:creationId xmlns:a16="http://schemas.microsoft.com/office/drawing/2014/main" id="{DAFB042A-B7CB-4837-8455-59E2A0577963}"/>
              </a:ext>
            </a:extLst>
          </p:cNvPr>
          <p:cNvSpPr txBox="1"/>
          <p:nvPr/>
        </p:nvSpPr>
        <p:spPr>
          <a:xfrm>
            <a:off x="2417989" y="1210485"/>
            <a:ext cx="818885"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F81BD">
                    <a:lumMod val="75000"/>
                  </a:srgbClr>
                </a:solidFill>
                <a:effectLst/>
                <a:uLnTx/>
                <a:uFillTx/>
                <a:latin typeface="Arial "/>
                <a:ea typeface="+mn-ea"/>
                <a:cs typeface="Arial"/>
                <a:sym typeface="Arial"/>
                <a:rtl val="0"/>
              </a:rPr>
              <a:t>900+</a:t>
            </a:r>
          </a:p>
        </p:txBody>
      </p:sp>
      <p:sp>
        <p:nvSpPr>
          <p:cNvPr id="70" name="TextBox 69">
            <a:extLst>
              <a:ext uri="{FF2B5EF4-FFF2-40B4-BE49-F238E27FC236}">
                <a16:creationId xmlns:a16="http://schemas.microsoft.com/office/drawing/2014/main" id="{27ADF2D7-5E21-43F2-BDB4-5C0450F34CC4}"/>
              </a:ext>
            </a:extLst>
          </p:cNvPr>
          <p:cNvSpPr txBox="1"/>
          <p:nvPr/>
        </p:nvSpPr>
        <p:spPr>
          <a:xfrm>
            <a:off x="2417989" y="1508365"/>
            <a:ext cx="847424"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Network Experts</a:t>
            </a:r>
          </a:p>
        </p:txBody>
      </p:sp>
      <p:sp>
        <p:nvSpPr>
          <p:cNvPr id="100" name="TextBox 99">
            <a:extLst>
              <a:ext uri="{FF2B5EF4-FFF2-40B4-BE49-F238E27FC236}">
                <a16:creationId xmlns:a16="http://schemas.microsoft.com/office/drawing/2014/main" id="{49762E9F-22F2-4077-AB0A-55A99C6368BF}"/>
              </a:ext>
            </a:extLst>
          </p:cNvPr>
          <p:cNvSpPr txBox="1"/>
          <p:nvPr/>
        </p:nvSpPr>
        <p:spPr>
          <a:xfrm>
            <a:off x="3338091" y="1210485"/>
            <a:ext cx="818885"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F81BD">
                    <a:lumMod val="75000"/>
                  </a:srgbClr>
                </a:solidFill>
                <a:effectLst/>
                <a:uLnTx/>
                <a:uFillTx/>
                <a:latin typeface="Arial "/>
                <a:ea typeface="+mn-ea"/>
                <a:cs typeface="Arial"/>
                <a:sym typeface="Arial"/>
                <a:rtl val="0"/>
              </a:rPr>
              <a:t>100+</a:t>
            </a:r>
          </a:p>
        </p:txBody>
      </p:sp>
      <p:sp>
        <p:nvSpPr>
          <p:cNvPr id="104" name="TextBox 103">
            <a:extLst>
              <a:ext uri="{FF2B5EF4-FFF2-40B4-BE49-F238E27FC236}">
                <a16:creationId xmlns:a16="http://schemas.microsoft.com/office/drawing/2014/main" id="{88C0020B-0788-4748-B0AA-84665A038A57}"/>
              </a:ext>
            </a:extLst>
          </p:cNvPr>
          <p:cNvSpPr txBox="1"/>
          <p:nvPr/>
        </p:nvSpPr>
        <p:spPr>
          <a:xfrm>
            <a:off x="3338091" y="1508365"/>
            <a:ext cx="1240808"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Certified Security Experts</a:t>
            </a:r>
          </a:p>
        </p:txBody>
      </p:sp>
      <p:sp>
        <p:nvSpPr>
          <p:cNvPr id="71" name="TextBox 70">
            <a:extLst>
              <a:ext uri="{FF2B5EF4-FFF2-40B4-BE49-F238E27FC236}">
                <a16:creationId xmlns:a16="http://schemas.microsoft.com/office/drawing/2014/main" id="{C4BEFA15-536F-4914-893E-8F80776A9A75}"/>
              </a:ext>
            </a:extLst>
          </p:cNvPr>
          <p:cNvSpPr txBox="1"/>
          <p:nvPr/>
        </p:nvSpPr>
        <p:spPr>
          <a:xfrm>
            <a:off x="1039580" y="2099820"/>
            <a:ext cx="751026"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8064A2">
                    <a:lumMod val="75000"/>
                  </a:srgbClr>
                </a:solidFill>
                <a:effectLst/>
                <a:uLnTx/>
                <a:uFillTx/>
                <a:latin typeface="Arial "/>
                <a:ea typeface="+mn-ea"/>
                <a:cs typeface="Arial"/>
                <a:sym typeface="Arial"/>
                <a:rtl val="0"/>
              </a:rPr>
              <a:t>500+</a:t>
            </a:r>
          </a:p>
        </p:txBody>
      </p:sp>
      <p:sp>
        <p:nvSpPr>
          <p:cNvPr id="72" name="TextBox 71">
            <a:extLst>
              <a:ext uri="{FF2B5EF4-FFF2-40B4-BE49-F238E27FC236}">
                <a16:creationId xmlns:a16="http://schemas.microsoft.com/office/drawing/2014/main" id="{C039F428-0ADC-44B6-822C-0FDC059A6BF4}"/>
              </a:ext>
            </a:extLst>
          </p:cNvPr>
          <p:cNvSpPr txBox="1"/>
          <p:nvPr/>
        </p:nvSpPr>
        <p:spPr>
          <a:xfrm>
            <a:off x="1039579" y="2387656"/>
            <a:ext cx="1011457" cy="233014"/>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Cloud clients</a:t>
            </a:r>
          </a:p>
        </p:txBody>
      </p:sp>
      <p:sp>
        <p:nvSpPr>
          <p:cNvPr id="73" name="TextBox 72">
            <a:extLst>
              <a:ext uri="{FF2B5EF4-FFF2-40B4-BE49-F238E27FC236}">
                <a16:creationId xmlns:a16="http://schemas.microsoft.com/office/drawing/2014/main" id="{10E6E6F0-8464-4412-AE3B-C5E17DE54E01}"/>
              </a:ext>
            </a:extLst>
          </p:cNvPr>
          <p:cNvSpPr txBox="1"/>
          <p:nvPr/>
        </p:nvSpPr>
        <p:spPr>
          <a:xfrm>
            <a:off x="4512683" y="2099820"/>
            <a:ext cx="807149"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8064A2">
                    <a:lumMod val="75000"/>
                  </a:srgbClr>
                </a:solidFill>
                <a:effectLst/>
                <a:uLnTx/>
                <a:uFillTx/>
                <a:latin typeface="Arial "/>
                <a:ea typeface="+mn-ea"/>
                <a:cs typeface="Arial"/>
                <a:sym typeface="Arial"/>
                <a:rtl val="0"/>
              </a:rPr>
              <a:t>70+ </a:t>
            </a:r>
          </a:p>
        </p:txBody>
      </p:sp>
      <p:sp>
        <p:nvSpPr>
          <p:cNvPr id="74" name="TextBox 73">
            <a:extLst>
              <a:ext uri="{FF2B5EF4-FFF2-40B4-BE49-F238E27FC236}">
                <a16:creationId xmlns:a16="http://schemas.microsoft.com/office/drawing/2014/main" id="{01E9D140-1EF6-444A-A11B-34E42B27E0AD}"/>
              </a:ext>
            </a:extLst>
          </p:cNvPr>
          <p:cNvSpPr txBox="1"/>
          <p:nvPr/>
        </p:nvSpPr>
        <p:spPr>
          <a:xfrm>
            <a:off x="4512683" y="2387656"/>
            <a:ext cx="987927"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Private Cloud &amp; DR clients</a:t>
            </a:r>
          </a:p>
        </p:txBody>
      </p:sp>
      <p:sp>
        <p:nvSpPr>
          <p:cNvPr id="75" name="TextBox 74">
            <a:extLst>
              <a:ext uri="{FF2B5EF4-FFF2-40B4-BE49-F238E27FC236}">
                <a16:creationId xmlns:a16="http://schemas.microsoft.com/office/drawing/2014/main" id="{E191A1C0-5B93-4B54-A903-49654E0A551A}"/>
              </a:ext>
            </a:extLst>
          </p:cNvPr>
          <p:cNvSpPr txBox="1"/>
          <p:nvPr/>
        </p:nvSpPr>
        <p:spPr>
          <a:xfrm>
            <a:off x="5772757" y="2099820"/>
            <a:ext cx="816717"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8064A2">
                    <a:lumMod val="75000"/>
                  </a:srgbClr>
                </a:solidFill>
                <a:effectLst/>
                <a:uLnTx/>
                <a:uFillTx/>
                <a:latin typeface="Arial "/>
                <a:ea typeface="+mn-ea"/>
                <a:cs typeface="Arial"/>
                <a:sym typeface="Arial"/>
                <a:rtl val="0"/>
              </a:rPr>
              <a:t>50+ </a:t>
            </a:r>
          </a:p>
        </p:txBody>
      </p:sp>
      <p:sp>
        <p:nvSpPr>
          <p:cNvPr id="76" name="TextBox 75">
            <a:extLst>
              <a:ext uri="{FF2B5EF4-FFF2-40B4-BE49-F238E27FC236}">
                <a16:creationId xmlns:a16="http://schemas.microsoft.com/office/drawing/2014/main" id="{2E2FDB0A-EDE7-43E8-B838-2125ACE1CB84}"/>
              </a:ext>
            </a:extLst>
          </p:cNvPr>
          <p:cNvSpPr txBox="1"/>
          <p:nvPr/>
        </p:nvSpPr>
        <p:spPr>
          <a:xfrm>
            <a:off x="5772757" y="2387656"/>
            <a:ext cx="987927"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CDN &amp; Cloud Security clients</a:t>
            </a:r>
          </a:p>
        </p:txBody>
      </p:sp>
      <p:sp>
        <p:nvSpPr>
          <p:cNvPr id="77" name="TextBox 76">
            <a:extLst>
              <a:ext uri="{FF2B5EF4-FFF2-40B4-BE49-F238E27FC236}">
                <a16:creationId xmlns:a16="http://schemas.microsoft.com/office/drawing/2014/main" id="{A76E3F22-37C2-42B2-B70F-44AF8A7971E5}"/>
              </a:ext>
            </a:extLst>
          </p:cNvPr>
          <p:cNvSpPr txBox="1"/>
          <p:nvPr/>
        </p:nvSpPr>
        <p:spPr>
          <a:xfrm>
            <a:off x="1039579" y="2982099"/>
            <a:ext cx="818885"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BACC6">
                    <a:lumMod val="75000"/>
                  </a:srgbClr>
                </a:solidFill>
                <a:effectLst/>
                <a:uLnTx/>
                <a:uFillTx/>
                <a:latin typeface="Arial "/>
                <a:ea typeface="+mn-ea"/>
                <a:cs typeface="Arial"/>
                <a:sym typeface="Arial"/>
                <a:rtl val="0"/>
              </a:rPr>
              <a:t>50+ </a:t>
            </a:r>
          </a:p>
        </p:txBody>
      </p:sp>
      <p:sp>
        <p:nvSpPr>
          <p:cNvPr id="78" name="TextBox 77">
            <a:extLst>
              <a:ext uri="{FF2B5EF4-FFF2-40B4-BE49-F238E27FC236}">
                <a16:creationId xmlns:a16="http://schemas.microsoft.com/office/drawing/2014/main" id="{DDDDB5C9-3F6C-483A-A6F6-BC68DD3CEE45}"/>
              </a:ext>
            </a:extLst>
          </p:cNvPr>
          <p:cNvSpPr txBox="1"/>
          <p:nvPr/>
        </p:nvSpPr>
        <p:spPr>
          <a:xfrm>
            <a:off x="1039579" y="3271468"/>
            <a:ext cx="1259871"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IT Ops Transformation projects</a:t>
            </a:r>
          </a:p>
        </p:txBody>
      </p:sp>
      <p:sp>
        <p:nvSpPr>
          <p:cNvPr id="79" name="TextBox 78">
            <a:extLst>
              <a:ext uri="{FF2B5EF4-FFF2-40B4-BE49-F238E27FC236}">
                <a16:creationId xmlns:a16="http://schemas.microsoft.com/office/drawing/2014/main" id="{C2622DF4-C971-40A2-BA71-E5919CADC61C}"/>
              </a:ext>
            </a:extLst>
          </p:cNvPr>
          <p:cNvSpPr txBox="1"/>
          <p:nvPr/>
        </p:nvSpPr>
        <p:spPr>
          <a:xfrm>
            <a:off x="2683383" y="2982099"/>
            <a:ext cx="701508"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BACC6">
                    <a:lumMod val="75000"/>
                  </a:srgbClr>
                </a:solidFill>
                <a:effectLst/>
                <a:uLnTx/>
                <a:uFillTx/>
                <a:latin typeface="Arial "/>
                <a:ea typeface="+mn-ea"/>
                <a:cs typeface="Arial"/>
                <a:sym typeface="Arial"/>
                <a:rtl val="0"/>
              </a:rPr>
              <a:t>500+ </a:t>
            </a:r>
          </a:p>
        </p:txBody>
      </p:sp>
      <p:sp>
        <p:nvSpPr>
          <p:cNvPr id="80" name="TextBox 79">
            <a:extLst>
              <a:ext uri="{FF2B5EF4-FFF2-40B4-BE49-F238E27FC236}">
                <a16:creationId xmlns:a16="http://schemas.microsoft.com/office/drawing/2014/main" id="{4B7026EC-1668-48F3-B8E3-ABBB09FFBA4D}"/>
              </a:ext>
            </a:extLst>
          </p:cNvPr>
          <p:cNvSpPr txBox="1"/>
          <p:nvPr/>
        </p:nvSpPr>
        <p:spPr>
          <a:xfrm>
            <a:off x="2683382" y="3271468"/>
            <a:ext cx="1240808"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Datacenter services projects executed </a:t>
            </a:r>
          </a:p>
        </p:txBody>
      </p:sp>
      <p:sp>
        <p:nvSpPr>
          <p:cNvPr id="81" name="TextBox 80">
            <a:extLst>
              <a:ext uri="{FF2B5EF4-FFF2-40B4-BE49-F238E27FC236}">
                <a16:creationId xmlns:a16="http://schemas.microsoft.com/office/drawing/2014/main" id="{085B026E-6D5E-4057-8E97-415A7EE5701D}"/>
              </a:ext>
            </a:extLst>
          </p:cNvPr>
          <p:cNvSpPr txBox="1"/>
          <p:nvPr/>
        </p:nvSpPr>
        <p:spPr>
          <a:xfrm>
            <a:off x="4362604" y="2982099"/>
            <a:ext cx="818885"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BACC6">
                    <a:lumMod val="75000"/>
                  </a:srgbClr>
                </a:solidFill>
                <a:effectLst/>
                <a:uLnTx/>
                <a:uFillTx/>
                <a:latin typeface="Arial "/>
                <a:ea typeface="+mn-ea"/>
                <a:cs typeface="Arial"/>
                <a:sym typeface="Arial"/>
                <a:rtl val="0"/>
              </a:rPr>
              <a:t>300+ </a:t>
            </a:r>
          </a:p>
        </p:txBody>
      </p:sp>
      <p:sp>
        <p:nvSpPr>
          <p:cNvPr id="82" name="TextBox 81">
            <a:extLst>
              <a:ext uri="{FF2B5EF4-FFF2-40B4-BE49-F238E27FC236}">
                <a16:creationId xmlns:a16="http://schemas.microsoft.com/office/drawing/2014/main" id="{5C87BC45-6333-4E46-9DF8-89DA9AE553DF}"/>
              </a:ext>
            </a:extLst>
          </p:cNvPr>
          <p:cNvSpPr txBox="1"/>
          <p:nvPr/>
        </p:nvSpPr>
        <p:spPr>
          <a:xfrm>
            <a:off x="4362604" y="3271468"/>
            <a:ext cx="1240808"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Datacenter Migration projects</a:t>
            </a:r>
          </a:p>
        </p:txBody>
      </p:sp>
      <p:sp>
        <p:nvSpPr>
          <p:cNvPr id="83" name="TextBox 82">
            <a:extLst>
              <a:ext uri="{FF2B5EF4-FFF2-40B4-BE49-F238E27FC236}">
                <a16:creationId xmlns:a16="http://schemas.microsoft.com/office/drawing/2014/main" id="{F3A146FE-73D4-41C2-9A12-C4C18BF0B5F3}"/>
              </a:ext>
            </a:extLst>
          </p:cNvPr>
          <p:cNvSpPr txBox="1"/>
          <p:nvPr/>
        </p:nvSpPr>
        <p:spPr>
          <a:xfrm>
            <a:off x="6029882" y="2982099"/>
            <a:ext cx="818885"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4BACC6">
                    <a:lumMod val="75000"/>
                  </a:srgbClr>
                </a:solidFill>
                <a:effectLst/>
                <a:uLnTx/>
                <a:uFillTx/>
                <a:latin typeface="Arial "/>
                <a:ea typeface="+mn-ea"/>
                <a:cs typeface="Arial"/>
                <a:sym typeface="Arial"/>
                <a:rtl val="0"/>
              </a:rPr>
              <a:t>80+ </a:t>
            </a:r>
          </a:p>
        </p:txBody>
      </p:sp>
      <p:sp>
        <p:nvSpPr>
          <p:cNvPr id="84" name="TextBox 83">
            <a:extLst>
              <a:ext uri="{FF2B5EF4-FFF2-40B4-BE49-F238E27FC236}">
                <a16:creationId xmlns:a16="http://schemas.microsoft.com/office/drawing/2014/main" id="{57552F11-4DB5-4BB6-BAF0-7D1D934740FF}"/>
              </a:ext>
            </a:extLst>
          </p:cNvPr>
          <p:cNvSpPr txBox="1"/>
          <p:nvPr/>
        </p:nvSpPr>
        <p:spPr>
          <a:xfrm>
            <a:off x="6029882" y="3271468"/>
            <a:ext cx="1122582"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Platform Migration Projects</a:t>
            </a:r>
          </a:p>
        </p:txBody>
      </p:sp>
      <p:sp>
        <p:nvSpPr>
          <p:cNvPr id="85" name="TextBox 84">
            <a:extLst>
              <a:ext uri="{FF2B5EF4-FFF2-40B4-BE49-F238E27FC236}">
                <a16:creationId xmlns:a16="http://schemas.microsoft.com/office/drawing/2014/main" id="{F5C2B036-E36A-4374-811B-02BAE0B512CD}"/>
              </a:ext>
            </a:extLst>
          </p:cNvPr>
          <p:cNvSpPr txBox="1"/>
          <p:nvPr/>
        </p:nvSpPr>
        <p:spPr>
          <a:xfrm>
            <a:off x="1039579" y="3859520"/>
            <a:ext cx="852940"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C0504D">
                    <a:lumMod val="75000"/>
                  </a:srgbClr>
                </a:solidFill>
                <a:effectLst/>
                <a:uLnTx/>
                <a:uFillTx/>
                <a:latin typeface="Arial "/>
                <a:ea typeface="+mn-ea"/>
                <a:cs typeface="Arial"/>
                <a:sym typeface="Arial"/>
                <a:rtl val="0"/>
              </a:rPr>
              <a:t>22K+ </a:t>
            </a:r>
          </a:p>
        </p:txBody>
      </p:sp>
      <p:sp>
        <p:nvSpPr>
          <p:cNvPr id="86" name="TextBox 85">
            <a:extLst>
              <a:ext uri="{FF2B5EF4-FFF2-40B4-BE49-F238E27FC236}">
                <a16:creationId xmlns:a16="http://schemas.microsoft.com/office/drawing/2014/main" id="{11B91F28-DF8B-43D7-9421-653609AB2281}"/>
              </a:ext>
            </a:extLst>
          </p:cNvPr>
          <p:cNvSpPr txBox="1"/>
          <p:nvPr/>
        </p:nvSpPr>
        <p:spPr>
          <a:xfrm>
            <a:off x="1039579" y="4144594"/>
            <a:ext cx="1079943"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Managed Tickets per Month</a:t>
            </a:r>
          </a:p>
        </p:txBody>
      </p:sp>
      <p:sp>
        <p:nvSpPr>
          <p:cNvPr id="87" name="TextBox 86">
            <a:extLst>
              <a:ext uri="{FF2B5EF4-FFF2-40B4-BE49-F238E27FC236}">
                <a16:creationId xmlns:a16="http://schemas.microsoft.com/office/drawing/2014/main" id="{9394509E-0BC0-4494-A922-507C0CB5D899}"/>
              </a:ext>
            </a:extLst>
          </p:cNvPr>
          <p:cNvSpPr txBox="1"/>
          <p:nvPr/>
        </p:nvSpPr>
        <p:spPr>
          <a:xfrm>
            <a:off x="2324641" y="3859520"/>
            <a:ext cx="1067800"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C0504D">
                    <a:lumMod val="75000"/>
                  </a:srgbClr>
                </a:solidFill>
                <a:effectLst/>
                <a:uLnTx/>
                <a:uFillTx/>
                <a:latin typeface="Arial "/>
                <a:ea typeface="+mn-ea"/>
                <a:cs typeface="Arial"/>
                <a:sym typeface="Arial"/>
                <a:rtl val="0"/>
              </a:rPr>
              <a:t>100K+ </a:t>
            </a:r>
          </a:p>
        </p:txBody>
      </p:sp>
      <p:sp>
        <p:nvSpPr>
          <p:cNvPr id="88" name="TextBox 87">
            <a:extLst>
              <a:ext uri="{FF2B5EF4-FFF2-40B4-BE49-F238E27FC236}">
                <a16:creationId xmlns:a16="http://schemas.microsoft.com/office/drawing/2014/main" id="{638F75D8-C690-4AE2-96A4-06543D99996C}"/>
              </a:ext>
            </a:extLst>
          </p:cNvPr>
          <p:cNvSpPr txBox="1"/>
          <p:nvPr/>
        </p:nvSpPr>
        <p:spPr>
          <a:xfrm>
            <a:off x="2324641" y="4144594"/>
            <a:ext cx="826669"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Network Devices</a:t>
            </a:r>
          </a:p>
        </p:txBody>
      </p:sp>
      <p:sp>
        <p:nvSpPr>
          <p:cNvPr id="89" name="TextBox 88">
            <a:extLst>
              <a:ext uri="{FF2B5EF4-FFF2-40B4-BE49-F238E27FC236}">
                <a16:creationId xmlns:a16="http://schemas.microsoft.com/office/drawing/2014/main" id="{9BBCF254-0EE2-497E-9654-603AED4974E5}"/>
              </a:ext>
            </a:extLst>
          </p:cNvPr>
          <p:cNvSpPr txBox="1"/>
          <p:nvPr/>
        </p:nvSpPr>
        <p:spPr>
          <a:xfrm>
            <a:off x="3742113" y="3859520"/>
            <a:ext cx="818730"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C0504D">
                    <a:lumMod val="75000"/>
                  </a:srgbClr>
                </a:solidFill>
                <a:effectLst/>
                <a:uLnTx/>
                <a:uFillTx/>
                <a:latin typeface="Arial "/>
                <a:ea typeface="+mn-ea"/>
                <a:cs typeface="Arial"/>
                <a:sym typeface="Arial"/>
                <a:rtl val="0"/>
              </a:rPr>
              <a:t>91k+</a:t>
            </a:r>
          </a:p>
        </p:txBody>
      </p:sp>
      <p:sp>
        <p:nvSpPr>
          <p:cNvPr id="90" name="TextBox 89">
            <a:extLst>
              <a:ext uri="{FF2B5EF4-FFF2-40B4-BE49-F238E27FC236}">
                <a16:creationId xmlns:a16="http://schemas.microsoft.com/office/drawing/2014/main" id="{D70C2C9A-4F1A-475E-A080-1150C869AD41}"/>
              </a:ext>
            </a:extLst>
          </p:cNvPr>
          <p:cNvSpPr txBox="1"/>
          <p:nvPr/>
        </p:nvSpPr>
        <p:spPr>
          <a:xfrm>
            <a:off x="3742113" y="4144594"/>
            <a:ext cx="909670"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Managed Mailbox</a:t>
            </a:r>
          </a:p>
        </p:txBody>
      </p:sp>
      <p:sp>
        <p:nvSpPr>
          <p:cNvPr id="91" name="TextBox 90">
            <a:extLst>
              <a:ext uri="{FF2B5EF4-FFF2-40B4-BE49-F238E27FC236}">
                <a16:creationId xmlns:a16="http://schemas.microsoft.com/office/drawing/2014/main" id="{2898D01E-4A36-44F4-9052-AAF91E4588B6}"/>
              </a:ext>
            </a:extLst>
          </p:cNvPr>
          <p:cNvSpPr txBox="1"/>
          <p:nvPr/>
        </p:nvSpPr>
        <p:spPr>
          <a:xfrm>
            <a:off x="5112391" y="3859520"/>
            <a:ext cx="984346"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C0504D">
                    <a:lumMod val="75000"/>
                  </a:srgbClr>
                </a:solidFill>
                <a:effectLst/>
                <a:uLnTx/>
                <a:uFillTx/>
                <a:latin typeface="Arial "/>
                <a:ea typeface="+mn-ea"/>
                <a:cs typeface="Arial"/>
                <a:sym typeface="Arial"/>
                <a:rtl val="0"/>
              </a:rPr>
              <a:t>5000+</a:t>
            </a:r>
          </a:p>
        </p:txBody>
      </p:sp>
      <p:sp>
        <p:nvSpPr>
          <p:cNvPr id="92" name="TextBox 91">
            <a:extLst>
              <a:ext uri="{FF2B5EF4-FFF2-40B4-BE49-F238E27FC236}">
                <a16:creationId xmlns:a16="http://schemas.microsoft.com/office/drawing/2014/main" id="{97F82882-5E89-419C-A2EA-9F02FD498F14}"/>
              </a:ext>
            </a:extLst>
          </p:cNvPr>
          <p:cNvSpPr txBox="1"/>
          <p:nvPr/>
        </p:nvSpPr>
        <p:spPr>
          <a:xfrm>
            <a:off x="5112391" y="4144594"/>
            <a:ext cx="818882"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Security Devices</a:t>
            </a:r>
          </a:p>
        </p:txBody>
      </p:sp>
      <p:sp>
        <p:nvSpPr>
          <p:cNvPr id="93" name="TextBox 92">
            <a:extLst>
              <a:ext uri="{FF2B5EF4-FFF2-40B4-BE49-F238E27FC236}">
                <a16:creationId xmlns:a16="http://schemas.microsoft.com/office/drawing/2014/main" id="{06EFF184-A4D6-47BD-A334-B55273ECCBF3}"/>
              </a:ext>
            </a:extLst>
          </p:cNvPr>
          <p:cNvSpPr txBox="1"/>
          <p:nvPr/>
        </p:nvSpPr>
        <p:spPr>
          <a:xfrm>
            <a:off x="6510115" y="3859520"/>
            <a:ext cx="1320454"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C0504D">
                    <a:lumMod val="75000"/>
                  </a:srgbClr>
                </a:solidFill>
                <a:effectLst/>
                <a:uLnTx/>
                <a:uFillTx/>
                <a:latin typeface="Arial "/>
                <a:ea typeface="+mn-ea"/>
                <a:cs typeface="Arial"/>
                <a:sym typeface="Arial"/>
                <a:rtl val="0"/>
              </a:rPr>
              <a:t>7 Petabyte</a:t>
            </a:r>
          </a:p>
        </p:txBody>
      </p:sp>
      <p:sp>
        <p:nvSpPr>
          <p:cNvPr id="94" name="TextBox 93">
            <a:extLst>
              <a:ext uri="{FF2B5EF4-FFF2-40B4-BE49-F238E27FC236}">
                <a16:creationId xmlns:a16="http://schemas.microsoft.com/office/drawing/2014/main" id="{279E5D6C-A1CB-46A4-A32B-BAC7BFC2996D}"/>
              </a:ext>
            </a:extLst>
          </p:cNvPr>
          <p:cNvSpPr txBox="1"/>
          <p:nvPr/>
        </p:nvSpPr>
        <p:spPr>
          <a:xfrm>
            <a:off x="6510115" y="4144594"/>
            <a:ext cx="1122583" cy="371513"/>
          </a:xfrm>
          <a:prstGeom prst="rect">
            <a:avLst/>
          </a:prstGeom>
          <a:noFill/>
          <a:ln w="6350">
            <a:noFill/>
            <a:prstDash val="dash"/>
          </a:ln>
        </p:spPr>
        <p:txBody>
          <a:bodyPr wrap="square" lIns="46800" tIns="46800" rIns="46800" bIns="46800"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IN"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Managed Storage and Back-up</a:t>
            </a:r>
          </a:p>
        </p:txBody>
      </p:sp>
      <p:sp>
        <p:nvSpPr>
          <p:cNvPr id="60" name="TextBox 59">
            <a:extLst>
              <a:ext uri="{FF2B5EF4-FFF2-40B4-BE49-F238E27FC236}">
                <a16:creationId xmlns:a16="http://schemas.microsoft.com/office/drawing/2014/main" id="{392349A6-AFA6-43E5-A387-1E4B6AE6B172}"/>
              </a:ext>
            </a:extLst>
          </p:cNvPr>
          <p:cNvSpPr txBox="1"/>
          <p:nvPr/>
        </p:nvSpPr>
        <p:spPr>
          <a:xfrm>
            <a:off x="2034789" y="2387656"/>
            <a:ext cx="1011457"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Data Center Clients </a:t>
            </a:r>
          </a:p>
        </p:txBody>
      </p:sp>
      <p:sp>
        <p:nvSpPr>
          <p:cNvPr id="61" name="TextBox 60">
            <a:extLst>
              <a:ext uri="{FF2B5EF4-FFF2-40B4-BE49-F238E27FC236}">
                <a16:creationId xmlns:a16="http://schemas.microsoft.com/office/drawing/2014/main" id="{516A536B-012F-41DB-8366-84450C8F8B05}"/>
              </a:ext>
            </a:extLst>
          </p:cNvPr>
          <p:cNvSpPr txBox="1"/>
          <p:nvPr/>
        </p:nvSpPr>
        <p:spPr>
          <a:xfrm>
            <a:off x="2034790" y="2099820"/>
            <a:ext cx="743482"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8064A2">
                    <a:lumMod val="75000"/>
                  </a:srgbClr>
                </a:solidFill>
                <a:effectLst/>
                <a:uLnTx/>
                <a:uFillTx/>
                <a:latin typeface="Arial "/>
                <a:ea typeface="+mn-ea"/>
                <a:cs typeface="Arial"/>
                <a:sym typeface="Arial"/>
                <a:rtl val="0"/>
              </a:rPr>
              <a:t>500+</a:t>
            </a:r>
          </a:p>
        </p:txBody>
      </p:sp>
      <p:sp>
        <p:nvSpPr>
          <p:cNvPr id="22" name="Rectangle 21">
            <a:extLst>
              <a:ext uri="{FF2B5EF4-FFF2-40B4-BE49-F238E27FC236}">
                <a16:creationId xmlns:a16="http://schemas.microsoft.com/office/drawing/2014/main" id="{43A7C3CF-9F77-406E-AB77-B602B8E5B892}"/>
              </a:ext>
            </a:extLst>
          </p:cNvPr>
          <p:cNvSpPr/>
          <p:nvPr/>
        </p:nvSpPr>
        <p:spPr>
          <a:xfrm>
            <a:off x="7354318" y="937795"/>
            <a:ext cx="375822" cy="11568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cxnSp>
        <p:nvCxnSpPr>
          <p:cNvPr id="26" name="Straight Connector 25">
            <a:extLst>
              <a:ext uri="{FF2B5EF4-FFF2-40B4-BE49-F238E27FC236}">
                <a16:creationId xmlns:a16="http://schemas.microsoft.com/office/drawing/2014/main" id="{42863F82-767F-4384-8940-694C2007E7F6}"/>
              </a:ext>
            </a:extLst>
          </p:cNvPr>
          <p:cNvCxnSpPr/>
          <p:nvPr/>
        </p:nvCxnSpPr>
        <p:spPr>
          <a:xfrm flipV="1">
            <a:off x="7744236" y="987425"/>
            <a:ext cx="0" cy="520940"/>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372A7E31-AD2C-4315-AF2A-68A8E3E1B1D4}"/>
              </a:ext>
            </a:extLst>
          </p:cNvPr>
          <p:cNvGrpSpPr/>
          <p:nvPr/>
        </p:nvGrpSpPr>
        <p:grpSpPr>
          <a:xfrm>
            <a:off x="7287462" y="1495691"/>
            <a:ext cx="1406855" cy="1775777"/>
            <a:chOff x="6840927" y="1480106"/>
            <a:chExt cx="1796061" cy="2267044"/>
          </a:xfrm>
        </p:grpSpPr>
        <p:pic>
          <p:nvPicPr>
            <p:cNvPr id="52" name="Graphic 51">
              <a:extLst>
                <a:ext uri="{FF2B5EF4-FFF2-40B4-BE49-F238E27FC236}">
                  <a16:creationId xmlns:a16="http://schemas.microsoft.com/office/drawing/2014/main" id="{22B26FB7-7A85-47A3-9D52-C89C601944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40927" y="1480106"/>
              <a:ext cx="1796061" cy="2267044"/>
            </a:xfrm>
            <a:prstGeom prst="rect">
              <a:avLst/>
            </a:prstGeom>
          </p:spPr>
        </p:pic>
        <p:pic>
          <p:nvPicPr>
            <p:cNvPr id="54" name="Graphic 53">
              <a:extLst>
                <a:ext uri="{FF2B5EF4-FFF2-40B4-BE49-F238E27FC236}">
                  <a16:creationId xmlns:a16="http://schemas.microsoft.com/office/drawing/2014/main" id="{E72CD149-5B38-4638-AE80-8BECED0B52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21002" y="2647950"/>
              <a:ext cx="1018275" cy="718997"/>
            </a:xfrm>
            <a:prstGeom prst="rect">
              <a:avLst/>
            </a:prstGeom>
          </p:spPr>
        </p:pic>
      </p:grpSp>
      <p:grpSp>
        <p:nvGrpSpPr>
          <p:cNvPr id="101" name="Group 100">
            <a:extLst>
              <a:ext uri="{FF2B5EF4-FFF2-40B4-BE49-F238E27FC236}">
                <a16:creationId xmlns:a16="http://schemas.microsoft.com/office/drawing/2014/main" id="{F77353CC-0C1B-4F76-9B88-8CE2237D300C}"/>
              </a:ext>
            </a:extLst>
          </p:cNvPr>
          <p:cNvGrpSpPr/>
          <p:nvPr/>
        </p:nvGrpSpPr>
        <p:grpSpPr>
          <a:xfrm>
            <a:off x="64380" y="4887674"/>
            <a:ext cx="1223400" cy="261610"/>
            <a:chOff x="1066800" y="4063365"/>
            <a:chExt cx="1223400" cy="261610"/>
          </a:xfrm>
        </p:grpSpPr>
        <p:pic>
          <p:nvPicPr>
            <p:cNvPr id="102" name="Picture 101">
              <a:extLst>
                <a:ext uri="{FF2B5EF4-FFF2-40B4-BE49-F238E27FC236}">
                  <a16:creationId xmlns:a16="http://schemas.microsoft.com/office/drawing/2014/main" id="{BFFA2361-4EF2-4361-B6F4-75EB73089DDB}"/>
                </a:ext>
              </a:extLst>
            </p:cNvPr>
            <p:cNvPicPr>
              <a:picLocks noChangeAspect="1"/>
            </p:cNvPicPr>
            <p:nvPr userDrawn="1"/>
          </p:nvPicPr>
          <p:blipFill>
            <a:blip r:embed="rId7"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3" name="TextBox 102">
              <a:extLst>
                <a:ext uri="{FF2B5EF4-FFF2-40B4-BE49-F238E27FC236}">
                  <a16:creationId xmlns:a16="http://schemas.microsoft.com/office/drawing/2014/main" id="{32B0C7F1-10AF-4C83-8F1E-D9974AF9BEFC}"/>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
        <p:nvSpPr>
          <p:cNvPr id="114" name="Arrow: Pentagon 113">
            <a:extLst>
              <a:ext uri="{FF2B5EF4-FFF2-40B4-BE49-F238E27FC236}">
                <a16:creationId xmlns:a16="http://schemas.microsoft.com/office/drawing/2014/main" id="{AC735920-310A-4C34-83CD-704067DD71EC}"/>
              </a:ext>
            </a:extLst>
          </p:cNvPr>
          <p:cNvSpPr/>
          <p:nvPr/>
        </p:nvSpPr>
        <p:spPr>
          <a:xfrm flipV="1">
            <a:off x="4940468" y="1142420"/>
            <a:ext cx="1552138" cy="792000"/>
          </a:xfrm>
          <a:prstGeom prst="homePlate">
            <a:avLst>
              <a:gd name="adj" fmla="val 20692"/>
            </a:avLst>
          </a:prstGeom>
          <a:solidFill>
            <a:schemeClr val="bg1"/>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sp>
        <p:nvSpPr>
          <p:cNvPr id="115" name="Rectangle: Top Corners Rounded 114">
            <a:extLst>
              <a:ext uri="{FF2B5EF4-FFF2-40B4-BE49-F238E27FC236}">
                <a16:creationId xmlns:a16="http://schemas.microsoft.com/office/drawing/2014/main" id="{30784136-3E06-4329-8E59-3E5A22EC2BB1}"/>
              </a:ext>
            </a:extLst>
          </p:cNvPr>
          <p:cNvSpPr/>
          <p:nvPr/>
        </p:nvSpPr>
        <p:spPr>
          <a:xfrm rot="16200000">
            <a:off x="4307948" y="1360352"/>
            <a:ext cx="792000" cy="360000"/>
          </a:xfrm>
          <a:prstGeom prst="round2Same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white"/>
              </a:solidFill>
              <a:effectLst/>
              <a:uLnTx/>
              <a:uFillTx/>
              <a:latin typeface="TheSansOffice" panose="020B0503040302060204" pitchFamily="34" charset="0"/>
              <a:ea typeface="+mn-ea"/>
              <a:cs typeface="+mn-cs"/>
              <a:sym typeface="Arial"/>
              <a:rtl val="0"/>
            </a:endParaRPr>
          </a:p>
        </p:txBody>
      </p:sp>
      <p:cxnSp>
        <p:nvCxnSpPr>
          <p:cNvPr id="120" name="Straight Connector 119">
            <a:extLst>
              <a:ext uri="{FF2B5EF4-FFF2-40B4-BE49-F238E27FC236}">
                <a16:creationId xmlns:a16="http://schemas.microsoft.com/office/drawing/2014/main" id="{5F4F93AD-BBB3-484F-A065-8A4C2587D3D4}"/>
              </a:ext>
            </a:extLst>
          </p:cNvPr>
          <p:cNvCxnSpPr>
            <a:cxnSpLocks/>
          </p:cNvCxnSpPr>
          <p:nvPr/>
        </p:nvCxnSpPr>
        <p:spPr>
          <a:xfrm>
            <a:off x="4867646" y="1141003"/>
            <a:ext cx="0" cy="79200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EB014FC2-C802-44F9-A2B3-20C6E6CCC9BA}"/>
              </a:ext>
            </a:extLst>
          </p:cNvPr>
          <p:cNvSpPr txBox="1"/>
          <p:nvPr/>
        </p:nvSpPr>
        <p:spPr>
          <a:xfrm rot="16200000">
            <a:off x="4315564" y="1407612"/>
            <a:ext cx="79200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050" b="1" i="0" u="none" strike="noStrike" kern="0" cap="none" spc="0" normalizeH="0" baseline="0" noProof="0">
                <a:ln>
                  <a:noFill/>
                </a:ln>
                <a:solidFill>
                  <a:prstClr val="white"/>
                </a:solidFill>
                <a:effectLst/>
                <a:uLnTx/>
                <a:uFillTx/>
                <a:latin typeface="Arial Narrow" panose="020B0606020202030204" pitchFamily="34" charset="0"/>
                <a:ea typeface="+mn-ea"/>
                <a:cs typeface="Arial"/>
                <a:sym typeface="Arial"/>
                <a:rtl val="0"/>
              </a:rPr>
              <a:t>PRESENCE</a:t>
            </a:r>
          </a:p>
        </p:txBody>
      </p:sp>
      <p:sp>
        <p:nvSpPr>
          <p:cNvPr id="127" name="TextBox 126">
            <a:extLst>
              <a:ext uri="{FF2B5EF4-FFF2-40B4-BE49-F238E27FC236}">
                <a16:creationId xmlns:a16="http://schemas.microsoft.com/office/drawing/2014/main" id="{C672E044-DA9B-4B7D-B3A7-CFDE7EFB601B}"/>
              </a:ext>
            </a:extLst>
          </p:cNvPr>
          <p:cNvSpPr txBox="1"/>
          <p:nvPr/>
        </p:nvSpPr>
        <p:spPr>
          <a:xfrm>
            <a:off x="5014587" y="1210485"/>
            <a:ext cx="1349514"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9BBB59">
                    <a:lumMod val="75000"/>
                  </a:srgbClr>
                </a:solidFill>
                <a:effectLst/>
                <a:uLnTx/>
                <a:uFillTx/>
                <a:latin typeface="Arial "/>
                <a:ea typeface="+mn-ea"/>
                <a:cs typeface="Arial"/>
                <a:sym typeface="Arial"/>
                <a:rtl val="0"/>
              </a:rPr>
              <a:t>Global</a:t>
            </a:r>
          </a:p>
        </p:txBody>
      </p:sp>
      <p:sp>
        <p:nvSpPr>
          <p:cNvPr id="128" name="TextBox 127">
            <a:extLst>
              <a:ext uri="{FF2B5EF4-FFF2-40B4-BE49-F238E27FC236}">
                <a16:creationId xmlns:a16="http://schemas.microsoft.com/office/drawing/2014/main" id="{EA4C1BFD-0EE8-4D55-B8BC-5C0D006405D9}"/>
              </a:ext>
            </a:extLst>
          </p:cNvPr>
          <p:cNvSpPr txBox="1"/>
          <p:nvPr/>
        </p:nvSpPr>
        <p:spPr>
          <a:xfrm>
            <a:off x="5014587" y="1508365"/>
            <a:ext cx="1309056"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INDIA (HQ) | USA | UK | UAE | SINGAPORE</a:t>
            </a:r>
          </a:p>
        </p:txBody>
      </p:sp>
      <p:sp>
        <p:nvSpPr>
          <p:cNvPr id="96" name="TextBox 95">
            <a:extLst>
              <a:ext uri="{FF2B5EF4-FFF2-40B4-BE49-F238E27FC236}">
                <a16:creationId xmlns:a16="http://schemas.microsoft.com/office/drawing/2014/main" id="{E581315E-0934-402E-8D28-9D2D316072B7}"/>
              </a:ext>
            </a:extLst>
          </p:cNvPr>
          <p:cNvSpPr txBox="1"/>
          <p:nvPr/>
        </p:nvSpPr>
        <p:spPr>
          <a:xfrm>
            <a:off x="3283861" y="2402546"/>
            <a:ext cx="1011457" cy="233014"/>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prstClr val="black">
                    <a:lumMod val="75000"/>
                    <a:lumOff val="25000"/>
                  </a:prstClr>
                </a:solidFill>
                <a:effectLst/>
                <a:uLnTx/>
                <a:uFillTx/>
                <a:latin typeface="TheSansOffice" panose="020B0503040302060204" pitchFamily="34" charset="0"/>
                <a:ea typeface="+mn-ea"/>
                <a:cs typeface="Arial"/>
                <a:sym typeface="Arial"/>
                <a:rtl val="0"/>
              </a:rPr>
              <a:t>Network Clients </a:t>
            </a:r>
          </a:p>
        </p:txBody>
      </p:sp>
      <p:sp>
        <p:nvSpPr>
          <p:cNvPr id="99" name="TextBox 98">
            <a:extLst>
              <a:ext uri="{FF2B5EF4-FFF2-40B4-BE49-F238E27FC236}">
                <a16:creationId xmlns:a16="http://schemas.microsoft.com/office/drawing/2014/main" id="{6BA807FF-7A98-4F95-9BAC-443781A6EB7B}"/>
              </a:ext>
            </a:extLst>
          </p:cNvPr>
          <p:cNvSpPr txBox="1"/>
          <p:nvPr/>
        </p:nvSpPr>
        <p:spPr>
          <a:xfrm>
            <a:off x="3283861" y="2114710"/>
            <a:ext cx="733017" cy="371513"/>
          </a:xfrm>
          <a:prstGeom prst="rect">
            <a:avLst/>
          </a:prstGeom>
          <a:noFill/>
          <a:ln w="6350">
            <a:noFill/>
            <a:prstDash val="dash"/>
          </a:ln>
        </p:spPr>
        <p:txBody>
          <a:bodyPr wrap="square" lIns="46800" tIns="46800" rIns="46800" bIns="468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8064A2">
                    <a:lumMod val="75000"/>
                  </a:srgbClr>
                </a:solidFill>
                <a:effectLst/>
                <a:uLnTx/>
                <a:uFillTx/>
                <a:latin typeface="Arial "/>
                <a:ea typeface="+mn-ea"/>
                <a:cs typeface="Arial"/>
                <a:sym typeface="Arial"/>
                <a:rtl val="0"/>
              </a:rPr>
              <a:t>700+</a:t>
            </a:r>
          </a:p>
        </p:txBody>
      </p:sp>
      <p:cxnSp>
        <p:nvCxnSpPr>
          <p:cNvPr id="105" name="Straight Connector 104">
            <a:extLst>
              <a:ext uri="{FF2B5EF4-FFF2-40B4-BE49-F238E27FC236}">
                <a16:creationId xmlns:a16="http://schemas.microsoft.com/office/drawing/2014/main" id="{D319FB0D-B8C7-4D76-A5F0-EE5FCCD5971E}"/>
              </a:ext>
            </a:extLst>
          </p:cNvPr>
          <p:cNvCxnSpPr>
            <a:cxnSpLocks/>
          </p:cNvCxnSpPr>
          <p:nvPr/>
        </p:nvCxnSpPr>
        <p:spPr>
          <a:xfrm>
            <a:off x="3243642" y="1142420"/>
            <a:ext cx="0" cy="79200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E1619E4E-53B0-48CF-AAE2-C82F4F41E079}"/>
              </a:ext>
            </a:extLst>
          </p:cNvPr>
          <p:cNvCxnSpPr>
            <a:cxnSpLocks/>
          </p:cNvCxnSpPr>
          <p:nvPr/>
        </p:nvCxnSpPr>
        <p:spPr>
          <a:xfrm>
            <a:off x="3189753" y="2027111"/>
            <a:ext cx="0" cy="792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192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752C1491-1C93-420B-A9EB-35C8E943FB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38" t="10721" r="10103" b="12694"/>
          <a:stretch/>
        </p:blipFill>
        <p:spPr bwMode="auto">
          <a:xfrm>
            <a:off x="-1" y="846954"/>
            <a:ext cx="4382087" cy="3872757"/>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a:extLst>
              <a:ext uri="{FF2B5EF4-FFF2-40B4-BE49-F238E27FC236}">
                <a16:creationId xmlns:a16="http://schemas.microsoft.com/office/drawing/2014/main" id="{1FD83E47-59BA-49AB-91D3-AAC62697F1DE}"/>
              </a:ext>
            </a:extLst>
          </p:cNvPr>
          <p:cNvSpPr/>
          <p:nvPr/>
        </p:nvSpPr>
        <p:spPr>
          <a:xfrm>
            <a:off x="4107766" y="0"/>
            <a:ext cx="5056750" cy="473233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grpSp>
        <p:nvGrpSpPr>
          <p:cNvPr id="11" name="Group 10">
            <a:extLst>
              <a:ext uri="{FF2B5EF4-FFF2-40B4-BE49-F238E27FC236}">
                <a16:creationId xmlns:a16="http://schemas.microsoft.com/office/drawing/2014/main" id="{63A90E38-1D55-4A5F-AE0E-917D8664880A}"/>
              </a:ext>
            </a:extLst>
          </p:cNvPr>
          <p:cNvGrpSpPr/>
          <p:nvPr/>
        </p:nvGrpSpPr>
        <p:grpSpPr>
          <a:xfrm>
            <a:off x="4381288" y="1026609"/>
            <a:ext cx="4438861" cy="490499"/>
            <a:chOff x="4381288" y="987425"/>
            <a:chExt cx="4438861" cy="490499"/>
          </a:xfrm>
        </p:grpSpPr>
        <p:sp>
          <p:nvSpPr>
            <p:cNvPr id="3" name="TextBox 2">
              <a:extLst>
                <a:ext uri="{FF2B5EF4-FFF2-40B4-BE49-F238E27FC236}">
                  <a16:creationId xmlns:a16="http://schemas.microsoft.com/office/drawing/2014/main" id="{0FE4737B-1292-4F5E-BC66-C378CB1837FF}"/>
                </a:ext>
              </a:extLst>
            </p:cNvPr>
            <p:cNvSpPr txBox="1"/>
            <p:nvPr/>
          </p:nvSpPr>
          <p:spPr>
            <a:xfrm>
              <a:off x="4751388" y="987425"/>
              <a:ext cx="406876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a:ln>
                    <a:noFill/>
                  </a:ln>
                  <a:solidFill>
                    <a:srgbClr val="00FFFF"/>
                  </a:solidFill>
                  <a:effectLst/>
                  <a:uLnTx/>
                  <a:uFillTx/>
                  <a:latin typeface="Trebuchet MS"/>
                  <a:ea typeface="+mn-ea"/>
                  <a:cs typeface="+mn-cs"/>
                </a:rPr>
                <a:t>Cloud Data Centers</a:t>
              </a:r>
            </a:p>
          </p:txBody>
        </p:sp>
        <p:sp>
          <p:nvSpPr>
            <p:cNvPr id="39" name="TextBox 38">
              <a:extLst>
                <a:ext uri="{FF2B5EF4-FFF2-40B4-BE49-F238E27FC236}">
                  <a16:creationId xmlns:a16="http://schemas.microsoft.com/office/drawing/2014/main" id="{BFB63657-387C-4D40-9980-6D5440A8FD86}"/>
                </a:ext>
              </a:extLst>
            </p:cNvPr>
            <p:cNvSpPr txBox="1"/>
            <p:nvPr/>
          </p:nvSpPr>
          <p:spPr>
            <a:xfrm>
              <a:off x="4751388" y="1247092"/>
              <a:ext cx="4068761" cy="2308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FFFF00"/>
                  </a:solidFill>
                  <a:effectLst/>
                  <a:uLnTx/>
                  <a:uFillTx/>
                  <a:latin typeface="Trebuchet MS"/>
                  <a:ea typeface="+mn-ea"/>
                  <a:cs typeface="+mn-cs"/>
                </a:rPr>
                <a:t>11</a:t>
              </a:r>
              <a:r>
                <a:rPr kumimoji="0" lang="en-US" sz="900" b="0" i="0" u="none" strike="noStrike" kern="1200" cap="none" spc="0" normalizeH="0" baseline="0" noProof="0">
                  <a:ln>
                    <a:noFill/>
                  </a:ln>
                  <a:solidFill>
                    <a:srgbClr val="00FFFF"/>
                  </a:solidFill>
                  <a:effectLst/>
                  <a:uLnTx/>
                  <a:uFillTx/>
                  <a:latin typeface="Trebuchet MS"/>
                  <a:ea typeface="+mn-ea"/>
                  <a:cs typeface="+mn-cs"/>
                </a:rPr>
                <a:t> </a:t>
              </a:r>
              <a:r>
                <a:rPr kumimoji="0" lang="en-US" sz="900" b="0" i="0" u="none" strike="noStrike" kern="1200" cap="none" spc="0" normalizeH="0" baseline="0" noProof="0">
                  <a:ln>
                    <a:noFill/>
                  </a:ln>
                  <a:solidFill>
                    <a:prstClr val="white"/>
                  </a:solidFill>
                  <a:effectLst/>
                  <a:uLnTx/>
                  <a:uFillTx/>
                  <a:latin typeface="Trebuchet MS"/>
                  <a:ea typeface="+mn-ea"/>
                  <a:cs typeface="+mn-cs"/>
                </a:rPr>
                <a:t>Pan-India DCs with </a:t>
              </a:r>
              <a:r>
                <a:rPr kumimoji="0" lang="en-US" sz="900" b="1" i="0" u="none" strike="noStrike" kern="1200" cap="none" spc="0" normalizeH="0" baseline="0" noProof="0">
                  <a:ln>
                    <a:noFill/>
                  </a:ln>
                  <a:solidFill>
                    <a:srgbClr val="FFFF00"/>
                  </a:solidFill>
                  <a:effectLst/>
                  <a:uLnTx/>
                  <a:uFillTx/>
                  <a:latin typeface="Trebuchet MS"/>
                  <a:ea typeface="+mn-ea"/>
                  <a:cs typeface="+mn-cs"/>
                </a:rPr>
                <a:t>100 MW </a:t>
              </a:r>
              <a:r>
                <a:rPr kumimoji="0" lang="en-US" sz="900" b="0" i="0" u="none" strike="noStrike" kern="1200" cap="none" spc="0" normalizeH="0" baseline="0" noProof="0">
                  <a:ln>
                    <a:noFill/>
                  </a:ln>
                  <a:solidFill>
                    <a:prstClr val="white"/>
                  </a:solidFill>
                  <a:effectLst/>
                  <a:uLnTx/>
                  <a:uFillTx/>
                  <a:latin typeface="Trebuchet MS"/>
                  <a:ea typeface="+mn-ea"/>
                  <a:cs typeface="+mn-cs"/>
                </a:rPr>
                <a:t>capacity. Adjacent Hyperscale CSPs </a:t>
              </a:r>
              <a:endParaRPr kumimoji="0" lang="en-IN" sz="900" b="0" i="0" u="none" strike="noStrike" kern="1200" cap="none" spc="0" normalizeH="0" baseline="0" noProof="0">
                <a:ln>
                  <a:noFill/>
                </a:ln>
                <a:solidFill>
                  <a:prstClr val="white"/>
                </a:solidFill>
                <a:effectLst/>
                <a:uLnTx/>
                <a:uFillTx/>
                <a:latin typeface="Trebuchet MS"/>
                <a:ea typeface="+mn-ea"/>
                <a:cs typeface="+mn-cs"/>
              </a:endParaRPr>
            </a:p>
          </p:txBody>
        </p:sp>
        <p:pic>
          <p:nvPicPr>
            <p:cNvPr id="40" name="Picture 39" descr="A close up of a logo&#10;&#10;Description automatically generated">
              <a:extLst>
                <a:ext uri="{FF2B5EF4-FFF2-40B4-BE49-F238E27FC236}">
                  <a16:creationId xmlns:a16="http://schemas.microsoft.com/office/drawing/2014/main" id="{F5CD6C8F-9E83-45C7-8C4E-A66E984B3003}"/>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381288" y="1067092"/>
              <a:ext cx="360000" cy="360000"/>
            </a:xfrm>
            <a:prstGeom prst="rect">
              <a:avLst/>
            </a:prstGeom>
          </p:spPr>
        </p:pic>
      </p:grpSp>
      <p:grpSp>
        <p:nvGrpSpPr>
          <p:cNvPr id="5" name="Group 4">
            <a:extLst>
              <a:ext uri="{FF2B5EF4-FFF2-40B4-BE49-F238E27FC236}">
                <a16:creationId xmlns:a16="http://schemas.microsoft.com/office/drawing/2014/main" id="{F5DAE501-8CC9-411D-B8CB-1543D9E57707}"/>
              </a:ext>
            </a:extLst>
          </p:cNvPr>
          <p:cNvGrpSpPr/>
          <p:nvPr/>
        </p:nvGrpSpPr>
        <p:grpSpPr>
          <a:xfrm>
            <a:off x="4381288" y="4047090"/>
            <a:ext cx="4579832" cy="628999"/>
            <a:chOff x="4381288" y="4223621"/>
            <a:chExt cx="4438861" cy="628999"/>
          </a:xfrm>
        </p:grpSpPr>
        <p:sp>
          <p:nvSpPr>
            <p:cNvPr id="75" name="TextBox 74">
              <a:extLst>
                <a:ext uri="{FF2B5EF4-FFF2-40B4-BE49-F238E27FC236}">
                  <a16:creationId xmlns:a16="http://schemas.microsoft.com/office/drawing/2014/main" id="{BC3572C2-A938-444D-96FC-BA9EAA32FD03}"/>
                </a:ext>
              </a:extLst>
            </p:cNvPr>
            <p:cNvSpPr txBox="1"/>
            <p:nvPr/>
          </p:nvSpPr>
          <p:spPr>
            <a:xfrm>
              <a:off x="4751388" y="4223621"/>
              <a:ext cx="406876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a:ln>
                    <a:noFill/>
                  </a:ln>
                  <a:solidFill>
                    <a:srgbClr val="00FFFF"/>
                  </a:solidFill>
                  <a:effectLst/>
                  <a:uLnTx/>
                  <a:uFillTx/>
                  <a:latin typeface="Trebuchet MS"/>
                  <a:ea typeface="+mn-ea"/>
                  <a:cs typeface="+mn-cs"/>
                </a:rPr>
                <a:t>Network</a:t>
              </a:r>
            </a:p>
          </p:txBody>
        </p:sp>
        <p:sp>
          <p:nvSpPr>
            <p:cNvPr id="77" name="TextBox 76">
              <a:extLst>
                <a:ext uri="{FF2B5EF4-FFF2-40B4-BE49-F238E27FC236}">
                  <a16:creationId xmlns:a16="http://schemas.microsoft.com/office/drawing/2014/main" id="{087E45B6-E3B1-461F-914F-B6760EDF3FF5}"/>
                </a:ext>
              </a:extLst>
            </p:cNvPr>
            <p:cNvSpPr txBox="1"/>
            <p:nvPr/>
          </p:nvSpPr>
          <p:spPr>
            <a:xfrm>
              <a:off x="4751388" y="4483288"/>
              <a:ext cx="3706734" cy="3693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rebuchet MS"/>
                  <a:ea typeface="+mn-ea"/>
                  <a:cs typeface="+mn-cs"/>
                </a:rPr>
                <a:t>Largest MPLS network (by connections) </a:t>
              </a:r>
              <a:r>
                <a:rPr kumimoji="0" lang="en-US" sz="900" b="1" i="0" u="none" strike="noStrike" kern="1200" cap="none" spc="0" normalizeH="0" baseline="0" noProof="0">
                  <a:ln>
                    <a:noFill/>
                  </a:ln>
                  <a:solidFill>
                    <a:srgbClr val="FFFF00"/>
                  </a:solidFill>
                  <a:effectLst/>
                  <a:uLnTx/>
                  <a:uFillTx/>
                  <a:latin typeface="Trebuchet MS"/>
                  <a:ea typeface="+mn-ea"/>
                  <a:cs typeface="+mn-cs"/>
                </a:rPr>
                <a:t>3100+</a:t>
              </a:r>
              <a:r>
                <a:rPr kumimoji="0" lang="en-US" sz="900" b="0" i="0" u="none" strike="noStrike" kern="1200" cap="none" spc="0" normalizeH="0" baseline="0" noProof="0">
                  <a:ln>
                    <a:noFill/>
                  </a:ln>
                  <a:solidFill>
                    <a:srgbClr val="FFFF00"/>
                  </a:solidFill>
                  <a:effectLst/>
                  <a:uLnTx/>
                  <a:uFillTx/>
                  <a:latin typeface="Trebuchet MS"/>
                  <a:ea typeface="+mn-ea"/>
                  <a:cs typeface="+mn-cs"/>
                </a:rPr>
                <a:t> </a:t>
              </a:r>
              <a:r>
                <a:rPr kumimoji="0" lang="en-US" sz="900" b="0" i="0" u="none" strike="noStrike" kern="1200" cap="none" spc="0" normalizeH="0" baseline="0" noProof="0">
                  <a:ln>
                    <a:noFill/>
                  </a:ln>
                  <a:solidFill>
                    <a:prstClr val="white"/>
                  </a:solidFill>
                  <a:effectLst/>
                  <a:uLnTx/>
                  <a:uFillTx/>
                  <a:latin typeface="Trebuchet MS"/>
                  <a:ea typeface="+mn-ea"/>
                  <a:cs typeface="+mn-cs"/>
                </a:rPr>
                <a:t>PoPs across </a:t>
              </a:r>
              <a:r>
                <a:rPr kumimoji="0" lang="en-US" sz="900" b="1" i="0" u="none" strike="noStrike" kern="1200" cap="none" spc="0" normalizeH="0" baseline="0" noProof="0">
                  <a:ln>
                    <a:noFill/>
                  </a:ln>
                  <a:solidFill>
                    <a:srgbClr val="FFFF00"/>
                  </a:solidFill>
                  <a:effectLst/>
                  <a:uLnTx/>
                  <a:uFillTx/>
                  <a:latin typeface="Trebuchet MS"/>
                  <a:ea typeface="+mn-ea"/>
                  <a:cs typeface="+mn-cs"/>
                </a:rPr>
                <a:t>1600</a:t>
              </a:r>
              <a:r>
                <a:rPr kumimoji="0" lang="en-US" sz="900" b="0" i="0" u="none" strike="noStrike" kern="1200" cap="none" spc="0" normalizeH="0" baseline="0" noProof="0">
                  <a:ln>
                    <a:noFill/>
                  </a:ln>
                  <a:solidFill>
                    <a:prstClr val="white"/>
                  </a:solidFill>
                  <a:effectLst/>
                  <a:uLnTx/>
                  <a:uFillTx/>
                  <a:latin typeface="Trebuchet MS"/>
                  <a:ea typeface="+mn-ea"/>
                  <a:cs typeface="+mn-cs"/>
                </a:rPr>
                <a:t> towns in India</a:t>
              </a:r>
              <a:endParaRPr kumimoji="0" lang="en-IN" sz="900" b="0" i="0" u="none" strike="noStrike" kern="1200" cap="none" spc="0" normalizeH="0" baseline="0" noProof="0">
                <a:ln>
                  <a:noFill/>
                </a:ln>
                <a:solidFill>
                  <a:prstClr val="white"/>
                </a:solidFill>
                <a:effectLst/>
                <a:uLnTx/>
                <a:uFillTx/>
                <a:latin typeface="Trebuchet MS"/>
                <a:ea typeface="+mn-ea"/>
                <a:cs typeface="+mn-cs"/>
              </a:endParaRPr>
            </a:p>
          </p:txBody>
        </p:sp>
        <p:pic>
          <p:nvPicPr>
            <p:cNvPr id="79" name="Picture 78" descr="A close up of a logo&#10;&#10;Description automatically generated">
              <a:extLst>
                <a:ext uri="{FF2B5EF4-FFF2-40B4-BE49-F238E27FC236}">
                  <a16:creationId xmlns:a16="http://schemas.microsoft.com/office/drawing/2014/main" id="{285F010D-D348-4E18-86E3-784C69F2913B}"/>
                </a:ext>
              </a:extLst>
            </p:cNvPr>
            <p:cNvPicPr>
              <a:picLocks noChangeAspect="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381288" y="4331209"/>
              <a:ext cx="360000" cy="360000"/>
            </a:xfrm>
            <a:prstGeom prst="rect">
              <a:avLst/>
            </a:prstGeom>
          </p:spPr>
        </p:pic>
      </p:grpSp>
      <p:grpSp>
        <p:nvGrpSpPr>
          <p:cNvPr id="7" name="Group 6">
            <a:extLst>
              <a:ext uri="{FF2B5EF4-FFF2-40B4-BE49-F238E27FC236}">
                <a16:creationId xmlns:a16="http://schemas.microsoft.com/office/drawing/2014/main" id="{B55B60DC-19F0-4E55-85E4-6325FD697B73}"/>
              </a:ext>
            </a:extLst>
          </p:cNvPr>
          <p:cNvGrpSpPr/>
          <p:nvPr/>
        </p:nvGrpSpPr>
        <p:grpSpPr>
          <a:xfrm>
            <a:off x="4319388" y="3470693"/>
            <a:ext cx="4500761" cy="490499"/>
            <a:chOff x="4319388" y="3549779"/>
            <a:chExt cx="4500761" cy="490499"/>
          </a:xfrm>
        </p:grpSpPr>
        <p:sp>
          <p:nvSpPr>
            <p:cNvPr id="63" name="TextBox 62">
              <a:extLst>
                <a:ext uri="{FF2B5EF4-FFF2-40B4-BE49-F238E27FC236}">
                  <a16:creationId xmlns:a16="http://schemas.microsoft.com/office/drawing/2014/main" id="{F84547E6-07E4-40D5-88AA-E2B726941810}"/>
                </a:ext>
              </a:extLst>
            </p:cNvPr>
            <p:cNvSpPr txBox="1"/>
            <p:nvPr/>
          </p:nvSpPr>
          <p:spPr>
            <a:xfrm>
              <a:off x="4751388" y="3549779"/>
              <a:ext cx="406876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a:ln>
                    <a:noFill/>
                  </a:ln>
                  <a:solidFill>
                    <a:srgbClr val="00FFFF"/>
                  </a:solidFill>
                  <a:effectLst/>
                  <a:uLnTx/>
                  <a:uFillTx/>
                  <a:latin typeface="Trebuchet MS"/>
                  <a:ea typeface="+mn-ea"/>
                  <a:cs typeface="+mn-cs"/>
                </a:rPr>
                <a:t>Multi Cloud Operations Center</a:t>
              </a:r>
            </a:p>
          </p:txBody>
        </p:sp>
        <p:sp>
          <p:nvSpPr>
            <p:cNvPr id="64" name="TextBox 63">
              <a:extLst>
                <a:ext uri="{FF2B5EF4-FFF2-40B4-BE49-F238E27FC236}">
                  <a16:creationId xmlns:a16="http://schemas.microsoft.com/office/drawing/2014/main" id="{514EABE1-A155-4AF0-8FA9-8A1E4E1D0565}"/>
                </a:ext>
              </a:extLst>
            </p:cNvPr>
            <p:cNvSpPr txBox="1"/>
            <p:nvPr/>
          </p:nvSpPr>
          <p:spPr>
            <a:xfrm>
              <a:off x="4751388" y="3809446"/>
              <a:ext cx="4068761" cy="2308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rebuchet MS"/>
                  <a:ea typeface="+mn-ea"/>
                  <a:cs typeface="+mn-cs"/>
                </a:rPr>
                <a:t>Cloud, Data Center, Security, Network, Applications</a:t>
              </a:r>
              <a:endParaRPr kumimoji="0" lang="en-IN" sz="900" b="0" i="0" u="none" strike="noStrike" kern="1200" cap="none" spc="0" normalizeH="0" baseline="0" noProof="0">
                <a:ln>
                  <a:noFill/>
                </a:ln>
                <a:solidFill>
                  <a:prstClr val="white"/>
                </a:solidFill>
                <a:effectLst/>
                <a:uLnTx/>
                <a:uFillTx/>
                <a:latin typeface="Trebuchet MS"/>
                <a:ea typeface="+mn-ea"/>
                <a:cs typeface="+mn-cs"/>
              </a:endParaRPr>
            </a:p>
          </p:txBody>
        </p:sp>
        <p:pic>
          <p:nvPicPr>
            <p:cNvPr id="80" name="Picture 79">
              <a:extLst>
                <a:ext uri="{FF2B5EF4-FFF2-40B4-BE49-F238E27FC236}">
                  <a16:creationId xmlns:a16="http://schemas.microsoft.com/office/drawing/2014/main" id="{FAB833BC-BBF9-4BDD-A89A-97F42F55C38D}"/>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4319388" y="3579698"/>
              <a:ext cx="432000" cy="432000"/>
            </a:xfrm>
            <a:prstGeom prst="rect">
              <a:avLst/>
            </a:prstGeom>
          </p:spPr>
        </p:pic>
      </p:grpSp>
      <p:grpSp>
        <p:nvGrpSpPr>
          <p:cNvPr id="8" name="Group 7">
            <a:extLst>
              <a:ext uri="{FF2B5EF4-FFF2-40B4-BE49-F238E27FC236}">
                <a16:creationId xmlns:a16="http://schemas.microsoft.com/office/drawing/2014/main" id="{89DA34E6-C867-4D3E-B74F-181F1150C8D7}"/>
              </a:ext>
            </a:extLst>
          </p:cNvPr>
          <p:cNvGrpSpPr/>
          <p:nvPr/>
        </p:nvGrpSpPr>
        <p:grpSpPr>
          <a:xfrm>
            <a:off x="4381288" y="2894297"/>
            <a:ext cx="4438861" cy="490499"/>
            <a:chOff x="4381288" y="2946644"/>
            <a:chExt cx="4438861" cy="490499"/>
          </a:xfrm>
        </p:grpSpPr>
        <p:sp>
          <p:nvSpPr>
            <p:cNvPr id="60" name="TextBox 59">
              <a:extLst>
                <a:ext uri="{FF2B5EF4-FFF2-40B4-BE49-F238E27FC236}">
                  <a16:creationId xmlns:a16="http://schemas.microsoft.com/office/drawing/2014/main" id="{B33E38CA-A744-4A80-8EFE-90E55C2D32A9}"/>
                </a:ext>
              </a:extLst>
            </p:cNvPr>
            <p:cNvSpPr txBox="1"/>
            <p:nvPr/>
          </p:nvSpPr>
          <p:spPr>
            <a:xfrm>
              <a:off x="4751388" y="2946644"/>
              <a:ext cx="406876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a:ln>
                    <a:noFill/>
                  </a:ln>
                  <a:solidFill>
                    <a:srgbClr val="00FFFF"/>
                  </a:solidFill>
                  <a:effectLst/>
                  <a:uLnTx/>
                  <a:uFillTx/>
                  <a:latin typeface="Trebuchet MS"/>
                  <a:ea typeface="+mn-ea"/>
                  <a:cs typeface="+mn-cs"/>
                </a:rPr>
                <a:t>Applications</a:t>
              </a:r>
            </a:p>
          </p:txBody>
        </p:sp>
        <p:sp>
          <p:nvSpPr>
            <p:cNvPr id="61" name="TextBox 60">
              <a:extLst>
                <a:ext uri="{FF2B5EF4-FFF2-40B4-BE49-F238E27FC236}">
                  <a16:creationId xmlns:a16="http://schemas.microsoft.com/office/drawing/2014/main" id="{04175270-544D-4C55-BCCD-B0E0B196B48F}"/>
                </a:ext>
              </a:extLst>
            </p:cNvPr>
            <p:cNvSpPr txBox="1"/>
            <p:nvPr/>
          </p:nvSpPr>
          <p:spPr>
            <a:xfrm>
              <a:off x="4751388" y="3206311"/>
              <a:ext cx="4068761" cy="2308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rebuchet MS"/>
                  <a:ea typeface="+mn-ea"/>
                  <a:cs typeface="+mn-cs"/>
                </a:rPr>
                <a:t>App Modernization, Kubernetes, Industry Solutions as Services</a:t>
              </a:r>
              <a:endParaRPr kumimoji="0" lang="en-IN" sz="900" b="0" i="0" u="none" strike="noStrike" kern="1200" cap="none" spc="0" normalizeH="0" baseline="0" noProof="0">
                <a:ln>
                  <a:noFill/>
                </a:ln>
                <a:solidFill>
                  <a:prstClr val="white"/>
                </a:solidFill>
                <a:effectLst/>
                <a:uLnTx/>
                <a:uFillTx/>
                <a:latin typeface="Trebuchet MS"/>
                <a:ea typeface="+mn-ea"/>
                <a:cs typeface="+mn-cs"/>
              </a:endParaRPr>
            </a:p>
          </p:txBody>
        </p:sp>
        <p:pic>
          <p:nvPicPr>
            <p:cNvPr id="81" name="Picture 80">
              <a:extLst>
                <a:ext uri="{FF2B5EF4-FFF2-40B4-BE49-F238E27FC236}">
                  <a16:creationId xmlns:a16="http://schemas.microsoft.com/office/drawing/2014/main" id="{744C9E1B-4461-47A1-BA75-71D8B08C0960}"/>
                </a:ext>
              </a:extLst>
            </p:cNvPr>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4381288" y="3030186"/>
              <a:ext cx="360000" cy="360000"/>
            </a:xfrm>
            <a:prstGeom prst="rect">
              <a:avLst/>
            </a:prstGeom>
          </p:spPr>
        </p:pic>
      </p:grpSp>
      <p:grpSp>
        <p:nvGrpSpPr>
          <p:cNvPr id="10" name="Group 9">
            <a:extLst>
              <a:ext uri="{FF2B5EF4-FFF2-40B4-BE49-F238E27FC236}">
                <a16:creationId xmlns:a16="http://schemas.microsoft.com/office/drawing/2014/main" id="{0D141F49-606C-4697-8228-7480B6824ACF}"/>
              </a:ext>
            </a:extLst>
          </p:cNvPr>
          <p:cNvGrpSpPr/>
          <p:nvPr/>
        </p:nvGrpSpPr>
        <p:grpSpPr>
          <a:xfrm>
            <a:off x="4358030" y="1603005"/>
            <a:ext cx="4462119" cy="490499"/>
            <a:chOff x="4358030" y="1607092"/>
            <a:chExt cx="4462119" cy="490499"/>
          </a:xfrm>
        </p:grpSpPr>
        <p:sp>
          <p:nvSpPr>
            <p:cNvPr id="42" name="TextBox 41">
              <a:extLst>
                <a:ext uri="{FF2B5EF4-FFF2-40B4-BE49-F238E27FC236}">
                  <a16:creationId xmlns:a16="http://schemas.microsoft.com/office/drawing/2014/main" id="{97781A55-2F32-4EF3-9D94-131AAEEA5014}"/>
                </a:ext>
              </a:extLst>
            </p:cNvPr>
            <p:cNvSpPr txBox="1"/>
            <p:nvPr/>
          </p:nvSpPr>
          <p:spPr>
            <a:xfrm>
              <a:off x="4751388" y="1607092"/>
              <a:ext cx="406876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a:ln>
                    <a:noFill/>
                  </a:ln>
                  <a:solidFill>
                    <a:srgbClr val="00FFFF"/>
                  </a:solidFill>
                  <a:effectLst/>
                  <a:uLnTx/>
                  <a:uFillTx/>
                  <a:latin typeface="Trebuchet MS"/>
                  <a:ea typeface="+mn-ea"/>
                  <a:cs typeface="+mn-cs"/>
                </a:rPr>
                <a:t>Virtual Private Cloud</a:t>
              </a:r>
            </a:p>
          </p:txBody>
        </p:sp>
        <p:sp>
          <p:nvSpPr>
            <p:cNvPr id="51" name="TextBox 50">
              <a:extLst>
                <a:ext uri="{FF2B5EF4-FFF2-40B4-BE49-F238E27FC236}">
                  <a16:creationId xmlns:a16="http://schemas.microsoft.com/office/drawing/2014/main" id="{E5B98EAB-5210-4801-9049-40656CBE8482}"/>
                </a:ext>
              </a:extLst>
            </p:cNvPr>
            <p:cNvSpPr txBox="1"/>
            <p:nvPr/>
          </p:nvSpPr>
          <p:spPr>
            <a:xfrm>
              <a:off x="4751388" y="1866759"/>
              <a:ext cx="4068761" cy="2308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rebuchet MS"/>
                  <a:ea typeface="+mn-ea"/>
                  <a:cs typeface="+mn-cs"/>
                </a:rPr>
                <a:t>Enterprise Cloud grid available with data centers</a:t>
              </a:r>
              <a:endParaRPr kumimoji="0" lang="en-IN" sz="900" b="0" i="0" u="none" strike="noStrike" kern="1200" cap="none" spc="0" normalizeH="0" baseline="0" noProof="0">
                <a:ln>
                  <a:noFill/>
                </a:ln>
                <a:solidFill>
                  <a:prstClr val="white"/>
                </a:solidFill>
                <a:effectLst/>
                <a:uLnTx/>
                <a:uFillTx/>
                <a:latin typeface="Trebuchet MS"/>
                <a:ea typeface="+mn-ea"/>
                <a:cs typeface="+mn-cs"/>
              </a:endParaRPr>
            </a:p>
          </p:txBody>
        </p:sp>
        <p:pic>
          <p:nvPicPr>
            <p:cNvPr id="82" name="Picture 81">
              <a:extLst>
                <a:ext uri="{FF2B5EF4-FFF2-40B4-BE49-F238E27FC236}">
                  <a16:creationId xmlns:a16="http://schemas.microsoft.com/office/drawing/2014/main" id="{9E90A451-8FE7-455C-8FFE-3BBA6D2443E7}"/>
                </a:ext>
              </a:extLst>
            </p:cNvPr>
            <p:cNvPicPr>
              <a:picLocks noChangeAspect="1"/>
            </p:cNvPicPr>
            <p:nvPr/>
          </p:nvPicPr>
          <p:blipFill>
            <a:blip r:embed="rId12" cstate="print">
              <a:extLst>
                <a:ext uri="{BEBA8EAE-BF5A-486C-A8C5-ECC9F3942E4B}">
                  <a14:imgProps xmlns:a14="http://schemas.microsoft.com/office/drawing/2010/main">
                    <a14:imgLayer r:embed="rId13">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4358030" y="1668165"/>
              <a:ext cx="393358" cy="393358"/>
            </a:xfrm>
            <a:prstGeom prst="rect">
              <a:avLst/>
            </a:prstGeom>
          </p:spPr>
        </p:pic>
      </p:grpSp>
      <p:grpSp>
        <p:nvGrpSpPr>
          <p:cNvPr id="9" name="Group 8">
            <a:extLst>
              <a:ext uri="{FF2B5EF4-FFF2-40B4-BE49-F238E27FC236}">
                <a16:creationId xmlns:a16="http://schemas.microsoft.com/office/drawing/2014/main" id="{D0992C92-C138-44D4-8CB4-091702D135BD}"/>
              </a:ext>
            </a:extLst>
          </p:cNvPr>
          <p:cNvGrpSpPr/>
          <p:nvPr/>
        </p:nvGrpSpPr>
        <p:grpSpPr>
          <a:xfrm>
            <a:off x="4381288" y="2179401"/>
            <a:ext cx="4438861" cy="628999"/>
            <a:chOff x="4381288" y="2247577"/>
            <a:chExt cx="4438861" cy="628999"/>
          </a:xfrm>
        </p:grpSpPr>
        <p:sp>
          <p:nvSpPr>
            <p:cNvPr id="56" name="TextBox 55">
              <a:extLst>
                <a:ext uri="{FF2B5EF4-FFF2-40B4-BE49-F238E27FC236}">
                  <a16:creationId xmlns:a16="http://schemas.microsoft.com/office/drawing/2014/main" id="{51C85F8F-5F3C-4005-8258-A978C0E22105}"/>
                </a:ext>
              </a:extLst>
            </p:cNvPr>
            <p:cNvSpPr txBox="1"/>
            <p:nvPr/>
          </p:nvSpPr>
          <p:spPr>
            <a:xfrm>
              <a:off x="4751388" y="2247577"/>
              <a:ext cx="4068761" cy="307777"/>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err="1">
                  <a:ln>
                    <a:noFill/>
                  </a:ln>
                  <a:solidFill>
                    <a:srgbClr val="00FFFF"/>
                  </a:solidFill>
                  <a:effectLst/>
                  <a:uLnTx/>
                  <a:uFillTx/>
                  <a:latin typeface="Trebuchet MS"/>
                  <a:ea typeface="+mn-ea"/>
                  <a:cs typeface="+mn-cs"/>
                </a:rPr>
                <a:t>CloudConnect</a:t>
              </a:r>
              <a:endParaRPr kumimoji="0" lang="en-IN" sz="1400" b="1" i="0" u="none" strike="noStrike" kern="1200" cap="none" spc="0" normalizeH="0" baseline="0" noProof="0">
                <a:ln>
                  <a:noFill/>
                </a:ln>
                <a:solidFill>
                  <a:srgbClr val="00FFFF"/>
                </a:solidFill>
                <a:effectLst/>
                <a:uLnTx/>
                <a:uFillTx/>
                <a:latin typeface="Trebuchet MS"/>
                <a:ea typeface="+mn-ea"/>
                <a:cs typeface="+mn-cs"/>
              </a:endParaRPr>
            </a:p>
          </p:txBody>
        </p:sp>
        <p:sp>
          <p:nvSpPr>
            <p:cNvPr id="57" name="TextBox 56">
              <a:extLst>
                <a:ext uri="{FF2B5EF4-FFF2-40B4-BE49-F238E27FC236}">
                  <a16:creationId xmlns:a16="http://schemas.microsoft.com/office/drawing/2014/main" id="{5149B58D-32E2-4D61-9DA8-ABC9F489E6F0}"/>
                </a:ext>
              </a:extLst>
            </p:cNvPr>
            <p:cNvSpPr txBox="1"/>
            <p:nvPr/>
          </p:nvSpPr>
          <p:spPr>
            <a:xfrm>
              <a:off x="4751388" y="2507244"/>
              <a:ext cx="4068761" cy="369332"/>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white"/>
                  </a:solidFill>
                  <a:effectLst/>
                  <a:uLnTx/>
                  <a:uFillTx/>
                  <a:latin typeface="Trebuchet MS"/>
                  <a:ea typeface="+mn-ea"/>
                  <a:cs typeface="+mn-cs"/>
                </a:rPr>
                <a:t>Hyperscale Connectivity to AWS, Azure, GCP, Oracle ‘DC inter-connect’ data superhighway to </a:t>
              </a:r>
              <a:r>
                <a:rPr kumimoji="0" lang="en-US" sz="900" b="1" i="0" u="none" strike="noStrike" kern="1200" cap="none" spc="0" normalizeH="0" baseline="0" noProof="0">
                  <a:ln>
                    <a:noFill/>
                  </a:ln>
                  <a:solidFill>
                    <a:srgbClr val="FFFF00"/>
                  </a:solidFill>
                  <a:effectLst/>
                  <a:uLnTx/>
                  <a:uFillTx/>
                  <a:latin typeface="Trebuchet MS"/>
                  <a:ea typeface="+mn-ea"/>
                  <a:cs typeface="+mn-cs"/>
                </a:rPr>
                <a:t>50</a:t>
              </a:r>
              <a:r>
                <a:rPr kumimoji="0" lang="en-US" sz="900" b="0" i="0" u="none" strike="noStrike" kern="1200" cap="none" spc="0" normalizeH="0" baseline="0" noProof="0">
                  <a:ln>
                    <a:noFill/>
                  </a:ln>
                  <a:solidFill>
                    <a:prstClr val="white"/>
                  </a:solidFill>
                  <a:effectLst/>
                  <a:uLnTx/>
                  <a:uFillTx/>
                  <a:latin typeface="Trebuchet MS"/>
                  <a:ea typeface="+mn-ea"/>
                  <a:cs typeface="+mn-cs"/>
                </a:rPr>
                <a:t> on-net data centers</a:t>
              </a:r>
              <a:endParaRPr kumimoji="0" lang="en-IN" sz="900" b="0" i="0" u="none" strike="noStrike" kern="1200" cap="none" spc="0" normalizeH="0" baseline="0" noProof="0">
                <a:ln>
                  <a:noFill/>
                </a:ln>
                <a:solidFill>
                  <a:prstClr val="white"/>
                </a:solidFill>
                <a:effectLst/>
                <a:uLnTx/>
                <a:uFillTx/>
                <a:latin typeface="Trebuchet MS"/>
                <a:ea typeface="+mn-ea"/>
                <a:cs typeface="+mn-cs"/>
              </a:endParaRPr>
            </a:p>
          </p:txBody>
        </p:sp>
        <p:pic>
          <p:nvPicPr>
            <p:cNvPr id="83" name="Picture 82" descr="A close up of a logo&#10;&#10;Description automatically generated">
              <a:extLst>
                <a:ext uri="{FF2B5EF4-FFF2-40B4-BE49-F238E27FC236}">
                  <a16:creationId xmlns:a16="http://schemas.microsoft.com/office/drawing/2014/main" id="{858E465A-BA4C-414C-A6CE-5F6B6740D980}"/>
                </a:ext>
              </a:extLst>
            </p:cNvPr>
            <p:cNvPicPr>
              <a:picLocks noChangeAspect="1"/>
            </p:cNvPicPr>
            <p:nvPr/>
          </p:nvPicPr>
          <p:blipFill>
            <a:blip r:embed="rId14" cstate="print">
              <a:duotone>
                <a:schemeClr val="bg2">
                  <a:shade val="45000"/>
                  <a:satMod val="135000"/>
                </a:schemeClr>
                <a:prstClr val="white"/>
              </a:duotone>
              <a:extLst>
                <a:ext uri="{BEBA8EAE-BF5A-486C-A8C5-ECC9F3942E4B}">
                  <a14:imgProps xmlns:a14="http://schemas.microsoft.com/office/drawing/2010/main">
                    <a14:imgLayer r:embed="rId1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381288" y="2391749"/>
              <a:ext cx="360000" cy="360000"/>
            </a:xfrm>
            <a:prstGeom prst="rect">
              <a:avLst/>
            </a:prstGeom>
          </p:spPr>
        </p:pic>
      </p:grpSp>
      <p:sp>
        <p:nvSpPr>
          <p:cNvPr id="36" name="Rectangle 35">
            <a:extLst>
              <a:ext uri="{FF2B5EF4-FFF2-40B4-BE49-F238E27FC236}">
                <a16:creationId xmlns:a16="http://schemas.microsoft.com/office/drawing/2014/main" id="{288C6DDD-C4CA-4158-B16D-3995B8324382}"/>
              </a:ext>
            </a:extLst>
          </p:cNvPr>
          <p:cNvSpPr/>
          <p:nvPr/>
        </p:nvSpPr>
        <p:spPr>
          <a:xfrm>
            <a:off x="0" y="0"/>
            <a:ext cx="4107765" cy="4719711"/>
          </a:xfrm>
          <a:prstGeom prst="rect">
            <a:avLst/>
          </a:prstGeom>
          <a:solidFill>
            <a:schemeClr val="tx2">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37" name="Rectangle 36">
            <a:extLst>
              <a:ext uri="{FF2B5EF4-FFF2-40B4-BE49-F238E27FC236}">
                <a16:creationId xmlns:a16="http://schemas.microsoft.com/office/drawing/2014/main" id="{9CC61E53-EFDE-4CDF-8AF8-5412BBC216C7}"/>
              </a:ext>
            </a:extLst>
          </p:cNvPr>
          <p:cNvSpPr/>
          <p:nvPr/>
        </p:nvSpPr>
        <p:spPr>
          <a:xfrm>
            <a:off x="0" y="0"/>
            <a:ext cx="9164516" cy="800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38" name="Title 1">
            <a:extLst>
              <a:ext uri="{FF2B5EF4-FFF2-40B4-BE49-F238E27FC236}">
                <a16:creationId xmlns:a16="http://schemas.microsoft.com/office/drawing/2014/main" id="{F4BB5327-86BD-4FCA-8215-CA4FFDA537AC}"/>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Infra designed and built for hybrid cloud</a:t>
            </a:r>
            <a:endPar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endParaRPr>
          </a:p>
        </p:txBody>
      </p:sp>
      <p:cxnSp>
        <p:nvCxnSpPr>
          <p:cNvPr id="43" name="Straight Connector 42">
            <a:extLst>
              <a:ext uri="{FF2B5EF4-FFF2-40B4-BE49-F238E27FC236}">
                <a16:creationId xmlns:a16="http://schemas.microsoft.com/office/drawing/2014/main" id="{96EF7930-8D1A-4864-87D6-1619EF0952BA}"/>
              </a:ext>
            </a:extLst>
          </p:cNvPr>
          <p:cNvCxnSpPr>
            <a:cxnSpLocks/>
          </p:cNvCxnSpPr>
          <p:nvPr/>
        </p:nvCxnSpPr>
        <p:spPr>
          <a:xfrm>
            <a:off x="0" y="817080"/>
            <a:ext cx="9144000" cy="0"/>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52E31ED5-CFD3-4CEF-BB73-3816A79D0ED8}"/>
              </a:ext>
            </a:extLst>
          </p:cNvPr>
          <p:cNvSpPr/>
          <p:nvPr/>
        </p:nvSpPr>
        <p:spPr>
          <a:xfrm>
            <a:off x="0" y="4728015"/>
            <a:ext cx="9143999" cy="415485"/>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grpSp>
        <p:nvGrpSpPr>
          <p:cNvPr id="35" name="Group 34">
            <a:extLst>
              <a:ext uri="{FF2B5EF4-FFF2-40B4-BE49-F238E27FC236}">
                <a16:creationId xmlns:a16="http://schemas.microsoft.com/office/drawing/2014/main" id="{CC239C42-0AB3-4B65-85DA-74E1CF548074}"/>
              </a:ext>
            </a:extLst>
          </p:cNvPr>
          <p:cNvGrpSpPr/>
          <p:nvPr/>
        </p:nvGrpSpPr>
        <p:grpSpPr>
          <a:xfrm>
            <a:off x="64380" y="4887674"/>
            <a:ext cx="1223400" cy="261610"/>
            <a:chOff x="1066800" y="4063365"/>
            <a:chExt cx="1223400" cy="261610"/>
          </a:xfrm>
        </p:grpSpPr>
        <p:pic>
          <p:nvPicPr>
            <p:cNvPr id="44" name="Picture 43">
              <a:extLst>
                <a:ext uri="{FF2B5EF4-FFF2-40B4-BE49-F238E27FC236}">
                  <a16:creationId xmlns:a16="http://schemas.microsoft.com/office/drawing/2014/main" id="{49B6EFBE-BAA1-4CDF-9D34-ED35F9875AB7}"/>
                </a:ext>
              </a:extLst>
            </p:cNvPr>
            <p:cNvPicPr>
              <a:picLocks noChangeAspect="1"/>
            </p:cNvPicPr>
            <p:nvPr userDrawn="1"/>
          </p:nvPicPr>
          <p:blipFill>
            <a:blip r:embed="rId16"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45" name="TextBox 44">
              <a:extLst>
                <a:ext uri="{FF2B5EF4-FFF2-40B4-BE49-F238E27FC236}">
                  <a16:creationId xmlns:a16="http://schemas.microsoft.com/office/drawing/2014/main" id="{3FB668B2-EDD0-4719-AA28-5D20F0DB59C2}"/>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Tree>
    <p:extLst>
      <p:ext uri="{BB962C8B-B14F-4D97-AF65-F5344CB8AC3E}">
        <p14:creationId xmlns:p14="http://schemas.microsoft.com/office/powerpoint/2010/main" val="3224643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night sky&#10;&#10;Description automatically generated">
            <a:extLst>
              <a:ext uri="{FF2B5EF4-FFF2-40B4-BE49-F238E27FC236}">
                <a16:creationId xmlns:a16="http://schemas.microsoft.com/office/drawing/2014/main" id="{A0A48E2F-D340-4CFB-A2BC-362F4C8BB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Rectangle 12">
            <a:extLst>
              <a:ext uri="{FF2B5EF4-FFF2-40B4-BE49-F238E27FC236}">
                <a16:creationId xmlns:a16="http://schemas.microsoft.com/office/drawing/2014/main" id="{BD4B1A42-8B54-4FBF-B254-A67AFB272AC8}"/>
              </a:ext>
            </a:extLst>
          </p:cNvPr>
          <p:cNvSpPr/>
          <p:nvPr/>
        </p:nvSpPr>
        <p:spPr>
          <a:xfrm>
            <a:off x="0" y="0"/>
            <a:ext cx="9164516" cy="51435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4" name="Title 1">
            <a:extLst>
              <a:ext uri="{FF2B5EF4-FFF2-40B4-BE49-F238E27FC236}">
                <a16:creationId xmlns:a16="http://schemas.microsoft.com/office/drawing/2014/main" id="{2778E266-A4F8-4BEE-A7C9-7AC4088EC580}"/>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ctr" defTabSz="914286" rtl="0"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SIFY’S BUSINESS MODELS</a:t>
            </a:r>
            <a:endPar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endParaRPr>
          </a:p>
        </p:txBody>
      </p:sp>
      <p:grpSp>
        <p:nvGrpSpPr>
          <p:cNvPr id="5" name="Group 4">
            <a:extLst>
              <a:ext uri="{FF2B5EF4-FFF2-40B4-BE49-F238E27FC236}">
                <a16:creationId xmlns:a16="http://schemas.microsoft.com/office/drawing/2014/main" id="{8BEA709E-3C2B-4B35-BC15-669D21A4006A}"/>
              </a:ext>
            </a:extLst>
          </p:cNvPr>
          <p:cNvGrpSpPr/>
          <p:nvPr/>
        </p:nvGrpSpPr>
        <p:grpSpPr>
          <a:xfrm>
            <a:off x="404887" y="1962311"/>
            <a:ext cx="2805605" cy="1372646"/>
            <a:chOff x="471061" y="2571749"/>
            <a:chExt cx="2805605" cy="1372646"/>
          </a:xfrm>
        </p:grpSpPr>
        <p:sp>
          <p:nvSpPr>
            <p:cNvPr id="18" name="TextBox 17">
              <a:extLst>
                <a:ext uri="{FF2B5EF4-FFF2-40B4-BE49-F238E27FC236}">
                  <a16:creationId xmlns:a16="http://schemas.microsoft.com/office/drawing/2014/main" id="{C7FEBF88-FB31-4082-AF0F-61A3BB56AF44}"/>
                </a:ext>
              </a:extLst>
            </p:cNvPr>
            <p:cNvSpPr txBox="1"/>
            <p:nvPr/>
          </p:nvSpPr>
          <p:spPr>
            <a:xfrm>
              <a:off x="471061" y="2571749"/>
              <a:ext cx="888705" cy="1315661"/>
            </a:xfrm>
            <a:prstGeom prst="rect">
              <a:avLst/>
            </a:prstGeom>
            <a:noFill/>
          </p:spPr>
          <p:txBody>
            <a:bodyPr vert="vert270" wrap="square" rtlCol="0">
              <a:spAutoFit/>
            </a:bodyPr>
            <a:lstStyle/>
            <a:p>
              <a:pPr marL="0" marR="0" lvl="0" indent="0" algn="l" defTabSz="684499" rtl="0" eaLnBrk="1" fontAlgn="auto" latinLnBrk="0" hangingPunct="1">
                <a:lnSpc>
                  <a:spcPct val="100000"/>
                </a:lnSpc>
                <a:spcBef>
                  <a:spcPts val="0"/>
                </a:spcBef>
                <a:spcAft>
                  <a:spcPts val="0"/>
                </a:spcAft>
                <a:buClrTx/>
                <a:buSzTx/>
                <a:buFontTx/>
                <a:buNone/>
                <a:tabLst/>
                <a:defRPr/>
              </a:pPr>
              <a:r>
                <a:rPr kumimoji="0" lang="en-IN" sz="4575" b="1" i="0" u="none" strike="noStrike" kern="1200" cap="none" spc="300" normalizeH="0" baseline="0" noProof="0">
                  <a:ln>
                    <a:noFill/>
                  </a:ln>
                  <a:solidFill>
                    <a:srgbClr val="00FFFF"/>
                  </a:solidFill>
                  <a:effectLst/>
                  <a:uLnTx/>
                  <a:uFillTx/>
                  <a:latin typeface="TheSansOffice" panose="020B0503040302060204" pitchFamily="34" charset="0"/>
                  <a:ea typeface="+mn-ea"/>
                  <a:cs typeface="+mn-cs"/>
                </a:rPr>
                <a:t>Less</a:t>
              </a:r>
              <a:endParaRPr kumimoji="0" lang="en-IN" sz="4575" b="0" i="0" u="none" strike="noStrike" kern="1200" cap="none" spc="300" normalizeH="0" baseline="0" noProof="0">
                <a:ln>
                  <a:noFill/>
                </a:ln>
                <a:solidFill>
                  <a:srgbClr val="00FFFF"/>
                </a:solidFill>
                <a:effectLst/>
                <a:uLnTx/>
                <a:uFillTx/>
                <a:latin typeface="TheSansOffice" panose="020B0503040302060204" pitchFamily="34" charset="0"/>
                <a:ea typeface="+mn-ea"/>
                <a:cs typeface="+mn-cs"/>
              </a:endParaRPr>
            </a:p>
          </p:txBody>
        </p:sp>
        <p:sp>
          <p:nvSpPr>
            <p:cNvPr id="19" name="TextBox 18">
              <a:extLst>
                <a:ext uri="{FF2B5EF4-FFF2-40B4-BE49-F238E27FC236}">
                  <a16:creationId xmlns:a16="http://schemas.microsoft.com/office/drawing/2014/main" id="{9CA2E682-D4DB-48FE-B081-1A97D572306A}"/>
                </a:ext>
              </a:extLst>
            </p:cNvPr>
            <p:cNvSpPr txBox="1"/>
            <p:nvPr/>
          </p:nvSpPr>
          <p:spPr>
            <a:xfrm>
              <a:off x="1132274" y="2684114"/>
              <a:ext cx="2144392" cy="1260281"/>
            </a:xfrm>
            <a:prstGeom prst="rect">
              <a:avLst/>
            </a:prstGeom>
            <a:noFill/>
          </p:spPr>
          <p:txBody>
            <a:bodyPr wrap="square" rtlCol="0">
              <a:spAutoFit/>
            </a:bodyPr>
            <a:lstStyle/>
            <a:p>
              <a:pPr marL="0" marR="0" lvl="0" indent="0" algn="l" defTabSz="684499" rtl="0" eaLnBrk="1" fontAlgn="auto" latinLnBrk="0" hangingPunct="1">
                <a:lnSpc>
                  <a:spcPts val="3029"/>
                </a:lnSpc>
                <a:spcBef>
                  <a:spcPts val="0"/>
                </a:spcBef>
                <a:spcAft>
                  <a:spcPts val="0"/>
                </a:spcAft>
                <a:buClrTx/>
                <a:buSzTx/>
                <a:buFontTx/>
                <a:buNone/>
                <a:tabLst/>
                <a:defRPr/>
              </a:pPr>
              <a:r>
                <a:rPr kumimoji="0" lang="en-IN" sz="3075" b="0" i="0" u="none" strike="noStrike" kern="1200" cap="none" spc="0" normalizeH="0" baseline="0" noProof="0">
                  <a:ln>
                    <a:noFill/>
                  </a:ln>
                  <a:solidFill>
                    <a:prstClr val="white"/>
                  </a:solidFill>
                  <a:effectLst/>
                  <a:uLnTx/>
                  <a:uFillTx/>
                  <a:latin typeface="TheSansOffice" panose="020B0503040302060204" pitchFamily="34" charset="0"/>
                  <a:ea typeface="+mn-ea"/>
                  <a:cs typeface="+mn-cs"/>
                </a:rPr>
                <a:t>Hardware</a:t>
              </a:r>
            </a:p>
            <a:p>
              <a:pPr marL="0" marR="0" lvl="0" indent="0" algn="l" defTabSz="684499" rtl="0" eaLnBrk="1" fontAlgn="auto" latinLnBrk="0" hangingPunct="1">
                <a:lnSpc>
                  <a:spcPts val="3029"/>
                </a:lnSpc>
                <a:spcBef>
                  <a:spcPts val="0"/>
                </a:spcBef>
                <a:spcAft>
                  <a:spcPts val="0"/>
                </a:spcAft>
                <a:buClrTx/>
                <a:buSzTx/>
                <a:buFontTx/>
                <a:buNone/>
                <a:tabLst/>
                <a:defRPr/>
              </a:pPr>
              <a:r>
                <a:rPr kumimoji="0" lang="en-IN" sz="3075" b="0" i="0" u="none" strike="noStrike" kern="1200" cap="none" spc="0" normalizeH="0" baseline="0" noProof="0">
                  <a:ln>
                    <a:noFill/>
                  </a:ln>
                  <a:solidFill>
                    <a:prstClr val="white"/>
                  </a:solidFill>
                  <a:effectLst/>
                  <a:uLnTx/>
                  <a:uFillTx/>
                  <a:latin typeface="TheSansOffice" panose="020B0503040302060204" pitchFamily="34" charset="0"/>
                  <a:ea typeface="+mn-ea"/>
                  <a:cs typeface="+mn-cs"/>
                </a:rPr>
                <a:t>People</a:t>
              </a:r>
            </a:p>
            <a:p>
              <a:pPr marL="0" marR="0" lvl="0" indent="0" algn="l" defTabSz="684499" rtl="0" eaLnBrk="1" fontAlgn="auto" latinLnBrk="0" hangingPunct="1">
                <a:lnSpc>
                  <a:spcPts val="3029"/>
                </a:lnSpc>
                <a:spcBef>
                  <a:spcPts val="0"/>
                </a:spcBef>
                <a:spcAft>
                  <a:spcPts val="0"/>
                </a:spcAft>
                <a:buClrTx/>
                <a:buSzTx/>
                <a:buFontTx/>
                <a:buNone/>
                <a:tabLst/>
                <a:defRPr/>
              </a:pPr>
              <a:r>
                <a:rPr kumimoji="0" lang="en-IN" sz="3075" b="0" i="0" u="none" strike="noStrike" kern="1200" cap="none" spc="0" normalizeH="0" baseline="0" noProof="0">
                  <a:ln>
                    <a:noFill/>
                  </a:ln>
                  <a:solidFill>
                    <a:prstClr val="white"/>
                  </a:solidFill>
                  <a:effectLst/>
                  <a:uLnTx/>
                  <a:uFillTx/>
                  <a:latin typeface="TheSansOffice" panose="020B0503040302060204" pitchFamily="34" charset="0"/>
                  <a:ea typeface="+mn-ea"/>
                  <a:cs typeface="+mn-cs"/>
                </a:rPr>
                <a:t>Licenses</a:t>
              </a:r>
            </a:p>
          </p:txBody>
        </p:sp>
      </p:grpSp>
      <p:sp>
        <p:nvSpPr>
          <p:cNvPr id="49" name="Rectangle 8">
            <a:extLst>
              <a:ext uri="{FF2B5EF4-FFF2-40B4-BE49-F238E27FC236}">
                <a16:creationId xmlns:a16="http://schemas.microsoft.com/office/drawing/2014/main" id="{7322B97B-B7F5-44E7-9410-7962C3A7B064}"/>
              </a:ext>
            </a:extLst>
          </p:cNvPr>
          <p:cNvSpPr>
            <a:spLocks noChangeArrowheads="1"/>
          </p:cNvSpPr>
          <p:nvPr/>
        </p:nvSpPr>
        <p:spPr bwMode="auto">
          <a:xfrm>
            <a:off x="-70338" y="4406088"/>
            <a:ext cx="9284676" cy="333374"/>
          </a:xfrm>
          <a:prstGeom prst="roundRect">
            <a:avLst>
              <a:gd name="adj" fmla="val 0"/>
            </a:avLst>
          </a:prstGeom>
          <a:solidFill>
            <a:schemeClr val="tx2">
              <a:lumMod val="50000"/>
            </a:schemeClr>
          </a:solidFill>
          <a:ln w="9525">
            <a:solidFill>
              <a:schemeClr val="accent1">
                <a:lumMod val="75000"/>
              </a:schemeClr>
            </a:solidFill>
            <a:miter lim="800000"/>
            <a:headEnd/>
            <a:tailEnd/>
          </a:ln>
        </p:spPr>
        <p:txBody>
          <a:bodyPr vert="horz" wrap="square" lIns="66737" tIns="33374" rIns="66737" bIns="33374" numCol="1" anchor="ctr" anchorCtr="0" compatLnSpc="1">
            <a:prstTxWarp prst="textNoShape">
              <a:avLst/>
            </a:prstTxWarp>
          </a:bodyPr>
          <a:lstStyle/>
          <a:p>
            <a:pPr marL="0" marR="0" lvl="0" indent="0" algn="ctr" defTabSz="684499" rtl="0" eaLnBrk="1" fontAlgn="auto" latinLnBrk="0" hangingPunct="1">
              <a:lnSpc>
                <a:spcPct val="100000"/>
              </a:lnSpc>
              <a:spcBef>
                <a:spcPts val="0"/>
              </a:spcBef>
              <a:spcAft>
                <a:spcPts val="0"/>
              </a:spcAft>
              <a:buClrTx/>
              <a:buSzTx/>
              <a:buFontTx/>
              <a:buNone/>
              <a:tabLst/>
              <a:defRPr/>
            </a:pPr>
            <a:r>
              <a:rPr kumimoji="0" lang="en-SG" sz="1400" b="0" i="0" u="none" strike="noStrike" kern="1200" cap="none" spc="0" normalizeH="0" baseline="0" noProof="0">
                <a:ln>
                  <a:noFill/>
                </a:ln>
                <a:solidFill>
                  <a:srgbClr val="00FFFF"/>
                </a:solidFill>
                <a:effectLst/>
                <a:uLnTx/>
                <a:uFillTx/>
                <a:latin typeface="Trebuchet MS" panose="020B0603020202020204" pitchFamily="34" charset="0"/>
                <a:ea typeface="+mn-ea"/>
                <a:cs typeface="+mn-cs"/>
              </a:rPr>
              <a:t>From Systems Integration to Business Outcome-based Models</a:t>
            </a:r>
          </a:p>
        </p:txBody>
      </p:sp>
      <p:sp>
        <p:nvSpPr>
          <p:cNvPr id="4" name="TextBox 3">
            <a:extLst>
              <a:ext uri="{FF2B5EF4-FFF2-40B4-BE49-F238E27FC236}">
                <a16:creationId xmlns:a16="http://schemas.microsoft.com/office/drawing/2014/main" id="{0C0612FB-8119-4626-96B1-3C48A53B7420}"/>
              </a:ext>
            </a:extLst>
          </p:cNvPr>
          <p:cNvSpPr txBox="1"/>
          <p:nvPr/>
        </p:nvSpPr>
        <p:spPr>
          <a:xfrm>
            <a:off x="3616363" y="2216888"/>
            <a:ext cx="1280989" cy="1169551"/>
          </a:xfrm>
          <a:prstGeom prst="rect">
            <a:avLst/>
          </a:prstGeom>
          <a:noFill/>
        </p:spPr>
        <p:txBody>
          <a:bodyPr wrap="square" rtlCol="0">
            <a:spAutoFit/>
          </a:bodyPr>
          <a:lstStyle/>
          <a:p>
            <a:pPr marL="0" marR="0" lvl="0" indent="0" algn="r" defTabSz="91428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Client</a:t>
            </a:r>
            <a:r>
              <a:rPr kumimoji="0" lang="en-US" sz="1000" b="0" i="0" u="none" strike="noStrike" kern="1200" cap="none" spc="-14"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engagement</a:t>
            </a:r>
            <a:r>
              <a:rPr kumimoji="0" lang="en-US" sz="1000" b="0" i="0" u="none" strike="noStrike" kern="1200" cap="none" spc="-14"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is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based</a:t>
            </a:r>
            <a:r>
              <a:rPr kumimoji="0" lang="en-US" sz="1000" b="0" i="0" u="none" strike="noStrike" kern="1200" cap="none" spc="-17"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on</a:t>
            </a:r>
            <a:r>
              <a:rPr kumimoji="0" lang="en-US" sz="1000" b="0" i="0" u="none" strike="noStrike" kern="1200" cap="none" spc="-17"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defined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business</a:t>
            </a:r>
            <a:r>
              <a:rPr kumimoji="0" lang="en-US" sz="1000" b="0" i="0" u="none" strike="noStrike" kern="1200" cap="none" spc="-54"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17" normalizeH="0" baseline="0" noProof="0">
                <a:ln>
                  <a:noFill/>
                </a:ln>
                <a:solidFill>
                  <a:prstClr val="white"/>
                </a:solidFill>
                <a:effectLst/>
                <a:uLnTx/>
                <a:uFillTx/>
                <a:latin typeface="TheSansOffice" panose="020B0503040302060204" pitchFamily="34" charset="0"/>
                <a:ea typeface="+mn-ea"/>
                <a:cs typeface="Arial"/>
              </a:rPr>
              <a:t>outcome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generated</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by</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80" normalizeH="0" baseline="0" noProof="0">
                <a:ln>
                  <a:noFill/>
                </a:ln>
                <a:solidFill>
                  <a:prstClr val="white"/>
                </a:solidFill>
                <a:effectLst/>
                <a:uLnTx/>
                <a:uFillTx/>
                <a:latin typeface="TheSansOffice" panose="020B0503040302060204" pitchFamily="34" charset="0"/>
                <a:ea typeface="+mn-ea"/>
                <a:cs typeface="Arial"/>
              </a:rPr>
              <a:t>IT </a:t>
            </a:r>
            <a:r>
              <a:rPr kumimoji="0" lang="en-US" sz="1000" b="0" i="0" u="none" strike="noStrike" kern="1200" cap="none" spc="-52"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solutions and</a:t>
            </a:r>
            <a:r>
              <a:rPr kumimoji="0" lang="en-US" sz="1000" b="0" i="0" u="none" strike="noStrike" kern="1200" cap="none" spc="0"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services</a:t>
            </a:r>
            <a:endParaRPr kumimoji="0" lang="en-US" sz="1000" b="0" i="0" u="none" strike="noStrike" kern="1200" cap="none" spc="0" normalizeH="0" baseline="0" noProof="0">
              <a:ln>
                <a:noFill/>
              </a:ln>
              <a:solidFill>
                <a:prstClr val="white"/>
              </a:solidFill>
              <a:effectLst/>
              <a:uLnTx/>
              <a:uFillTx/>
              <a:latin typeface="TheSansOffice" panose="020B0503040302060204" pitchFamily="34" charset="0"/>
              <a:ea typeface="+mn-ea"/>
              <a:cs typeface="Arial"/>
            </a:endParaRPr>
          </a:p>
          <a:p>
            <a:pPr marL="0" marR="0" lvl="0" indent="0" algn="r" defTabSz="914286" rtl="0" eaLnBrk="1" fontAlgn="auto" latinLnBrk="0" hangingPunct="1">
              <a:lnSpc>
                <a:spcPct val="100000"/>
              </a:lnSpc>
              <a:spcBef>
                <a:spcPts val="0"/>
              </a:spcBef>
              <a:spcAft>
                <a:spcPts val="0"/>
              </a:spcAft>
              <a:buClrTx/>
              <a:buSzTx/>
              <a:buFontTx/>
              <a:buNone/>
              <a:tabLst/>
              <a:defRPr/>
            </a:pPr>
            <a:endParaRPr kumimoji="0" lang="en-IN" sz="10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20" name="TextBox 19">
            <a:extLst>
              <a:ext uri="{FF2B5EF4-FFF2-40B4-BE49-F238E27FC236}">
                <a16:creationId xmlns:a16="http://schemas.microsoft.com/office/drawing/2014/main" id="{109D7994-D938-4BB5-A7CD-7586FD3145F9}"/>
              </a:ext>
            </a:extLst>
          </p:cNvPr>
          <p:cNvSpPr txBox="1"/>
          <p:nvPr/>
        </p:nvSpPr>
        <p:spPr>
          <a:xfrm>
            <a:off x="5081045" y="1009017"/>
            <a:ext cx="2222013" cy="400110"/>
          </a:xfrm>
          <a:prstGeom prst="rect">
            <a:avLst/>
          </a:prstGeom>
          <a:noFill/>
        </p:spPr>
        <p:txBody>
          <a:bodyPr wrap="square" rtlCol="0">
            <a:spAutoFit/>
          </a:bodyPr>
          <a:lstStyle/>
          <a:p>
            <a:pPr marL="7259" marR="2903" lvl="0" indent="0" algn="ctr"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Systems </a:t>
            </a:r>
            <a:r>
              <a:rPr kumimoji="0" lang="en-US" sz="1000" b="0" i="0" u="none" strike="noStrike" kern="1200" cap="none" spc="-40" normalizeH="0" baseline="0" noProof="0">
                <a:ln>
                  <a:noFill/>
                </a:ln>
                <a:solidFill>
                  <a:prstClr val="white"/>
                </a:solidFill>
                <a:effectLst/>
                <a:uLnTx/>
                <a:uFillTx/>
                <a:latin typeface="TheSansOffice" panose="020B0503040302060204" pitchFamily="34" charset="0"/>
                <a:ea typeface="+mn-ea"/>
                <a:cs typeface="Arial"/>
              </a:rPr>
              <a:t>are </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owned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by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the client and </a:t>
            </a:r>
            <a:r>
              <a:rPr kumimoji="0" lang="en-US" sz="1000" b="0" i="0" u="none" strike="noStrike" kern="1200" cap="none" spc="-35" normalizeH="0" baseline="0" noProof="0">
                <a:ln>
                  <a:noFill/>
                </a:ln>
                <a:solidFill>
                  <a:prstClr val="white"/>
                </a:solidFill>
                <a:effectLst/>
                <a:uLnTx/>
                <a:uFillTx/>
                <a:latin typeface="TheSansOffice" panose="020B0503040302060204" pitchFamily="34" charset="0"/>
                <a:ea typeface="+mn-ea"/>
                <a:cs typeface="Arial"/>
              </a:rPr>
              <a:t>annuity-based</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payout </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for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services</a:t>
            </a:r>
            <a:endParaRPr kumimoji="0" lang="en-US" sz="1000" b="0" i="0" u="none" strike="noStrike" kern="1200" cap="none" spc="0" normalizeH="0" baseline="0" noProof="0">
              <a:ln>
                <a:noFill/>
              </a:ln>
              <a:solidFill>
                <a:prstClr val="white"/>
              </a:solidFill>
              <a:effectLst/>
              <a:uLnTx/>
              <a:uFillTx/>
              <a:latin typeface="TheSansOffice" panose="020B0503040302060204" pitchFamily="34" charset="0"/>
              <a:ea typeface="+mn-ea"/>
              <a:cs typeface="Arial"/>
            </a:endParaRPr>
          </a:p>
        </p:txBody>
      </p:sp>
      <p:sp>
        <p:nvSpPr>
          <p:cNvPr id="21" name="TextBox 20">
            <a:extLst>
              <a:ext uri="{FF2B5EF4-FFF2-40B4-BE49-F238E27FC236}">
                <a16:creationId xmlns:a16="http://schemas.microsoft.com/office/drawing/2014/main" id="{4B83B629-0EC4-4DB2-9F9F-0B24F9348291}"/>
              </a:ext>
            </a:extLst>
          </p:cNvPr>
          <p:cNvSpPr txBox="1"/>
          <p:nvPr/>
        </p:nvSpPr>
        <p:spPr>
          <a:xfrm>
            <a:off x="7512064" y="2139944"/>
            <a:ext cx="1353047" cy="1323439"/>
          </a:xfrm>
          <a:prstGeom prst="rect">
            <a:avLst/>
          </a:prstGeom>
          <a:noFill/>
        </p:spPr>
        <p:txBody>
          <a:bodyPr wrap="square" rtlCol="0">
            <a:spAutoFit/>
          </a:bodyPr>
          <a:lstStyle/>
          <a:p>
            <a:pPr marL="0" marR="2903" lvl="0" indent="0" algn="l"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Reduced</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upfront </a:t>
            </a:r>
            <a:r>
              <a:rPr kumimoji="0" lang="en-US" sz="1000" b="0" i="0" u="none" strike="noStrike" kern="1200" cap="none" spc="-17"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investment </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as</a:t>
            </a:r>
            <a:r>
              <a:rPr kumimoji="0" lang="en-US" sz="1000" b="0" i="0" u="none" strike="noStrike" kern="1200" cap="none" spc="-14"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client </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subscribes</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17" normalizeH="0" baseline="0" noProof="0">
                <a:ln>
                  <a:noFill/>
                </a:ln>
                <a:solidFill>
                  <a:prstClr val="white"/>
                </a:solidFill>
                <a:effectLst/>
                <a:uLnTx/>
                <a:uFillTx/>
                <a:latin typeface="TheSansOffice" panose="020B0503040302060204" pitchFamily="34" charset="0"/>
                <a:ea typeface="+mn-ea"/>
                <a:cs typeface="Arial"/>
              </a:rPr>
              <a:t>to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infrastructure</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owned</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 by </a:t>
            </a:r>
            <a:r>
              <a:rPr kumimoji="0" lang="en-US" sz="1000" b="0" i="0" u="none" strike="noStrike" kern="1200" cap="none" spc="-38" normalizeH="0" baseline="0" noProof="0">
                <a:ln>
                  <a:noFill/>
                </a:ln>
                <a:solidFill>
                  <a:prstClr val="white"/>
                </a:solidFill>
                <a:effectLst/>
                <a:uLnTx/>
                <a:uFillTx/>
                <a:latin typeface="TheSansOffice" panose="020B0503040302060204" pitchFamily="34" charset="0"/>
                <a:ea typeface="+mn-ea"/>
                <a:cs typeface="Arial"/>
              </a:rPr>
              <a:t>Sify </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as </a:t>
            </a:r>
            <a:r>
              <a:rPr kumimoji="0" lang="en-US" sz="1000" b="0" i="0" u="none" strike="noStrike" kern="1200" cap="none" spc="-46" normalizeH="0" baseline="0" noProof="0">
                <a:ln>
                  <a:noFill/>
                </a:ln>
                <a:solidFill>
                  <a:prstClr val="white"/>
                </a:solidFill>
                <a:effectLst/>
                <a:uLnTx/>
                <a:uFillTx/>
                <a:latin typeface="TheSansOffice" panose="020B0503040302060204" pitchFamily="34" charset="0"/>
                <a:ea typeface="+mn-ea"/>
                <a:cs typeface="Arial"/>
              </a:rPr>
              <a:t>a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part</a:t>
            </a:r>
            <a:r>
              <a:rPr kumimoji="0" lang="en-US" sz="1000" b="0" i="0" u="none" strike="noStrike" kern="1200" cap="none" spc="86"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of</a:t>
            </a:r>
            <a:r>
              <a:rPr kumimoji="0" lang="en-US" sz="1000" b="0" i="0" u="none" strike="noStrike" kern="1200" cap="none" spc="-8"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35" normalizeH="0" baseline="0" noProof="0">
                <a:ln>
                  <a:noFill/>
                </a:ln>
                <a:solidFill>
                  <a:prstClr val="white"/>
                </a:solidFill>
                <a:effectLst/>
                <a:uLnTx/>
                <a:uFillTx/>
                <a:latin typeface="TheSansOffice" panose="020B0503040302060204" pitchFamily="34" charset="0"/>
                <a:ea typeface="+mn-ea"/>
                <a:cs typeface="Arial"/>
              </a:rPr>
              <a:t>their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40" normalizeH="0" baseline="0" noProof="0">
                <a:ln>
                  <a:noFill/>
                </a:ln>
                <a:solidFill>
                  <a:prstClr val="white"/>
                </a:solidFill>
                <a:effectLst/>
                <a:uLnTx/>
                <a:uFillTx/>
                <a:latin typeface="TheSansOffice" panose="020B0503040302060204" pitchFamily="34" charset="0"/>
                <a:ea typeface="+mn-ea"/>
                <a:cs typeface="Arial"/>
              </a:rPr>
              <a:t>overall</a:t>
            </a:r>
            <a:r>
              <a:rPr kumimoji="0" lang="en-US" sz="1000" b="0" i="0" u="none" strike="noStrike" kern="1200" cap="none" spc="-43" normalizeH="0" baseline="0" noProof="0">
                <a:ln>
                  <a:noFill/>
                </a:ln>
                <a:solidFill>
                  <a:prstClr val="white"/>
                </a:solidFill>
                <a:effectLst/>
                <a:uLnTx/>
                <a:uFillTx/>
                <a:latin typeface="TheSansOffice" panose="020B0503040302060204" pitchFamily="34" charset="0"/>
                <a:ea typeface="+mn-ea"/>
                <a:cs typeface="Arial"/>
              </a:rPr>
              <a:t>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infrastructure </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requirement</a:t>
            </a:r>
            <a:endParaRPr kumimoji="0" lang="en-US" sz="1000" b="0" i="0" u="none" strike="noStrike" kern="1200" cap="none" spc="0" normalizeH="0" baseline="0" noProof="0">
              <a:ln>
                <a:noFill/>
              </a:ln>
              <a:solidFill>
                <a:prstClr val="white"/>
              </a:solidFill>
              <a:effectLst/>
              <a:uLnTx/>
              <a:uFillTx/>
              <a:latin typeface="TheSansOffice" panose="020B0503040302060204" pitchFamily="34" charset="0"/>
              <a:ea typeface="+mn-ea"/>
              <a:cs typeface="Arial"/>
            </a:endParaRPr>
          </a:p>
        </p:txBody>
      </p:sp>
      <p:sp>
        <p:nvSpPr>
          <p:cNvPr id="22" name="TextBox 21">
            <a:extLst>
              <a:ext uri="{FF2B5EF4-FFF2-40B4-BE49-F238E27FC236}">
                <a16:creationId xmlns:a16="http://schemas.microsoft.com/office/drawing/2014/main" id="{40920783-AB62-4D3E-AC50-AE348085529D}"/>
              </a:ext>
            </a:extLst>
          </p:cNvPr>
          <p:cNvSpPr txBox="1"/>
          <p:nvPr/>
        </p:nvSpPr>
        <p:spPr>
          <a:xfrm>
            <a:off x="5109234" y="3904975"/>
            <a:ext cx="2165635" cy="400110"/>
          </a:xfrm>
          <a:prstGeom prst="rect">
            <a:avLst/>
          </a:prstGeom>
          <a:noFill/>
        </p:spPr>
        <p:txBody>
          <a:bodyPr wrap="square" rtlCol="0">
            <a:spAutoFit/>
          </a:bodyPr>
          <a:lstStyle/>
          <a:p>
            <a:pPr marL="7259" marR="2903" lvl="0" indent="0" algn="ctr" defTabSz="68578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No upfront  </a:t>
            </a:r>
            <a:r>
              <a:rPr kumimoji="0" lang="en-US" sz="1000" b="0" i="0" u="none" strike="noStrike" kern="1200" cap="none" spc="-28" normalizeH="0" baseline="0" noProof="0">
                <a:ln>
                  <a:noFill/>
                </a:ln>
                <a:solidFill>
                  <a:prstClr val="white"/>
                </a:solidFill>
                <a:effectLst/>
                <a:uLnTx/>
                <a:uFillTx/>
                <a:latin typeface="TheSansOffice" panose="020B0503040302060204" pitchFamily="34" charset="0"/>
                <a:ea typeface="+mn-ea"/>
                <a:cs typeface="Arial"/>
              </a:rPr>
              <a:t>investment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by </a:t>
            </a:r>
            <a:r>
              <a:rPr kumimoji="0" lang="en-US" sz="1000" b="0" i="0" u="none" strike="noStrike" kern="1200" cap="none" spc="-26" normalizeH="0" baseline="0" noProof="0">
                <a:ln>
                  <a:noFill/>
                </a:ln>
                <a:solidFill>
                  <a:prstClr val="white"/>
                </a:solidFill>
                <a:effectLst/>
                <a:uLnTx/>
                <a:uFillTx/>
                <a:latin typeface="TheSansOffice" panose="020B0503040302060204" pitchFamily="34" charset="0"/>
                <a:ea typeface="+mn-ea"/>
                <a:cs typeface="Arial"/>
              </a:rPr>
              <a:t>client and payout </a:t>
            </a:r>
            <a:r>
              <a:rPr kumimoji="0" lang="en-US" sz="1000" b="0" i="0" u="none" strike="noStrike" kern="1200" cap="none" spc="-32" normalizeH="0" baseline="0" noProof="0">
                <a:ln>
                  <a:noFill/>
                </a:ln>
                <a:solidFill>
                  <a:prstClr val="white"/>
                </a:solidFill>
                <a:effectLst/>
                <a:uLnTx/>
                <a:uFillTx/>
                <a:latin typeface="TheSansOffice" panose="020B0503040302060204" pitchFamily="34" charset="0"/>
                <a:ea typeface="+mn-ea"/>
                <a:cs typeface="Arial"/>
              </a:rPr>
              <a:t>is </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based </a:t>
            </a:r>
            <a:r>
              <a:rPr kumimoji="0" lang="en-US" sz="1000" b="0" i="0" u="none" strike="noStrike" kern="1200" cap="none" spc="-23" normalizeH="0" baseline="0" noProof="0">
                <a:ln>
                  <a:noFill/>
                </a:ln>
                <a:solidFill>
                  <a:prstClr val="white"/>
                </a:solidFill>
                <a:effectLst/>
                <a:uLnTx/>
                <a:uFillTx/>
                <a:latin typeface="TheSansOffice" panose="020B0503040302060204" pitchFamily="34" charset="0"/>
                <a:ea typeface="+mn-ea"/>
                <a:cs typeface="Arial"/>
              </a:rPr>
              <a:t>on  </a:t>
            </a:r>
            <a:r>
              <a:rPr kumimoji="0" lang="en-US" sz="1000" b="0" i="0" u="none" strike="noStrike" kern="1200" cap="none" spc="-20" normalizeH="0" baseline="0" noProof="0">
                <a:ln>
                  <a:noFill/>
                </a:ln>
                <a:solidFill>
                  <a:prstClr val="white"/>
                </a:solidFill>
                <a:effectLst/>
                <a:uLnTx/>
                <a:uFillTx/>
                <a:latin typeface="TheSansOffice" panose="020B0503040302060204" pitchFamily="34" charset="0"/>
                <a:ea typeface="+mn-ea"/>
                <a:cs typeface="Arial"/>
              </a:rPr>
              <a:t>consumption</a:t>
            </a:r>
            <a:endParaRPr kumimoji="0" lang="en-US" sz="1000" b="0" i="0" u="none" strike="noStrike" kern="1200" cap="none" spc="0" normalizeH="0" baseline="0" noProof="0">
              <a:ln>
                <a:noFill/>
              </a:ln>
              <a:solidFill>
                <a:prstClr val="white"/>
              </a:solidFill>
              <a:effectLst/>
              <a:uLnTx/>
              <a:uFillTx/>
              <a:latin typeface="TheSansOffice" panose="020B0503040302060204" pitchFamily="34" charset="0"/>
              <a:ea typeface="+mn-ea"/>
              <a:cs typeface="Arial"/>
            </a:endParaRPr>
          </a:p>
        </p:txBody>
      </p:sp>
      <p:grpSp>
        <p:nvGrpSpPr>
          <p:cNvPr id="44" name="Group 43">
            <a:extLst>
              <a:ext uri="{FF2B5EF4-FFF2-40B4-BE49-F238E27FC236}">
                <a16:creationId xmlns:a16="http://schemas.microsoft.com/office/drawing/2014/main" id="{99A28CDB-7CC2-4EE6-9AE1-9A43FD646117}"/>
              </a:ext>
            </a:extLst>
          </p:cNvPr>
          <p:cNvGrpSpPr/>
          <p:nvPr/>
        </p:nvGrpSpPr>
        <p:grpSpPr>
          <a:xfrm>
            <a:off x="4998753" y="1467076"/>
            <a:ext cx="2386596" cy="2386596"/>
            <a:chOff x="4883614" y="1422015"/>
            <a:chExt cx="2628000" cy="2628000"/>
          </a:xfrm>
        </p:grpSpPr>
        <p:grpSp>
          <p:nvGrpSpPr>
            <p:cNvPr id="11" name="Group 10">
              <a:extLst>
                <a:ext uri="{FF2B5EF4-FFF2-40B4-BE49-F238E27FC236}">
                  <a16:creationId xmlns:a16="http://schemas.microsoft.com/office/drawing/2014/main" id="{3ED0835E-7BA1-469A-A9C8-D79B1480DBB5}"/>
                </a:ext>
              </a:extLst>
            </p:cNvPr>
            <p:cNvGrpSpPr/>
            <p:nvPr/>
          </p:nvGrpSpPr>
          <p:grpSpPr>
            <a:xfrm>
              <a:off x="4937614" y="1476015"/>
              <a:ext cx="2520000" cy="2520000"/>
              <a:chOff x="4834036" y="1731932"/>
              <a:chExt cx="2520000" cy="2520000"/>
            </a:xfrm>
          </p:grpSpPr>
          <p:sp>
            <p:nvSpPr>
              <p:cNvPr id="10" name="Oval 9">
                <a:extLst>
                  <a:ext uri="{FF2B5EF4-FFF2-40B4-BE49-F238E27FC236}">
                    <a16:creationId xmlns:a16="http://schemas.microsoft.com/office/drawing/2014/main" id="{3448D53E-6AD3-4DA8-AB9B-4DFE74988492}"/>
                  </a:ext>
                </a:extLst>
              </p:cNvPr>
              <p:cNvSpPr/>
              <p:nvPr/>
            </p:nvSpPr>
            <p:spPr>
              <a:xfrm>
                <a:off x="4834036" y="1731932"/>
                <a:ext cx="2520000" cy="25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pic>
            <p:nvPicPr>
              <p:cNvPr id="9" name="Graphic 8">
                <a:extLst>
                  <a:ext uri="{FF2B5EF4-FFF2-40B4-BE49-F238E27FC236}">
                    <a16:creationId xmlns:a16="http://schemas.microsoft.com/office/drawing/2014/main" id="{75E60C5E-6541-472A-9DAE-02E5D5405B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34036" y="1731932"/>
                <a:ext cx="2520000" cy="2520000"/>
              </a:xfrm>
              <a:prstGeom prst="rect">
                <a:avLst/>
              </a:prstGeom>
            </p:spPr>
          </p:pic>
        </p:grpSp>
        <p:sp>
          <p:nvSpPr>
            <p:cNvPr id="23" name="Oval 22">
              <a:extLst>
                <a:ext uri="{FF2B5EF4-FFF2-40B4-BE49-F238E27FC236}">
                  <a16:creationId xmlns:a16="http://schemas.microsoft.com/office/drawing/2014/main" id="{A91A1304-C1B0-49C9-ABB5-08BAF30A63ED}"/>
                </a:ext>
              </a:extLst>
            </p:cNvPr>
            <p:cNvSpPr/>
            <p:nvPr/>
          </p:nvSpPr>
          <p:spPr>
            <a:xfrm>
              <a:off x="4883614" y="1422015"/>
              <a:ext cx="2628000" cy="2628000"/>
            </a:xfrm>
            <a:prstGeom prst="ellipse">
              <a:avLst/>
            </a:prstGeom>
            <a:noFill/>
            <a:ln w="12700">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grpSp>
      <p:sp>
        <p:nvSpPr>
          <p:cNvPr id="29" name="TextBox 28">
            <a:extLst>
              <a:ext uri="{FF2B5EF4-FFF2-40B4-BE49-F238E27FC236}">
                <a16:creationId xmlns:a16="http://schemas.microsoft.com/office/drawing/2014/main" id="{5B625172-215D-465B-AB07-10D17D5334B2}"/>
              </a:ext>
            </a:extLst>
          </p:cNvPr>
          <p:cNvSpPr txBox="1"/>
          <p:nvPr/>
        </p:nvSpPr>
        <p:spPr>
          <a:xfrm>
            <a:off x="5748152" y="2479566"/>
            <a:ext cx="865958" cy="338554"/>
          </a:xfrm>
          <a:prstGeom prst="rect">
            <a:avLst/>
          </a:prstGeom>
          <a:noFill/>
        </p:spPr>
        <p:txBody>
          <a:bodyPr wrap="square" rtlCol="0">
            <a:spAutoFit/>
          </a:bodyPr>
          <a:lstStyle/>
          <a:p>
            <a:pPr marL="7259" marR="2903" lvl="0" indent="0" algn="ctr" defTabSz="685783" rtl="0" eaLnBrk="1" fontAlgn="auto" latinLnBrk="0" hangingPunct="1">
              <a:lnSpc>
                <a:spcPct val="100000"/>
              </a:lnSpc>
              <a:spcBef>
                <a:spcPts val="0"/>
              </a:spcBef>
              <a:spcAft>
                <a:spcPts val="0"/>
              </a:spcAft>
              <a:buClrTx/>
              <a:buSzTx/>
              <a:buFontTx/>
              <a:buNone/>
              <a:tabLst/>
              <a:defRPr/>
            </a:pPr>
            <a:r>
              <a:rPr kumimoji="0" lang="en-US" sz="800" b="1" i="0" u="none" strike="noStrike" kern="1200" cap="all" spc="-26" normalizeH="0" baseline="0" noProof="0">
                <a:ln>
                  <a:noFill/>
                </a:ln>
                <a:solidFill>
                  <a:prstClr val="black"/>
                </a:solidFill>
                <a:effectLst/>
                <a:uLnTx/>
                <a:uFillTx/>
                <a:latin typeface="TheSansOffice" panose="020B0503040302060204" pitchFamily="34" charset="0"/>
                <a:ea typeface="+mn-ea"/>
                <a:cs typeface="Arial"/>
              </a:rPr>
              <a:t>Engagement Models</a:t>
            </a:r>
          </a:p>
        </p:txBody>
      </p:sp>
      <p:sp>
        <p:nvSpPr>
          <p:cNvPr id="24" name="Oval 23">
            <a:extLst>
              <a:ext uri="{FF2B5EF4-FFF2-40B4-BE49-F238E27FC236}">
                <a16:creationId xmlns:a16="http://schemas.microsoft.com/office/drawing/2014/main" id="{78CBCFB5-BB46-4881-AC63-FCCC6E64492A}"/>
              </a:ext>
            </a:extLst>
          </p:cNvPr>
          <p:cNvSpPr/>
          <p:nvPr/>
        </p:nvSpPr>
        <p:spPr>
          <a:xfrm>
            <a:off x="5265232" y="1739575"/>
            <a:ext cx="163465" cy="163465"/>
          </a:xfrm>
          <a:prstGeom prst="ellipse">
            <a:avLst/>
          </a:prstGeom>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8" name="Oval 37">
            <a:extLst>
              <a:ext uri="{FF2B5EF4-FFF2-40B4-BE49-F238E27FC236}">
                <a16:creationId xmlns:a16="http://schemas.microsoft.com/office/drawing/2014/main" id="{8A761A06-96FB-41E5-9629-CDC90E72F06D}"/>
              </a:ext>
            </a:extLst>
          </p:cNvPr>
          <p:cNvSpPr/>
          <p:nvPr/>
        </p:nvSpPr>
        <p:spPr>
          <a:xfrm>
            <a:off x="6945982" y="1739575"/>
            <a:ext cx="163465" cy="163465"/>
          </a:xfrm>
          <a:prstGeom prst="ellipse">
            <a:avLst/>
          </a:prstGeom>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9" name="Oval 38">
            <a:extLst>
              <a:ext uri="{FF2B5EF4-FFF2-40B4-BE49-F238E27FC236}">
                <a16:creationId xmlns:a16="http://schemas.microsoft.com/office/drawing/2014/main" id="{26BACC77-0C20-4EC7-89FE-1F75519BD49F}"/>
              </a:ext>
            </a:extLst>
          </p:cNvPr>
          <p:cNvSpPr/>
          <p:nvPr/>
        </p:nvSpPr>
        <p:spPr>
          <a:xfrm>
            <a:off x="5265232" y="3416703"/>
            <a:ext cx="163465" cy="163465"/>
          </a:xfrm>
          <a:prstGeom prst="ellipse">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40" name="Oval 39">
            <a:extLst>
              <a:ext uri="{FF2B5EF4-FFF2-40B4-BE49-F238E27FC236}">
                <a16:creationId xmlns:a16="http://schemas.microsoft.com/office/drawing/2014/main" id="{C9C95DBD-8FEC-4B0E-AA0B-C76A462610FD}"/>
              </a:ext>
            </a:extLst>
          </p:cNvPr>
          <p:cNvSpPr/>
          <p:nvPr/>
        </p:nvSpPr>
        <p:spPr>
          <a:xfrm>
            <a:off x="6945982" y="3416703"/>
            <a:ext cx="163465" cy="163465"/>
          </a:xfrm>
          <a:prstGeom prst="ellipse">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rebuchet MS"/>
              <a:ea typeface="+mn-ea"/>
              <a:cs typeface="+mn-cs"/>
            </a:endParaRPr>
          </a:p>
        </p:txBody>
      </p:sp>
      <p:grpSp>
        <p:nvGrpSpPr>
          <p:cNvPr id="28" name="Group 27">
            <a:extLst>
              <a:ext uri="{FF2B5EF4-FFF2-40B4-BE49-F238E27FC236}">
                <a16:creationId xmlns:a16="http://schemas.microsoft.com/office/drawing/2014/main" id="{0883562C-D635-45AB-9762-C3AC0B748E4B}"/>
              </a:ext>
            </a:extLst>
          </p:cNvPr>
          <p:cNvGrpSpPr/>
          <p:nvPr/>
        </p:nvGrpSpPr>
        <p:grpSpPr>
          <a:xfrm>
            <a:off x="64380" y="4887674"/>
            <a:ext cx="1223400" cy="261610"/>
            <a:chOff x="1066800" y="4063365"/>
            <a:chExt cx="1223400" cy="261610"/>
          </a:xfrm>
        </p:grpSpPr>
        <p:pic>
          <p:nvPicPr>
            <p:cNvPr id="30" name="Picture 29">
              <a:extLst>
                <a:ext uri="{FF2B5EF4-FFF2-40B4-BE49-F238E27FC236}">
                  <a16:creationId xmlns:a16="http://schemas.microsoft.com/office/drawing/2014/main" id="{0826ABD1-074F-41B9-B764-3A58125801F6}"/>
                </a:ext>
              </a:extLst>
            </p:cNvPr>
            <p:cNvPicPr>
              <a:picLocks noChangeAspect="1"/>
            </p:cNvPicPr>
            <p:nvPr userDrawn="1"/>
          </p:nvPicPr>
          <p:blipFill>
            <a:blip r:embed="rId5"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35" name="TextBox 34">
              <a:extLst>
                <a:ext uri="{FF2B5EF4-FFF2-40B4-BE49-F238E27FC236}">
                  <a16:creationId xmlns:a16="http://schemas.microsoft.com/office/drawing/2014/main" id="{31E0F295-72A6-41D7-AF2F-DF2DDCC0CF8E}"/>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
        <p:nvSpPr>
          <p:cNvPr id="6" name="TextBox 5">
            <a:extLst>
              <a:ext uri="{FF2B5EF4-FFF2-40B4-BE49-F238E27FC236}">
                <a16:creationId xmlns:a16="http://schemas.microsoft.com/office/drawing/2014/main" id="{BDEDC3A7-BB8F-4A26-8C59-3369DEF94B0C}"/>
              </a:ext>
            </a:extLst>
          </p:cNvPr>
          <p:cNvSpPr txBox="1"/>
          <p:nvPr/>
        </p:nvSpPr>
        <p:spPr>
          <a:xfrm>
            <a:off x="5759072" y="3194735"/>
            <a:ext cx="865958" cy="430887"/>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26" normalizeH="0" baseline="0" noProof="0">
                <a:ln>
                  <a:noFill/>
                </a:ln>
                <a:solidFill>
                  <a:prstClr val="black"/>
                </a:solidFill>
                <a:effectLst/>
                <a:uLnTx/>
                <a:uFillTx/>
                <a:latin typeface="TheSansOffice" panose="020B0503040302060204" pitchFamily="34" charset="0"/>
                <a:ea typeface="+mn-ea"/>
                <a:cs typeface="Arial"/>
              </a:rPr>
              <a:t>Usage based</a:t>
            </a:r>
          </a:p>
        </p:txBody>
      </p:sp>
      <p:sp>
        <p:nvSpPr>
          <p:cNvPr id="7" name="TextBox 6">
            <a:extLst>
              <a:ext uri="{FF2B5EF4-FFF2-40B4-BE49-F238E27FC236}">
                <a16:creationId xmlns:a16="http://schemas.microsoft.com/office/drawing/2014/main" id="{FB9976A0-6A0F-4260-89AD-8EAE0291C562}"/>
              </a:ext>
            </a:extLst>
          </p:cNvPr>
          <p:cNvSpPr txBox="1"/>
          <p:nvPr/>
        </p:nvSpPr>
        <p:spPr>
          <a:xfrm>
            <a:off x="6460348" y="2433400"/>
            <a:ext cx="974041" cy="430887"/>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26" normalizeH="0" baseline="0" noProof="0">
                <a:ln>
                  <a:noFill/>
                </a:ln>
                <a:solidFill>
                  <a:prstClr val="black"/>
                </a:solidFill>
                <a:effectLst/>
                <a:uLnTx/>
                <a:uFillTx/>
                <a:latin typeface="TheSansOffice" panose="020B0503040302060204" pitchFamily="34" charset="0"/>
                <a:ea typeface="+mn-ea"/>
                <a:cs typeface="Arial"/>
              </a:rPr>
              <a:t>Component based</a:t>
            </a:r>
            <a:endParaRPr kumimoji="0" lang="en-IN" sz="110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sp>
        <p:nvSpPr>
          <p:cNvPr id="46" name="TextBox 45">
            <a:extLst>
              <a:ext uri="{FF2B5EF4-FFF2-40B4-BE49-F238E27FC236}">
                <a16:creationId xmlns:a16="http://schemas.microsoft.com/office/drawing/2014/main" id="{99514C0F-DD50-428B-8684-89AE4EB299B3}"/>
              </a:ext>
            </a:extLst>
          </p:cNvPr>
          <p:cNvSpPr txBox="1"/>
          <p:nvPr/>
        </p:nvSpPr>
        <p:spPr>
          <a:xfrm>
            <a:off x="5759072" y="1653096"/>
            <a:ext cx="865958" cy="430887"/>
          </a:xfrm>
          <a:prstGeom prst="rect">
            <a:avLst/>
          </a:prstGeom>
          <a:noFill/>
        </p:spPr>
        <p:txBody>
          <a:bodyPr wrap="square" rtlCol="0">
            <a:spAutoFit/>
          </a:bodyPr>
          <a:lstStyle/>
          <a:p>
            <a:pPr marL="7259" marR="2903" lvl="0" indent="0" algn="ctr" defTabSz="685783"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26" normalizeH="0" baseline="0" noProof="0">
                <a:ln>
                  <a:noFill/>
                </a:ln>
                <a:solidFill>
                  <a:prstClr val="black"/>
                </a:solidFill>
                <a:effectLst/>
                <a:uLnTx/>
                <a:uFillTx/>
                <a:latin typeface="TheSansOffice" panose="020B0503040302060204" pitchFamily="34" charset="0"/>
                <a:ea typeface="+mn-ea"/>
                <a:cs typeface="Arial"/>
              </a:rPr>
              <a:t>Assets + </a:t>
            </a:r>
          </a:p>
          <a:p>
            <a:pPr marL="7259" marR="2903" lvl="0" indent="0" algn="ctr" defTabSz="685783"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26" normalizeH="0" baseline="0" noProof="0">
                <a:ln>
                  <a:noFill/>
                </a:ln>
                <a:solidFill>
                  <a:prstClr val="black"/>
                </a:solidFill>
                <a:effectLst/>
                <a:uLnTx/>
                <a:uFillTx/>
                <a:latin typeface="TheSansOffice" panose="020B0503040302060204" pitchFamily="34" charset="0"/>
                <a:ea typeface="+mn-ea"/>
                <a:cs typeface="Arial"/>
              </a:rPr>
              <a:t>Services</a:t>
            </a:r>
          </a:p>
        </p:txBody>
      </p:sp>
      <p:sp>
        <p:nvSpPr>
          <p:cNvPr id="54" name="TextBox 53">
            <a:extLst>
              <a:ext uri="{FF2B5EF4-FFF2-40B4-BE49-F238E27FC236}">
                <a16:creationId xmlns:a16="http://schemas.microsoft.com/office/drawing/2014/main" id="{89BEB1CB-1869-4603-B224-F5CC33545681}"/>
              </a:ext>
            </a:extLst>
          </p:cNvPr>
          <p:cNvSpPr txBox="1"/>
          <p:nvPr/>
        </p:nvSpPr>
        <p:spPr>
          <a:xfrm>
            <a:off x="5027277" y="2433400"/>
            <a:ext cx="775731" cy="430887"/>
          </a:xfrm>
          <a:prstGeom prst="rect">
            <a:avLst/>
          </a:prstGeom>
          <a:noFill/>
        </p:spPr>
        <p:txBody>
          <a:bodyPr wrap="square" rtlCol="0">
            <a:spAutoFit/>
          </a:bodyPr>
          <a:lstStyle/>
          <a:p>
            <a:pPr marL="7259" marR="2903" lvl="0" indent="0" algn="ctr" defTabSz="685783"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26" normalizeH="0" baseline="0" noProof="0">
                <a:ln>
                  <a:noFill/>
                </a:ln>
                <a:solidFill>
                  <a:prstClr val="black"/>
                </a:solidFill>
                <a:effectLst/>
                <a:uLnTx/>
                <a:uFillTx/>
                <a:latin typeface="TheSansOffice" panose="020B0503040302060204" pitchFamily="34" charset="0"/>
                <a:ea typeface="+mn-ea"/>
                <a:cs typeface="Arial"/>
              </a:rPr>
              <a:t>Outcome based</a:t>
            </a:r>
          </a:p>
        </p:txBody>
      </p:sp>
    </p:spTree>
    <p:extLst>
      <p:ext uri="{BB962C8B-B14F-4D97-AF65-F5344CB8AC3E}">
        <p14:creationId xmlns:p14="http://schemas.microsoft.com/office/powerpoint/2010/main" val="1759822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a:extLst>
              <a:ext uri="{FF2B5EF4-FFF2-40B4-BE49-F238E27FC236}">
                <a16:creationId xmlns:a16="http://schemas.microsoft.com/office/drawing/2014/main" id="{C6917E10-1764-40FC-BA91-9965B79183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25368" y="-8302"/>
            <a:ext cx="9936307" cy="5589172"/>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B662DD18-4260-4A92-9AB5-ECF44ED8BCD5}"/>
              </a:ext>
            </a:extLst>
          </p:cNvPr>
          <p:cNvSpPr/>
          <p:nvPr/>
        </p:nvSpPr>
        <p:spPr>
          <a:xfrm>
            <a:off x="0" y="0"/>
            <a:ext cx="9164516" cy="5143500"/>
          </a:xfrm>
          <a:prstGeom prst="rect">
            <a:avLst/>
          </a:prstGeom>
          <a:solidFill>
            <a:srgbClr val="1F497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76" name="Title 1">
            <a:extLst>
              <a:ext uri="{FF2B5EF4-FFF2-40B4-BE49-F238E27FC236}">
                <a16:creationId xmlns:a16="http://schemas.microsoft.com/office/drawing/2014/main" id="{066E73A4-B51B-48A4-A775-4C67B0898AB7}"/>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Sify as a transformation partner</a:t>
            </a:r>
          </a:p>
        </p:txBody>
      </p:sp>
      <p:grpSp>
        <p:nvGrpSpPr>
          <p:cNvPr id="118" name="Group 117">
            <a:extLst>
              <a:ext uri="{FF2B5EF4-FFF2-40B4-BE49-F238E27FC236}">
                <a16:creationId xmlns:a16="http://schemas.microsoft.com/office/drawing/2014/main" id="{7FED9FB3-14D8-4B23-8982-AAFF8F32FEF1}"/>
              </a:ext>
            </a:extLst>
          </p:cNvPr>
          <p:cNvGrpSpPr/>
          <p:nvPr/>
        </p:nvGrpSpPr>
        <p:grpSpPr>
          <a:xfrm>
            <a:off x="1144618" y="2436725"/>
            <a:ext cx="540000" cy="540000"/>
            <a:chOff x="12560300" y="2195513"/>
            <a:chExt cx="666751" cy="684212"/>
          </a:xfrm>
          <a:solidFill>
            <a:schemeClr val="bg1"/>
          </a:solidFill>
        </p:grpSpPr>
        <p:sp>
          <p:nvSpPr>
            <p:cNvPr id="119" name="Freeform 26">
              <a:extLst>
                <a:ext uri="{FF2B5EF4-FFF2-40B4-BE49-F238E27FC236}">
                  <a16:creationId xmlns:a16="http://schemas.microsoft.com/office/drawing/2014/main" id="{185F6F12-1A54-4D5C-AE1F-774EACCACB47}"/>
                </a:ext>
              </a:extLst>
            </p:cNvPr>
            <p:cNvSpPr>
              <a:spLocks noEditPoints="1"/>
            </p:cNvSpPr>
            <p:nvPr/>
          </p:nvSpPr>
          <p:spPr bwMode="auto">
            <a:xfrm>
              <a:off x="12703175" y="2405063"/>
              <a:ext cx="381000" cy="106363"/>
            </a:xfrm>
            <a:custGeom>
              <a:avLst/>
              <a:gdLst>
                <a:gd name="T0" fmla="*/ 166 w 175"/>
                <a:gd name="T1" fmla="*/ 0 h 49"/>
                <a:gd name="T2" fmla="*/ 10 w 175"/>
                <a:gd name="T3" fmla="*/ 0 h 49"/>
                <a:gd name="T4" fmla="*/ 0 w 175"/>
                <a:gd name="T5" fmla="*/ 9 h 49"/>
                <a:gd name="T6" fmla="*/ 0 w 175"/>
                <a:gd name="T7" fmla="*/ 40 h 49"/>
                <a:gd name="T8" fmla="*/ 10 w 175"/>
                <a:gd name="T9" fmla="*/ 49 h 49"/>
                <a:gd name="T10" fmla="*/ 166 w 175"/>
                <a:gd name="T11" fmla="*/ 49 h 49"/>
                <a:gd name="T12" fmla="*/ 175 w 175"/>
                <a:gd name="T13" fmla="*/ 40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40"/>
                    <a:pt x="0" y="40"/>
                    <a:pt x="0" y="40"/>
                  </a:cubicBezTo>
                  <a:cubicBezTo>
                    <a:pt x="0" y="45"/>
                    <a:pt x="5" y="49"/>
                    <a:pt x="10" y="49"/>
                  </a:cubicBezTo>
                  <a:cubicBezTo>
                    <a:pt x="166" y="49"/>
                    <a:pt x="166" y="49"/>
                    <a:pt x="166" y="49"/>
                  </a:cubicBezTo>
                  <a:cubicBezTo>
                    <a:pt x="171" y="49"/>
                    <a:pt x="175" y="45"/>
                    <a:pt x="175" y="40"/>
                  </a:cubicBezTo>
                  <a:cubicBezTo>
                    <a:pt x="175" y="9"/>
                    <a:pt x="175" y="9"/>
                    <a:pt x="175" y="9"/>
                  </a:cubicBezTo>
                  <a:cubicBezTo>
                    <a:pt x="175" y="4"/>
                    <a:pt x="171" y="0"/>
                    <a:pt x="166" y="0"/>
                  </a:cubicBezTo>
                  <a:close/>
                  <a:moveTo>
                    <a:pt x="17" y="21"/>
                  </a:moveTo>
                  <a:cubicBezTo>
                    <a:pt x="14" y="21"/>
                    <a:pt x="11" y="19"/>
                    <a:pt x="11" y="16"/>
                  </a:cubicBezTo>
                  <a:cubicBezTo>
                    <a:pt x="11" y="13"/>
                    <a:pt x="14" y="10"/>
                    <a:pt x="17" y="10"/>
                  </a:cubicBezTo>
                  <a:cubicBezTo>
                    <a:pt x="20" y="10"/>
                    <a:pt x="22" y="13"/>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no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sp>
          <p:nvSpPr>
            <p:cNvPr id="120" name="Freeform 27">
              <a:extLst>
                <a:ext uri="{FF2B5EF4-FFF2-40B4-BE49-F238E27FC236}">
                  <a16:creationId xmlns:a16="http://schemas.microsoft.com/office/drawing/2014/main" id="{4937824D-B0EA-43AA-A026-2584A7E0961E}"/>
                </a:ext>
              </a:extLst>
            </p:cNvPr>
            <p:cNvSpPr>
              <a:spLocks noEditPoints="1"/>
            </p:cNvSpPr>
            <p:nvPr/>
          </p:nvSpPr>
          <p:spPr bwMode="auto">
            <a:xfrm>
              <a:off x="12703175" y="2522538"/>
              <a:ext cx="381000" cy="106363"/>
            </a:xfrm>
            <a:custGeom>
              <a:avLst/>
              <a:gdLst>
                <a:gd name="T0" fmla="*/ 166 w 175"/>
                <a:gd name="T1" fmla="*/ 0 h 49"/>
                <a:gd name="T2" fmla="*/ 10 w 175"/>
                <a:gd name="T3" fmla="*/ 0 h 49"/>
                <a:gd name="T4" fmla="*/ 0 w 175"/>
                <a:gd name="T5" fmla="*/ 9 h 49"/>
                <a:gd name="T6" fmla="*/ 0 w 175"/>
                <a:gd name="T7" fmla="*/ 39 h 49"/>
                <a:gd name="T8" fmla="*/ 10 w 175"/>
                <a:gd name="T9" fmla="*/ 49 h 49"/>
                <a:gd name="T10" fmla="*/ 166 w 175"/>
                <a:gd name="T11" fmla="*/ 49 h 49"/>
                <a:gd name="T12" fmla="*/ 175 w 175"/>
                <a:gd name="T13" fmla="*/ 39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39"/>
                    <a:pt x="0" y="39"/>
                    <a:pt x="0" y="39"/>
                  </a:cubicBezTo>
                  <a:cubicBezTo>
                    <a:pt x="0" y="45"/>
                    <a:pt x="5" y="49"/>
                    <a:pt x="10" y="49"/>
                  </a:cubicBezTo>
                  <a:cubicBezTo>
                    <a:pt x="166" y="49"/>
                    <a:pt x="166" y="49"/>
                    <a:pt x="166" y="49"/>
                  </a:cubicBezTo>
                  <a:cubicBezTo>
                    <a:pt x="171" y="49"/>
                    <a:pt x="175" y="45"/>
                    <a:pt x="175" y="39"/>
                  </a:cubicBezTo>
                  <a:cubicBezTo>
                    <a:pt x="175" y="9"/>
                    <a:pt x="175" y="9"/>
                    <a:pt x="175" y="9"/>
                  </a:cubicBezTo>
                  <a:cubicBezTo>
                    <a:pt x="175" y="4"/>
                    <a:pt x="171" y="0"/>
                    <a:pt x="166" y="0"/>
                  </a:cubicBezTo>
                  <a:close/>
                  <a:moveTo>
                    <a:pt x="17" y="21"/>
                  </a:moveTo>
                  <a:cubicBezTo>
                    <a:pt x="14" y="21"/>
                    <a:pt x="11" y="19"/>
                    <a:pt x="11" y="16"/>
                  </a:cubicBezTo>
                  <a:cubicBezTo>
                    <a:pt x="11" y="12"/>
                    <a:pt x="14" y="10"/>
                    <a:pt x="17" y="10"/>
                  </a:cubicBezTo>
                  <a:cubicBezTo>
                    <a:pt x="20" y="10"/>
                    <a:pt x="22" y="12"/>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no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sp>
          <p:nvSpPr>
            <p:cNvPr id="121" name="Freeform 28">
              <a:extLst>
                <a:ext uri="{FF2B5EF4-FFF2-40B4-BE49-F238E27FC236}">
                  <a16:creationId xmlns:a16="http://schemas.microsoft.com/office/drawing/2014/main" id="{991D7EB2-6A28-4B9E-B6C5-220C709F279E}"/>
                </a:ext>
              </a:extLst>
            </p:cNvPr>
            <p:cNvSpPr>
              <a:spLocks noEditPoints="1"/>
            </p:cNvSpPr>
            <p:nvPr/>
          </p:nvSpPr>
          <p:spPr bwMode="auto">
            <a:xfrm>
              <a:off x="12703175" y="2638425"/>
              <a:ext cx="381000" cy="104775"/>
            </a:xfrm>
            <a:custGeom>
              <a:avLst/>
              <a:gdLst>
                <a:gd name="T0" fmla="*/ 166 w 175"/>
                <a:gd name="T1" fmla="*/ 0 h 48"/>
                <a:gd name="T2" fmla="*/ 10 w 175"/>
                <a:gd name="T3" fmla="*/ 0 h 48"/>
                <a:gd name="T4" fmla="*/ 0 w 175"/>
                <a:gd name="T5" fmla="*/ 9 h 48"/>
                <a:gd name="T6" fmla="*/ 0 w 175"/>
                <a:gd name="T7" fmla="*/ 39 h 48"/>
                <a:gd name="T8" fmla="*/ 10 w 175"/>
                <a:gd name="T9" fmla="*/ 48 h 48"/>
                <a:gd name="T10" fmla="*/ 166 w 175"/>
                <a:gd name="T11" fmla="*/ 48 h 48"/>
                <a:gd name="T12" fmla="*/ 175 w 175"/>
                <a:gd name="T13" fmla="*/ 39 h 48"/>
                <a:gd name="T14" fmla="*/ 175 w 175"/>
                <a:gd name="T15" fmla="*/ 9 h 48"/>
                <a:gd name="T16" fmla="*/ 166 w 175"/>
                <a:gd name="T17" fmla="*/ 0 h 48"/>
                <a:gd name="T18" fmla="*/ 17 w 175"/>
                <a:gd name="T19" fmla="*/ 21 h 48"/>
                <a:gd name="T20" fmla="*/ 11 w 175"/>
                <a:gd name="T21" fmla="*/ 15 h 48"/>
                <a:gd name="T22" fmla="*/ 17 w 175"/>
                <a:gd name="T23" fmla="*/ 10 h 48"/>
                <a:gd name="T24" fmla="*/ 22 w 175"/>
                <a:gd name="T25" fmla="*/ 15 h 48"/>
                <a:gd name="T26" fmla="*/ 17 w 175"/>
                <a:gd name="T27" fmla="*/ 21 h 48"/>
                <a:gd name="T28" fmla="*/ 151 w 175"/>
                <a:gd name="T29" fmla="*/ 37 h 48"/>
                <a:gd name="T30" fmla="*/ 112 w 175"/>
                <a:gd name="T31" fmla="*/ 37 h 48"/>
                <a:gd name="T32" fmla="*/ 112 w 175"/>
                <a:gd name="T33" fmla="*/ 24 h 48"/>
                <a:gd name="T34" fmla="*/ 151 w 175"/>
                <a:gd name="T35" fmla="*/ 24 h 48"/>
                <a:gd name="T36" fmla="*/ 151 w 175"/>
                <a:gd name="T37" fmla="*/ 37 h 48"/>
                <a:gd name="T38" fmla="*/ 151 w 175"/>
                <a:gd name="T39" fmla="*/ 37 h 48"/>
                <a:gd name="T40" fmla="*/ 151 w 175"/>
                <a:gd name="T41"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8">
                  <a:moveTo>
                    <a:pt x="166" y="0"/>
                  </a:moveTo>
                  <a:cubicBezTo>
                    <a:pt x="10" y="0"/>
                    <a:pt x="10" y="0"/>
                    <a:pt x="10" y="0"/>
                  </a:cubicBezTo>
                  <a:cubicBezTo>
                    <a:pt x="5" y="0"/>
                    <a:pt x="0" y="4"/>
                    <a:pt x="0" y="9"/>
                  </a:cubicBezTo>
                  <a:cubicBezTo>
                    <a:pt x="0" y="39"/>
                    <a:pt x="0" y="39"/>
                    <a:pt x="0" y="39"/>
                  </a:cubicBezTo>
                  <a:cubicBezTo>
                    <a:pt x="0" y="44"/>
                    <a:pt x="5" y="48"/>
                    <a:pt x="10" y="48"/>
                  </a:cubicBezTo>
                  <a:cubicBezTo>
                    <a:pt x="166" y="48"/>
                    <a:pt x="166" y="48"/>
                    <a:pt x="166" y="48"/>
                  </a:cubicBezTo>
                  <a:cubicBezTo>
                    <a:pt x="171" y="48"/>
                    <a:pt x="175" y="44"/>
                    <a:pt x="175" y="39"/>
                  </a:cubicBezTo>
                  <a:cubicBezTo>
                    <a:pt x="175" y="9"/>
                    <a:pt x="175" y="9"/>
                    <a:pt x="175" y="9"/>
                  </a:cubicBezTo>
                  <a:cubicBezTo>
                    <a:pt x="175" y="4"/>
                    <a:pt x="171" y="0"/>
                    <a:pt x="166" y="0"/>
                  </a:cubicBezTo>
                  <a:close/>
                  <a:moveTo>
                    <a:pt x="17" y="21"/>
                  </a:moveTo>
                  <a:cubicBezTo>
                    <a:pt x="14" y="21"/>
                    <a:pt x="11" y="18"/>
                    <a:pt x="11" y="15"/>
                  </a:cubicBezTo>
                  <a:cubicBezTo>
                    <a:pt x="11" y="12"/>
                    <a:pt x="14" y="10"/>
                    <a:pt x="17" y="10"/>
                  </a:cubicBezTo>
                  <a:cubicBezTo>
                    <a:pt x="20" y="10"/>
                    <a:pt x="22" y="12"/>
                    <a:pt x="22" y="15"/>
                  </a:cubicBezTo>
                  <a:cubicBezTo>
                    <a:pt x="22" y="18"/>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no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sp>
          <p:nvSpPr>
            <p:cNvPr id="122" name="Freeform 29">
              <a:extLst>
                <a:ext uri="{FF2B5EF4-FFF2-40B4-BE49-F238E27FC236}">
                  <a16:creationId xmlns:a16="http://schemas.microsoft.com/office/drawing/2014/main" id="{E5428CBD-7942-4B36-B052-4BF7783C5BAA}"/>
                </a:ext>
              </a:extLst>
            </p:cNvPr>
            <p:cNvSpPr>
              <a:spLocks noEditPoints="1"/>
            </p:cNvSpPr>
            <p:nvPr/>
          </p:nvSpPr>
          <p:spPr bwMode="auto">
            <a:xfrm>
              <a:off x="12707938" y="2755900"/>
              <a:ext cx="371475" cy="123825"/>
            </a:xfrm>
            <a:custGeom>
              <a:avLst/>
              <a:gdLst>
                <a:gd name="T0" fmla="*/ 155 w 234"/>
                <a:gd name="T1" fmla="*/ 33 h 78"/>
                <a:gd name="T2" fmla="*/ 132 w 234"/>
                <a:gd name="T3" fmla="*/ 33 h 78"/>
                <a:gd name="T4" fmla="*/ 132 w 234"/>
                <a:gd name="T5" fmla="*/ 0 h 78"/>
                <a:gd name="T6" fmla="*/ 103 w 234"/>
                <a:gd name="T7" fmla="*/ 0 h 78"/>
                <a:gd name="T8" fmla="*/ 103 w 234"/>
                <a:gd name="T9" fmla="*/ 33 h 78"/>
                <a:gd name="T10" fmla="*/ 81 w 234"/>
                <a:gd name="T11" fmla="*/ 33 h 78"/>
                <a:gd name="T12" fmla="*/ 81 w 234"/>
                <a:gd name="T13" fmla="*/ 41 h 78"/>
                <a:gd name="T14" fmla="*/ 0 w 234"/>
                <a:gd name="T15" fmla="*/ 41 h 78"/>
                <a:gd name="T16" fmla="*/ 0 w 234"/>
                <a:gd name="T17" fmla="*/ 70 h 78"/>
                <a:gd name="T18" fmla="*/ 81 w 234"/>
                <a:gd name="T19" fmla="*/ 70 h 78"/>
                <a:gd name="T20" fmla="*/ 81 w 234"/>
                <a:gd name="T21" fmla="*/ 78 h 78"/>
                <a:gd name="T22" fmla="*/ 155 w 234"/>
                <a:gd name="T23" fmla="*/ 78 h 78"/>
                <a:gd name="T24" fmla="*/ 155 w 234"/>
                <a:gd name="T25" fmla="*/ 70 h 78"/>
                <a:gd name="T26" fmla="*/ 234 w 234"/>
                <a:gd name="T27" fmla="*/ 70 h 78"/>
                <a:gd name="T28" fmla="*/ 234 w 234"/>
                <a:gd name="T29" fmla="*/ 41 h 78"/>
                <a:gd name="T30" fmla="*/ 155 w 234"/>
                <a:gd name="T31" fmla="*/ 41 h 78"/>
                <a:gd name="T32" fmla="*/ 155 w 234"/>
                <a:gd name="T33" fmla="*/ 33 h 78"/>
                <a:gd name="T34" fmla="*/ 155 w 234"/>
                <a:gd name="T35" fmla="*/ 33 h 78"/>
                <a:gd name="T36" fmla="*/ 155 w 234"/>
                <a:gd name="T3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78">
                  <a:moveTo>
                    <a:pt x="155" y="33"/>
                  </a:moveTo>
                  <a:lnTo>
                    <a:pt x="132" y="33"/>
                  </a:lnTo>
                  <a:lnTo>
                    <a:pt x="132" y="0"/>
                  </a:lnTo>
                  <a:lnTo>
                    <a:pt x="103" y="0"/>
                  </a:lnTo>
                  <a:lnTo>
                    <a:pt x="103" y="33"/>
                  </a:lnTo>
                  <a:lnTo>
                    <a:pt x="81" y="33"/>
                  </a:lnTo>
                  <a:lnTo>
                    <a:pt x="81" y="41"/>
                  </a:lnTo>
                  <a:lnTo>
                    <a:pt x="0" y="41"/>
                  </a:lnTo>
                  <a:lnTo>
                    <a:pt x="0" y="70"/>
                  </a:lnTo>
                  <a:lnTo>
                    <a:pt x="81" y="70"/>
                  </a:lnTo>
                  <a:lnTo>
                    <a:pt x="81" y="78"/>
                  </a:lnTo>
                  <a:lnTo>
                    <a:pt x="155" y="78"/>
                  </a:lnTo>
                  <a:lnTo>
                    <a:pt x="155" y="70"/>
                  </a:lnTo>
                  <a:lnTo>
                    <a:pt x="234" y="70"/>
                  </a:lnTo>
                  <a:lnTo>
                    <a:pt x="234" y="41"/>
                  </a:lnTo>
                  <a:lnTo>
                    <a:pt x="155" y="41"/>
                  </a:lnTo>
                  <a:lnTo>
                    <a:pt x="155" y="33"/>
                  </a:lnTo>
                  <a:close/>
                  <a:moveTo>
                    <a:pt x="155" y="33"/>
                  </a:moveTo>
                  <a:lnTo>
                    <a:pt x="155" y="33"/>
                  </a:lnTo>
                  <a:close/>
                </a:path>
              </a:pathLst>
            </a:custGeom>
            <a:grpFill/>
            <a:ln w="9525">
              <a:solidFill>
                <a:srgbClr val="000000"/>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sp>
          <p:nvSpPr>
            <p:cNvPr id="123" name="Freeform 30">
              <a:extLst>
                <a:ext uri="{FF2B5EF4-FFF2-40B4-BE49-F238E27FC236}">
                  <a16:creationId xmlns:a16="http://schemas.microsoft.com/office/drawing/2014/main" id="{20025662-7346-429B-896B-A86C8B3D89F1}"/>
                </a:ext>
              </a:extLst>
            </p:cNvPr>
            <p:cNvSpPr>
              <a:spLocks noEditPoints="1"/>
            </p:cNvSpPr>
            <p:nvPr/>
          </p:nvSpPr>
          <p:spPr bwMode="auto">
            <a:xfrm>
              <a:off x="12707938" y="2755900"/>
              <a:ext cx="371475" cy="123825"/>
            </a:xfrm>
            <a:custGeom>
              <a:avLst/>
              <a:gdLst>
                <a:gd name="T0" fmla="*/ 155 w 234"/>
                <a:gd name="T1" fmla="*/ 33 h 78"/>
                <a:gd name="T2" fmla="*/ 132 w 234"/>
                <a:gd name="T3" fmla="*/ 33 h 78"/>
                <a:gd name="T4" fmla="*/ 132 w 234"/>
                <a:gd name="T5" fmla="*/ 0 h 78"/>
                <a:gd name="T6" fmla="*/ 103 w 234"/>
                <a:gd name="T7" fmla="*/ 0 h 78"/>
                <a:gd name="T8" fmla="*/ 103 w 234"/>
                <a:gd name="T9" fmla="*/ 33 h 78"/>
                <a:gd name="T10" fmla="*/ 81 w 234"/>
                <a:gd name="T11" fmla="*/ 33 h 78"/>
                <a:gd name="T12" fmla="*/ 81 w 234"/>
                <a:gd name="T13" fmla="*/ 41 h 78"/>
                <a:gd name="T14" fmla="*/ 0 w 234"/>
                <a:gd name="T15" fmla="*/ 41 h 78"/>
                <a:gd name="T16" fmla="*/ 0 w 234"/>
                <a:gd name="T17" fmla="*/ 70 h 78"/>
                <a:gd name="T18" fmla="*/ 81 w 234"/>
                <a:gd name="T19" fmla="*/ 70 h 78"/>
                <a:gd name="T20" fmla="*/ 81 w 234"/>
                <a:gd name="T21" fmla="*/ 78 h 78"/>
                <a:gd name="T22" fmla="*/ 155 w 234"/>
                <a:gd name="T23" fmla="*/ 78 h 78"/>
                <a:gd name="T24" fmla="*/ 155 w 234"/>
                <a:gd name="T25" fmla="*/ 70 h 78"/>
                <a:gd name="T26" fmla="*/ 234 w 234"/>
                <a:gd name="T27" fmla="*/ 70 h 78"/>
                <a:gd name="T28" fmla="*/ 234 w 234"/>
                <a:gd name="T29" fmla="*/ 41 h 78"/>
                <a:gd name="T30" fmla="*/ 155 w 234"/>
                <a:gd name="T31" fmla="*/ 41 h 78"/>
                <a:gd name="T32" fmla="*/ 155 w 234"/>
                <a:gd name="T33" fmla="*/ 33 h 78"/>
                <a:gd name="T34" fmla="*/ 155 w 234"/>
                <a:gd name="T35" fmla="*/ 33 h 78"/>
                <a:gd name="T36" fmla="*/ 155 w 234"/>
                <a:gd name="T3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78">
                  <a:moveTo>
                    <a:pt x="155" y="33"/>
                  </a:moveTo>
                  <a:lnTo>
                    <a:pt x="132" y="33"/>
                  </a:lnTo>
                  <a:lnTo>
                    <a:pt x="132" y="0"/>
                  </a:lnTo>
                  <a:lnTo>
                    <a:pt x="103" y="0"/>
                  </a:lnTo>
                  <a:lnTo>
                    <a:pt x="103" y="33"/>
                  </a:lnTo>
                  <a:lnTo>
                    <a:pt x="81" y="33"/>
                  </a:lnTo>
                  <a:lnTo>
                    <a:pt x="81" y="41"/>
                  </a:lnTo>
                  <a:lnTo>
                    <a:pt x="0" y="41"/>
                  </a:lnTo>
                  <a:lnTo>
                    <a:pt x="0" y="70"/>
                  </a:lnTo>
                  <a:lnTo>
                    <a:pt x="81" y="70"/>
                  </a:lnTo>
                  <a:lnTo>
                    <a:pt x="81" y="78"/>
                  </a:lnTo>
                  <a:lnTo>
                    <a:pt x="155" y="78"/>
                  </a:lnTo>
                  <a:lnTo>
                    <a:pt x="155" y="70"/>
                  </a:lnTo>
                  <a:lnTo>
                    <a:pt x="234" y="70"/>
                  </a:lnTo>
                  <a:lnTo>
                    <a:pt x="234" y="41"/>
                  </a:lnTo>
                  <a:lnTo>
                    <a:pt x="155" y="41"/>
                  </a:lnTo>
                  <a:lnTo>
                    <a:pt x="155" y="33"/>
                  </a:lnTo>
                  <a:moveTo>
                    <a:pt x="155" y="33"/>
                  </a:moveTo>
                  <a:lnTo>
                    <a:pt x="155" y="33"/>
                  </a:lnTo>
                </a:path>
              </a:pathLst>
            </a:custGeom>
            <a:noFill/>
            <a:ln w="9525">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sp>
          <p:nvSpPr>
            <p:cNvPr id="124" name="Freeform 31">
              <a:extLst>
                <a:ext uri="{FF2B5EF4-FFF2-40B4-BE49-F238E27FC236}">
                  <a16:creationId xmlns:a16="http://schemas.microsoft.com/office/drawing/2014/main" id="{1C068496-1BC6-4159-B115-BF0B458BDECC}"/>
                </a:ext>
              </a:extLst>
            </p:cNvPr>
            <p:cNvSpPr>
              <a:spLocks noEditPoints="1"/>
            </p:cNvSpPr>
            <p:nvPr/>
          </p:nvSpPr>
          <p:spPr bwMode="auto">
            <a:xfrm>
              <a:off x="12560300" y="2195513"/>
              <a:ext cx="666751" cy="388938"/>
            </a:xfrm>
            <a:custGeom>
              <a:avLst/>
              <a:gdLst>
                <a:gd name="T0" fmla="*/ 246 w 307"/>
                <a:gd name="T1" fmla="*/ 47 h 180"/>
                <a:gd name="T2" fmla="*/ 240 w 307"/>
                <a:gd name="T3" fmla="*/ 44 h 180"/>
                <a:gd name="T4" fmla="*/ 186 w 307"/>
                <a:gd name="T5" fmla="*/ 17 h 180"/>
                <a:gd name="T6" fmla="*/ 182 w 307"/>
                <a:gd name="T7" fmla="*/ 17 h 180"/>
                <a:gd name="T8" fmla="*/ 177 w 307"/>
                <a:gd name="T9" fmla="*/ 15 h 180"/>
                <a:gd name="T10" fmla="*/ 132 w 307"/>
                <a:gd name="T11" fmla="*/ 0 h 180"/>
                <a:gd name="T12" fmla="*/ 64 w 307"/>
                <a:gd name="T13" fmla="*/ 43 h 180"/>
                <a:gd name="T14" fmla="*/ 58 w 307"/>
                <a:gd name="T15" fmla="*/ 47 h 180"/>
                <a:gd name="T16" fmla="*/ 0 w 307"/>
                <a:gd name="T17" fmla="*/ 114 h 180"/>
                <a:gd name="T18" fmla="*/ 53 w 307"/>
                <a:gd name="T19" fmla="*/ 180 h 180"/>
                <a:gd name="T20" fmla="*/ 53 w 307"/>
                <a:gd name="T21" fmla="*/ 160 h 180"/>
                <a:gd name="T22" fmla="*/ 54 w 307"/>
                <a:gd name="T23" fmla="*/ 153 h 180"/>
                <a:gd name="T24" fmla="*/ 26 w 307"/>
                <a:gd name="T25" fmla="*/ 114 h 180"/>
                <a:gd name="T26" fmla="*/ 67 w 307"/>
                <a:gd name="T27" fmla="*/ 73 h 180"/>
                <a:gd name="T28" fmla="*/ 71 w 307"/>
                <a:gd name="T29" fmla="*/ 73 h 180"/>
                <a:gd name="T30" fmla="*/ 84 w 307"/>
                <a:gd name="T31" fmla="*/ 63 h 180"/>
                <a:gd name="T32" fmla="*/ 132 w 307"/>
                <a:gd name="T33" fmla="*/ 26 h 180"/>
                <a:gd name="T34" fmla="*/ 166 w 307"/>
                <a:gd name="T35" fmla="*/ 40 h 180"/>
                <a:gd name="T36" fmla="*/ 178 w 307"/>
                <a:gd name="T37" fmla="*/ 44 h 180"/>
                <a:gd name="T38" fmla="*/ 186 w 307"/>
                <a:gd name="T39" fmla="*/ 43 h 180"/>
                <a:gd name="T40" fmla="*/ 223 w 307"/>
                <a:gd name="T41" fmla="*/ 66 h 180"/>
                <a:gd name="T42" fmla="*/ 236 w 307"/>
                <a:gd name="T43" fmla="*/ 73 h 180"/>
                <a:gd name="T44" fmla="*/ 240 w 307"/>
                <a:gd name="T45" fmla="*/ 73 h 180"/>
                <a:gd name="T46" fmla="*/ 281 w 307"/>
                <a:gd name="T47" fmla="*/ 114 h 180"/>
                <a:gd name="T48" fmla="*/ 253 w 307"/>
                <a:gd name="T49" fmla="*/ 153 h 180"/>
                <a:gd name="T50" fmla="*/ 254 w 307"/>
                <a:gd name="T51" fmla="*/ 160 h 180"/>
                <a:gd name="T52" fmla="*/ 254 w 307"/>
                <a:gd name="T53" fmla="*/ 180 h 180"/>
                <a:gd name="T54" fmla="*/ 307 w 307"/>
                <a:gd name="T55" fmla="*/ 114 h 180"/>
                <a:gd name="T56" fmla="*/ 246 w 307"/>
                <a:gd name="T57" fmla="*/ 47 h 180"/>
                <a:gd name="T58" fmla="*/ 246 w 307"/>
                <a:gd name="T59" fmla="*/ 47 h 180"/>
                <a:gd name="T60" fmla="*/ 246 w 307"/>
                <a:gd name="T61" fmla="*/ 4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 h="180">
                  <a:moveTo>
                    <a:pt x="246" y="47"/>
                  </a:moveTo>
                  <a:cubicBezTo>
                    <a:pt x="244" y="47"/>
                    <a:pt x="242" y="46"/>
                    <a:pt x="240" y="44"/>
                  </a:cubicBezTo>
                  <a:cubicBezTo>
                    <a:pt x="228" y="27"/>
                    <a:pt x="208" y="17"/>
                    <a:pt x="186" y="17"/>
                  </a:cubicBezTo>
                  <a:cubicBezTo>
                    <a:pt x="185" y="17"/>
                    <a:pt x="184" y="17"/>
                    <a:pt x="182" y="17"/>
                  </a:cubicBezTo>
                  <a:cubicBezTo>
                    <a:pt x="180" y="17"/>
                    <a:pt x="179" y="16"/>
                    <a:pt x="177" y="15"/>
                  </a:cubicBezTo>
                  <a:cubicBezTo>
                    <a:pt x="164" y="5"/>
                    <a:pt x="148" y="0"/>
                    <a:pt x="132" y="0"/>
                  </a:cubicBezTo>
                  <a:cubicBezTo>
                    <a:pt x="102" y="0"/>
                    <a:pt x="76" y="17"/>
                    <a:pt x="64" y="43"/>
                  </a:cubicBezTo>
                  <a:cubicBezTo>
                    <a:pt x="63" y="45"/>
                    <a:pt x="60" y="47"/>
                    <a:pt x="58" y="47"/>
                  </a:cubicBezTo>
                  <a:cubicBezTo>
                    <a:pt x="25" y="52"/>
                    <a:pt x="0" y="80"/>
                    <a:pt x="0" y="114"/>
                  </a:cubicBezTo>
                  <a:cubicBezTo>
                    <a:pt x="0" y="146"/>
                    <a:pt x="23" y="173"/>
                    <a:pt x="53" y="180"/>
                  </a:cubicBezTo>
                  <a:cubicBezTo>
                    <a:pt x="53" y="160"/>
                    <a:pt x="53" y="160"/>
                    <a:pt x="53" y="160"/>
                  </a:cubicBezTo>
                  <a:cubicBezTo>
                    <a:pt x="53" y="157"/>
                    <a:pt x="54" y="155"/>
                    <a:pt x="54" y="153"/>
                  </a:cubicBezTo>
                  <a:cubicBezTo>
                    <a:pt x="38" y="147"/>
                    <a:pt x="26" y="132"/>
                    <a:pt x="26" y="114"/>
                  </a:cubicBezTo>
                  <a:cubicBezTo>
                    <a:pt x="26" y="92"/>
                    <a:pt x="45" y="73"/>
                    <a:pt x="67" y="73"/>
                  </a:cubicBezTo>
                  <a:cubicBezTo>
                    <a:pt x="68" y="73"/>
                    <a:pt x="69" y="73"/>
                    <a:pt x="71" y="73"/>
                  </a:cubicBezTo>
                  <a:cubicBezTo>
                    <a:pt x="77" y="74"/>
                    <a:pt x="83" y="70"/>
                    <a:pt x="84" y="63"/>
                  </a:cubicBezTo>
                  <a:cubicBezTo>
                    <a:pt x="90" y="42"/>
                    <a:pt x="109" y="26"/>
                    <a:pt x="132" y="26"/>
                  </a:cubicBezTo>
                  <a:cubicBezTo>
                    <a:pt x="145" y="26"/>
                    <a:pt x="157" y="31"/>
                    <a:pt x="166" y="40"/>
                  </a:cubicBezTo>
                  <a:cubicBezTo>
                    <a:pt x="169" y="43"/>
                    <a:pt x="174" y="45"/>
                    <a:pt x="178" y="44"/>
                  </a:cubicBezTo>
                  <a:cubicBezTo>
                    <a:pt x="181" y="43"/>
                    <a:pt x="184" y="43"/>
                    <a:pt x="186" y="43"/>
                  </a:cubicBezTo>
                  <a:cubicBezTo>
                    <a:pt x="202" y="43"/>
                    <a:pt x="216" y="52"/>
                    <a:pt x="223" y="66"/>
                  </a:cubicBezTo>
                  <a:cubicBezTo>
                    <a:pt x="225" y="71"/>
                    <a:pt x="231" y="74"/>
                    <a:pt x="236" y="73"/>
                  </a:cubicBezTo>
                  <a:cubicBezTo>
                    <a:pt x="238" y="73"/>
                    <a:pt x="239" y="73"/>
                    <a:pt x="240" y="73"/>
                  </a:cubicBezTo>
                  <a:cubicBezTo>
                    <a:pt x="263" y="73"/>
                    <a:pt x="281" y="92"/>
                    <a:pt x="281" y="114"/>
                  </a:cubicBezTo>
                  <a:cubicBezTo>
                    <a:pt x="281" y="132"/>
                    <a:pt x="269" y="147"/>
                    <a:pt x="253" y="153"/>
                  </a:cubicBezTo>
                  <a:cubicBezTo>
                    <a:pt x="254" y="155"/>
                    <a:pt x="254" y="157"/>
                    <a:pt x="254" y="160"/>
                  </a:cubicBezTo>
                  <a:cubicBezTo>
                    <a:pt x="254" y="180"/>
                    <a:pt x="254" y="180"/>
                    <a:pt x="254" y="180"/>
                  </a:cubicBezTo>
                  <a:cubicBezTo>
                    <a:pt x="284" y="173"/>
                    <a:pt x="307" y="146"/>
                    <a:pt x="307" y="114"/>
                  </a:cubicBezTo>
                  <a:cubicBezTo>
                    <a:pt x="307" y="79"/>
                    <a:pt x="280" y="50"/>
                    <a:pt x="246" y="47"/>
                  </a:cubicBezTo>
                  <a:close/>
                  <a:moveTo>
                    <a:pt x="246" y="47"/>
                  </a:moveTo>
                  <a:cubicBezTo>
                    <a:pt x="246" y="47"/>
                    <a:pt x="246" y="47"/>
                    <a:pt x="246" y="47"/>
                  </a:cubicBezTo>
                </a:path>
              </a:pathLst>
            </a:custGeom>
            <a:noFill/>
            <a:ln w="9525">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heSansOffice" panose="020B0503040302060204" pitchFamily="34" charset="0"/>
                <a:ea typeface="+mn-ea"/>
                <a:cs typeface="+mn-cs"/>
              </a:endParaRPr>
            </a:p>
          </p:txBody>
        </p:sp>
      </p:grpSp>
      <p:sp>
        <p:nvSpPr>
          <p:cNvPr id="125" name="TextBox 124">
            <a:extLst>
              <a:ext uri="{FF2B5EF4-FFF2-40B4-BE49-F238E27FC236}">
                <a16:creationId xmlns:a16="http://schemas.microsoft.com/office/drawing/2014/main" id="{CFFDB27F-F1D2-4487-81E1-36F0EB9EA020}"/>
              </a:ext>
            </a:extLst>
          </p:cNvPr>
          <p:cNvSpPr txBox="1"/>
          <p:nvPr/>
        </p:nvSpPr>
        <p:spPr>
          <a:xfrm>
            <a:off x="460367" y="3063547"/>
            <a:ext cx="1867937" cy="692497"/>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Cloud</a:t>
            </a:r>
            <a:b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b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assessment</a:t>
            </a:r>
            <a:r>
              <a:rPr kumimoji="0" lang="en-US" sz="11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services</a:t>
            </a:r>
            <a:r>
              <a:rPr kumimoji="0" lang="en-US" sz="1100" b="1" i="0" u="none" strike="noStrike" kern="1200" cap="all" spc="0" normalizeH="0" baseline="0" noProof="0">
                <a:ln>
                  <a:noFill/>
                </a:ln>
                <a:solidFill>
                  <a:prstClr val="white">
                    <a:lumMod val="95000"/>
                  </a:prstClr>
                </a:solidFill>
                <a:effectLst/>
                <a:uLnTx/>
                <a:uFillTx/>
                <a:latin typeface="TheSansOffice" panose="020B0503040302060204" pitchFamily="34" charset="0"/>
                <a:ea typeface="+mn-ea"/>
                <a:cs typeface="+mn-cs"/>
              </a:rPr>
              <a:t> </a:t>
            </a:r>
          </a:p>
        </p:txBody>
      </p:sp>
      <p:sp>
        <p:nvSpPr>
          <p:cNvPr id="126" name="TextBox 125">
            <a:extLst>
              <a:ext uri="{FF2B5EF4-FFF2-40B4-BE49-F238E27FC236}">
                <a16:creationId xmlns:a16="http://schemas.microsoft.com/office/drawing/2014/main" id="{DC386DB5-FFD8-49C4-B02B-56A8B2D8ED2A}"/>
              </a:ext>
            </a:extLst>
          </p:cNvPr>
          <p:cNvSpPr txBox="1"/>
          <p:nvPr/>
        </p:nvSpPr>
        <p:spPr>
          <a:xfrm>
            <a:off x="2576358" y="2717299"/>
            <a:ext cx="1831326" cy="692497"/>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Workload migration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services</a:t>
            </a:r>
          </a:p>
        </p:txBody>
      </p:sp>
      <p:sp>
        <p:nvSpPr>
          <p:cNvPr id="127" name="TextBox 126">
            <a:extLst>
              <a:ext uri="{FF2B5EF4-FFF2-40B4-BE49-F238E27FC236}">
                <a16:creationId xmlns:a16="http://schemas.microsoft.com/office/drawing/2014/main" id="{8FE6754A-4D49-46DF-BD72-F21A49BA40CC}"/>
              </a:ext>
            </a:extLst>
          </p:cNvPr>
          <p:cNvSpPr txBox="1"/>
          <p:nvPr/>
        </p:nvSpPr>
        <p:spPr>
          <a:xfrm>
            <a:off x="4692232" y="2038125"/>
            <a:ext cx="1841159" cy="907941"/>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managed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Multi cloud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&amp; Automation</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services</a:t>
            </a:r>
            <a:r>
              <a:rPr kumimoji="0" lang="en-US" sz="1100" b="1" i="0" u="none" strike="noStrike" kern="1200" cap="all" spc="0" normalizeH="0" baseline="0" noProof="0">
                <a:ln>
                  <a:noFill/>
                </a:ln>
                <a:solidFill>
                  <a:prstClr val="white">
                    <a:lumMod val="95000"/>
                  </a:prstClr>
                </a:solidFill>
                <a:effectLst/>
                <a:uLnTx/>
                <a:uFillTx/>
                <a:latin typeface="TheSansOffice" panose="020B0503040302060204" pitchFamily="34" charset="0"/>
                <a:ea typeface="+mn-ea"/>
                <a:cs typeface="+mn-cs"/>
              </a:rPr>
              <a:t> </a:t>
            </a:r>
          </a:p>
        </p:txBody>
      </p:sp>
      <p:sp>
        <p:nvSpPr>
          <p:cNvPr id="128" name="TextBox 127">
            <a:extLst>
              <a:ext uri="{FF2B5EF4-FFF2-40B4-BE49-F238E27FC236}">
                <a16:creationId xmlns:a16="http://schemas.microsoft.com/office/drawing/2014/main" id="{9479E432-106B-4E22-813D-74DC8030D643}"/>
              </a:ext>
            </a:extLst>
          </p:cNvPr>
          <p:cNvSpPr txBox="1"/>
          <p:nvPr/>
        </p:nvSpPr>
        <p:spPr>
          <a:xfrm>
            <a:off x="6829116" y="1742678"/>
            <a:ext cx="1878009" cy="692497"/>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Managed</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security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services</a:t>
            </a:r>
            <a:r>
              <a:rPr kumimoji="0" lang="en-US" sz="1100" b="1" i="0" u="none" strike="noStrike" kern="1200" cap="all" spc="0" normalizeH="0" baseline="0" noProof="0">
                <a:ln>
                  <a:noFill/>
                </a:ln>
                <a:solidFill>
                  <a:prstClr val="white">
                    <a:lumMod val="95000"/>
                  </a:prstClr>
                </a:solidFill>
                <a:effectLst/>
                <a:uLnTx/>
                <a:uFillTx/>
                <a:latin typeface="TheSansOffice" panose="020B0503040302060204" pitchFamily="34" charset="0"/>
                <a:ea typeface="+mn-ea"/>
                <a:cs typeface="+mn-cs"/>
              </a:rPr>
              <a:t> </a:t>
            </a:r>
          </a:p>
        </p:txBody>
      </p:sp>
      <p:sp>
        <p:nvSpPr>
          <p:cNvPr id="129" name="TextBox 128">
            <a:extLst>
              <a:ext uri="{FF2B5EF4-FFF2-40B4-BE49-F238E27FC236}">
                <a16:creationId xmlns:a16="http://schemas.microsoft.com/office/drawing/2014/main" id="{1EAF7D81-46C4-4EEC-A8C0-11A864F380E9}"/>
              </a:ext>
            </a:extLst>
          </p:cNvPr>
          <p:cNvSpPr txBox="1"/>
          <p:nvPr/>
        </p:nvSpPr>
        <p:spPr>
          <a:xfrm>
            <a:off x="466360" y="3846674"/>
            <a:ext cx="1855950" cy="769441"/>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1200"/>
              </a:spcAft>
              <a:buClrTx/>
              <a:buSzTx/>
              <a:buFontTx/>
              <a:buNone/>
              <a:tabLst/>
              <a:defRPr/>
            </a:pPr>
            <a:r>
              <a:rPr kumimoji="0" lang="en-US" sz="11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Recommend the to-be architecture and approach for a least disruptive and reliable migration</a:t>
            </a:r>
          </a:p>
        </p:txBody>
      </p:sp>
      <p:sp>
        <p:nvSpPr>
          <p:cNvPr id="130" name="TextBox 129">
            <a:extLst>
              <a:ext uri="{FF2B5EF4-FFF2-40B4-BE49-F238E27FC236}">
                <a16:creationId xmlns:a16="http://schemas.microsoft.com/office/drawing/2014/main" id="{83B57F4B-AE54-4F5D-BF52-60BAEBC563F8}"/>
              </a:ext>
            </a:extLst>
          </p:cNvPr>
          <p:cNvSpPr txBox="1"/>
          <p:nvPr/>
        </p:nvSpPr>
        <p:spPr>
          <a:xfrm>
            <a:off x="2548558" y="3418098"/>
            <a:ext cx="1886926" cy="1113125"/>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8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Move from on-premise to Public and/or Private cloud </a:t>
            </a:r>
          </a:p>
          <a:p>
            <a:pPr marL="0" marR="0" lvl="0" indent="0" algn="ctr" defTabSz="914286" rtl="0" eaLnBrk="1" fontAlgn="auto" latinLnBrk="0" hangingPunct="1">
              <a:lnSpc>
                <a:spcPct val="100000"/>
              </a:lnSpc>
              <a:spcBef>
                <a:spcPts val="0"/>
              </a:spcBef>
              <a:spcAft>
                <a:spcPts val="8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or</a:t>
            </a:r>
          </a:p>
          <a:p>
            <a:pPr marL="0" marR="0" lvl="0" indent="0" algn="ctr" defTabSz="914286" rtl="0" eaLnBrk="1" fontAlgn="auto" latinLnBrk="0" hangingPunct="1">
              <a:lnSpc>
                <a:spcPct val="100000"/>
              </a:lnSpc>
              <a:spcBef>
                <a:spcPts val="0"/>
              </a:spcBef>
              <a:spcAft>
                <a:spcPts val="8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On–premise </a:t>
            </a:r>
            <a:r>
              <a:rPr kumimoji="0" lang="en-US" sz="11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DCs</a:t>
            </a: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 to Sify’s world class Datacenters</a:t>
            </a:r>
          </a:p>
        </p:txBody>
      </p:sp>
      <p:sp>
        <p:nvSpPr>
          <p:cNvPr id="131" name="TextBox 130">
            <a:extLst>
              <a:ext uri="{FF2B5EF4-FFF2-40B4-BE49-F238E27FC236}">
                <a16:creationId xmlns:a16="http://schemas.microsoft.com/office/drawing/2014/main" id="{0196B4AD-F431-4573-BE93-8D4881FD5222}"/>
              </a:ext>
            </a:extLst>
          </p:cNvPr>
          <p:cNvSpPr txBox="1"/>
          <p:nvPr/>
        </p:nvSpPr>
        <p:spPr>
          <a:xfrm>
            <a:off x="4578539" y="2899946"/>
            <a:ext cx="2124927" cy="1726114"/>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12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Multi-cloud infrastructure and applications</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rPr>
              <a:t>Gen 5 CloudInfinit</a:t>
            </a:r>
            <a:r>
              <a:rPr kumimoji="0" lang="en-US" sz="11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 Cloud Management Platform</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800" b="0" i="0" u="none" strike="noStrike" kern="1200" cap="none" spc="0" normalizeH="0" baseline="0" noProof="0">
                <a:ln>
                  <a:noFill/>
                </a:ln>
                <a:solidFill>
                  <a:prstClr val="white">
                    <a:lumMod val="85000"/>
                  </a:prstClr>
                </a:solidFill>
                <a:effectLst/>
                <a:uLnTx/>
                <a:uFillTx/>
                <a:latin typeface="TheSansOffice" panose="020B0503040302060204" pitchFamily="34" charset="0"/>
                <a:ea typeface="+mn-ea"/>
                <a:cs typeface="+mn-cs"/>
              </a:rPr>
              <a:t>Orchestration platform/ </a:t>
            </a:r>
            <a:br>
              <a:rPr kumimoji="0" lang="en-US" sz="800" b="0" i="0" u="none" strike="noStrike" kern="1200" cap="none" spc="0" normalizeH="0" baseline="0" noProof="0">
                <a:ln>
                  <a:noFill/>
                </a:ln>
                <a:solidFill>
                  <a:prstClr val="white">
                    <a:lumMod val="85000"/>
                  </a:prstClr>
                </a:solidFill>
                <a:effectLst/>
                <a:uLnTx/>
                <a:uFillTx/>
                <a:latin typeface="TheSansOffice" panose="020B0503040302060204" pitchFamily="34" charset="0"/>
                <a:ea typeface="+mn-ea"/>
                <a:cs typeface="+mn-cs"/>
              </a:rPr>
            </a:br>
            <a:r>
              <a:rPr kumimoji="0" lang="en-US" sz="800" b="0" i="0" u="none" strike="noStrike" kern="1200" cap="none" spc="0" normalizeH="0" baseline="0" noProof="0">
                <a:ln>
                  <a:noFill/>
                </a:ln>
                <a:solidFill>
                  <a:prstClr val="white">
                    <a:lumMod val="85000"/>
                  </a:prstClr>
                </a:solidFill>
                <a:effectLst/>
                <a:uLnTx/>
                <a:uFillTx/>
                <a:latin typeface="TheSansOffice" panose="020B0503040302060204" pitchFamily="34" charset="0"/>
                <a:ea typeface="+mn-ea"/>
                <a:cs typeface="+mn-cs"/>
              </a:rPr>
              <a:t>Service Now/ CA UIM</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11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rPr>
              <a:t>AIOPS tools for Workload lifecycle monitoring &amp; management </a:t>
            </a:r>
            <a:endPar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endParaRPr>
          </a:p>
        </p:txBody>
      </p:sp>
      <p:sp>
        <p:nvSpPr>
          <p:cNvPr id="132" name="TextBox 131">
            <a:extLst>
              <a:ext uri="{FF2B5EF4-FFF2-40B4-BE49-F238E27FC236}">
                <a16:creationId xmlns:a16="http://schemas.microsoft.com/office/drawing/2014/main" id="{2465F920-208C-4BCC-8FBF-E5D287637901}"/>
              </a:ext>
            </a:extLst>
          </p:cNvPr>
          <p:cNvSpPr txBox="1"/>
          <p:nvPr/>
        </p:nvSpPr>
        <p:spPr>
          <a:xfrm>
            <a:off x="6829116" y="2525671"/>
            <a:ext cx="1878008" cy="1531188"/>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12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Implement consistent set of controls to prevent security threats</a:t>
            </a:r>
          </a:p>
          <a:p>
            <a:pPr marL="0" marR="0" lvl="0" indent="0" algn="ctr" defTabSz="914286" rtl="0" eaLnBrk="1" fontAlgn="auto" latinLnBrk="0" hangingPunct="1">
              <a:lnSpc>
                <a:spcPct val="100000"/>
              </a:lnSpc>
              <a:spcBef>
                <a:spcPts val="0"/>
              </a:spcBef>
              <a:spcAft>
                <a:spcPts val="12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Continuously monitor to detect security breaches</a:t>
            </a:r>
          </a:p>
          <a:p>
            <a:pPr marL="0" marR="0" lvl="0" indent="0" algn="ctr" defTabSz="914286" rtl="0" eaLnBrk="1" fontAlgn="auto" latinLnBrk="0" hangingPunct="1">
              <a:lnSpc>
                <a:spcPct val="100000"/>
              </a:lnSpc>
              <a:spcBef>
                <a:spcPts val="0"/>
              </a:spcBef>
              <a:spcAft>
                <a:spcPts val="1200"/>
              </a:spcAft>
              <a:buClrTx/>
              <a:buSzTx/>
              <a:buFontTx/>
              <a:buNone/>
              <a:tabLst/>
              <a:defRPr/>
            </a:pPr>
            <a:r>
              <a:rPr kumimoji="0" lang="en-US" sz="105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Tactical threat containment and automated response</a:t>
            </a:r>
          </a:p>
        </p:txBody>
      </p:sp>
      <p:cxnSp>
        <p:nvCxnSpPr>
          <p:cNvPr id="7" name="Straight Connector 6">
            <a:extLst>
              <a:ext uri="{FF2B5EF4-FFF2-40B4-BE49-F238E27FC236}">
                <a16:creationId xmlns:a16="http://schemas.microsoft.com/office/drawing/2014/main" id="{C12F116B-1F64-4FC9-A946-7A24E44A9C39}"/>
              </a:ext>
            </a:extLst>
          </p:cNvPr>
          <p:cNvCxnSpPr>
            <a:cxnSpLocks/>
          </p:cNvCxnSpPr>
          <p:nvPr/>
        </p:nvCxnSpPr>
        <p:spPr>
          <a:xfrm>
            <a:off x="6696075" y="1344713"/>
            <a:ext cx="0" cy="3345421"/>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AA28F240-1B82-4E22-9473-2A0D995C97ED}"/>
              </a:ext>
            </a:extLst>
          </p:cNvPr>
          <p:cNvCxnSpPr>
            <a:cxnSpLocks/>
          </p:cNvCxnSpPr>
          <p:nvPr/>
        </p:nvCxnSpPr>
        <p:spPr>
          <a:xfrm>
            <a:off x="4572000" y="1738134"/>
            <a:ext cx="0" cy="295200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84D86353-1775-42B0-9A62-610D2780BCC3}"/>
              </a:ext>
            </a:extLst>
          </p:cNvPr>
          <p:cNvCxnSpPr>
            <a:cxnSpLocks/>
          </p:cNvCxnSpPr>
          <p:nvPr/>
        </p:nvCxnSpPr>
        <p:spPr>
          <a:xfrm>
            <a:off x="2447925" y="2170134"/>
            <a:ext cx="0" cy="252000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Isosceles Triangle 14">
            <a:extLst>
              <a:ext uri="{FF2B5EF4-FFF2-40B4-BE49-F238E27FC236}">
                <a16:creationId xmlns:a16="http://schemas.microsoft.com/office/drawing/2014/main" id="{F3F3CF69-07EF-464C-859B-39C14BD830F4}"/>
              </a:ext>
            </a:extLst>
          </p:cNvPr>
          <p:cNvSpPr/>
          <p:nvPr/>
        </p:nvSpPr>
        <p:spPr>
          <a:xfrm rot="5400000">
            <a:off x="2406062" y="2198019"/>
            <a:ext cx="222354" cy="148584"/>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49" name="Isosceles Triangle 148">
            <a:extLst>
              <a:ext uri="{FF2B5EF4-FFF2-40B4-BE49-F238E27FC236}">
                <a16:creationId xmlns:a16="http://schemas.microsoft.com/office/drawing/2014/main" id="{20850E76-07AA-4F98-B1EB-D1A7A7563854}"/>
              </a:ext>
            </a:extLst>
          </p:cNvPr>
          <p:cNvSpPr/>
          <p:nvPr/>
        </p:nvSpPr>
        <p:spPr>
          <a:xfrm rot="5400000">
            <a:off x="4531609" y="1744874"/>
            <a:ext cx="222354" cy="148584"/>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50" name="Isosceles Triangle 149">
            <a:extLst>
              <a:ext uri="{FF2B5EF4-FFF2-40B4-BE49-F238E27FC236}">
                <a16:creationId xmlns:a16="http://schemas.microsoft.com/office/drawing/2014/main" id="{5821FFE5-0A53-4D59-A4BF-75DC73911C22}"/>
              </a:ext>
            </a:extLst>
          </p:cNvPr>
          <p:cNvSpPr/>
          <p:nvPr/>
        </p:nvSpPr>
        <p:spPr>
          <a:xfrm rot="5400000">
            <a:off x="6657285" y="1353462"/>
            <a:ext cx="222354" cy="148584"/>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51" name="Rectangle 150">
            <a:extLst>
              <a:ext uri="{FF2B5EF4-FFF2-40B4-BE49-F238E27FC236}">
                <a16:creationId xmlns:a16="http://schemas.microsoft.com/office/drawing/2014/main" id="{5B71BA3F-1CCB-46D5-8D1B-0DD759BB6EB5}"/>
              </a:ext>
            </a:extLst>
          </p:cNvPr>
          <p:cNvSpPr/>
          <p:nvPr/>
        </p:nvSpPr>
        <p:spPr>
          <a:xfrm>
            <a:off x="0" y="4724127"/>
            <a:ext cx="9144000" cy="419373"/>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cxnSp>
        <p:nvCxnSpPr>
          <p:cNvPr id="152" name="Straight Connector 151">
            <a:extLst>
              <a:ext uri="{FF2B5EF4-FFF2-40B4-BE49-F238E27FC236}">
                <a16:creationId xmlns:a16="http://schemas.microsoft.com/office/drawing/2014/main" id="{948D39D2-D059-4A9B-A9E3-FADD512DC21D}"/>
              </a:ext>
            </a:extLst>
          </p:cNvPr>
          <p:cNvCxnSpPr>
            <a:cxnSpLocks/>
          </p:cNvCxnSpPr>
          <p:nvPr/>
        </p:nvCxnSpPr>
        <p:spPr>
          <a:xfrm>
            <a:off x="-28661" y="4706755"/>
            <a:ext cx="9144000"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52" name="Picture 51">
            <a:extLst>
              <a:ext uri="{FF2B5EF4-FFF2-40B4-BE49-F238E27FC236}">
                <a16:creationId xmlns:a16="http://schemas.microsoft.com/office/drawing/2014/main" id="{DA92BA4F-95FA-4B59-8D28-6A8D6A000427}"/>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5252616" y="1428750"/>
            <a:ext cx="612056" cy="612056"/>
          </a:xfrm>
          <a:prstGeom prst="rect">
            <a:avLst/>
          </a:prstGeom>
        </p:spPr>
      </p:pic>
      <p:pic>
        <p:nvPicPr>
          <p:cNvPr id="53" name="Picture 52">
            <a:extLst>
              <a:ext uri="{FF2B5EF4-FFF2-40B4-BE49-F238E27FC236}">
                <a16:creationId xmlns:a16="http://schemas.microsoft.com/office/drawing/2014/main" id="{A815A5AB-0809-43C7-BB08-BFA49608A96B}"/>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7459087" y="1094038"/>
            <a:ext cx="540000" cy="540000"/>
          </a:xfrm>
          <a:prstGeom prst="rect">
            <a:avLst/>
          </a:prstGeom>
        </p:spPr>
      </p:pic>
      <p:pic>
        <p:nvPicPr>
          <p:cNvPr id="54" name="Picture 53">
            <a:extLst>
              <a:ext uri="{FF2B5EF4-FFF2-40B4-BE49-F238E27FC236}">
                <a16:creationId xmlns:a16="http://schemas.microsoft.com/office/drawing/2014/main" id="{3400EF71-3E3B-4582-BA9C-872D92E831A4}"/>
              </a:ext>
            </a:extLst>
          </p:cNvPr>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3190434" y="2098221"/>
            <a:ext cx="540000" cy="540000"/>
          </a:xfrm>
          <a:prstGeom prst="rect">
            <a:avLst/>
          </a:prstGeom>
        </p:spPr>
      </p:pic>
      <p:grpSp>
        <p:nvGrpSpPr>
          <p:cNvPr id="32" name="Group 31">
            <a:extLst>
              <a:ext uri="{FF2B5EF4-FFF2-40B4-BE49-F238E27FC236}">
                <a16:creationId xmlns:a16="http://schemas.microsoft.com/office/drawing/2014/main" id="{F06F5228-EAED-4D3F-95E2-7AC0DC020F1E}"/>
              </a:ext>
            </a:extLst>
          </p:cNvPr>
          <p:cNvGrpSpPr/>
          <p:nvPr/>
        </p:nvGrpSpPr>
        <p:grpSpPr>
          <a:xfrm>
            <a:off x="64380" y="4887674"/>
            <a:ext cx="1223400" cy="261610"/>
            <a:chOff x="1066800" y="4063365"/>
            <a:chExt cx="1223400" cy="261610"/>
          </a:xfrm>
        </p:grpSpPr>
        <p:pic>
          <p:nvPicPr>
            <p:cNvPr id="33" name="Picture 32">
              <a:extLst>
                <a:ext uri="{FF2B5EF4-FFF2-40B4-BE49-F238E27FC236}">
                  <a16:creationId xmlns:a16="http://schemas.microsoft.com/office/drawing/2014/main" id="{D28D9AEC-539B-424F-9F08-D10A64B27BCB}"/>
                </a:ext>
              </a:extLst>
            </p:cNvPr>
            <p:cNvPicPr>
              <a:picLocks noChangeAspect="1"/>
            </p:cNvPicPr>
            <p:nvPr userDrawn="1"/>
          </p:nvPicPr>
          <p:blipFill>
            <a:blip r:embed="rId10"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34" name="TextBox 33">
              <a:extLst>
                <a:ext uri="{FF2B5EF4-FFF2-40B4-BE49-F238E27FC236}">
                  <a16:creationId xmlns:a16="http://schemas.microsoft.com/office/drawing/2014/main" id="{EB631E53-8BCC-4E93-ABA1-86476EA90C96}"/>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Tree>
    <p:extLst>
      <p:ext uri="{BB962C8B-B14F-4D97-AF65-F5344CB8AC3E}">
        <p14:creationId xmlns:p14="http://schemas.microsoft.com/office/powerpoint/2010/main" val="3079003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6">
            <a:extLst>
              <a:ext uri="{FF2B5EF4-FFF2-40B4-BE49-F238E27FC236}">
                <a16:creationId xmlns:a16="http://schemas.microsoft.com/office/drawing/2014/main" id="{CD2E167A-D7D2-4071-AA1F-23730D9E7C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25368" y="-8302"/>
            <a:ext cx="9936307" cy="5589172"/>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a:extLst>
              <a:ext uri="{FF2B5EF4-FFF2-40B4-BE49-F238E27FC236}">
                <a16:creationId xmlns:a16="http://schemas.microsoft.com/office/drawing/2014/main" id="{676AF013-A271-439A-86EC-F49536E7A73C}"/>
              </a:ext>
            </a:extLst>
          </p:cNvPr>
          <p:cNvSpPr/>
          <p:nvPr/>
        </p:nvSpPr>
        <p:spPr>
          <a:xfrm>
            <a:off x="0" y="0"/>
            <a:ext cx="9164516" cy="5143500"/>
          </a:xfrm>
          <a:prstGeom prst="rect">
            <a:avLst/>
          </a:prstGeom>
          <a:solidFill>
            <a:srgbClr val="1F497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76" name="Title 1">
            <a:extLst>
              <a:ext uri="{FF2B5EF4-FFF2-40B4-BE49-F238E27FC236}">
                <a16:creationId xmlns:a16="http://schemas.microsoft.com/office/drawing/2014/main" id="{066E73A4-B51B-48A4-A775-4C67B0898AB7}"/>
              </a:ext>
            </a:extLst>
          </p:cNvPr>
          <p:cNvSpPr txBox="1">
            <a:spLocks/>
          </p:cNvSpPr>
          <p:nvPr/>
        </p:nvSpPr>
        <p:spPr>
          <a:xfrm>
            <a:off x="323850" y="211292"/>
            <a:ext cx="8496300" cy="461655"/>
          </a:xfrm>
          <a:prstGeom prst="rect">
            <a:avLst/>
          </a:prstGeom>
        </p:spPr>
        <p:txBody>
          <a:bodyPr vert="horz" wrap="square" lIns="0" tIns="45715" rIns="91428" bIns="45715"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pPr marL="0" marR="0" lvl="0" indent="0" algn="l" defTabSz="914286" rtl="0" eaLnBrk="1" fontAlgn="auto" latinLnBrk="0" hangingPunct="1">
              <a:lnSpc>
                <a:spcPct val="100000"/>
              </a:lnSpc>
              <a:spcBef>
                <a:spcPct val="0"/>
              </a:spcBef>
              <a:spcAft>
                <a:spcPts val="0"/>
              </a:spcAft>
              <a:buClrTx/>
              <a:buSzTx/>
              <a:buFontTx/>
              <a:buNone/>
              <a:tabLst/>
              <a:defRPr/>
            </a:pPr>
            <a:r>
              <a:rPr kumimoji="0" lang="en-IN" sz="2400" b="1" i="0" u="none" strike="noStrike" kern="1200" cap="all" spc="0" normalizeH="0" baseline="0" noProof="0">
                <a:ln>
                  <a:noFill/>
                </a:ln>
                <a:solidFill>
                  <a:prstClr val="white"/>
                </a:solidFill>
                <a:effectLst/>
                <a:uLnTx/>
                <a:uFillTx/>
                <a:latin typeface="TheSansOffice" panose="020B0503040302060204" pitchFamily="34" charset="0"/>
                <a:ea typeface="+mj-ea"/>
                <a:cs typeface="+mj-cs"/>
              </a:rPr>
              <a:t>Sify as a transformation partner</a:t>
            </a:r>
          </a:p>
        </p:txBody>
      </p:sp>
      <p:sp>
        <p:nvSpPr>
          <p:cNvPr id="125" name="TextBox 124">
            <a:extLst>
              <a:ext uri="{FF2B5EF4-FFF2-40B4-BE49-F238E27FC236}">
                <a16:creationId xmlns:a16="http://schemas.microsoft.com/office/drawing/2014/main" id="{CFFDB27F-F1D2-4487-81E1-36F0EB9EA020}"/>
              </a:ext>
            </a:extLst>
          </p:cNvPr>
          <p:cNvSpPr txBox="1"/>
          <p:nvPr/>
        </p:nvSpPr>
        <p:spPr>
          <a:xfrm>
            <a:off x="251070" y="1907324"/>
            <a:ext cx="2882077" cy="861774"/>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BENEFIT FROM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Sify’s cloud &amp; Digital expertise</a:t>
            </a: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ENSURE END TO END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CLOUD MANAGEMENT WITH…</a:t>
            </a:r>
            <a:r>
              <a:rPr kumimoji="0" lang="en-US" sz="1100" b="1" i="0" u="none" strike="noStrike" kern="1200" cap="all" spc="0" normalizeH="0" baseline="0" noProof="0">
                <a:ln>
                  <a:noFill/>
                </a:ln>
                <a:solidFill>
                  <a:prstClr val="white">
                    <a:lumMod val="95000"/>
                  </a:prstClr>
                </a:solidFill>
                <a:effectLst/>
                <a:uLnTx/>
                <a:uFillTx/>
                <a:latin typeface="TheSansOffice" panose="020B0503040302060204" pitchFamily="34" charset="0"/>
                <a:ea typeface="+mn-ea"/>
                <a:cs typeface="+mn-cs"/>
              </a:rPr>
              <a:t> </a:t>
            </a:r>
          </a:p>
        </p:txBody>
      </p:sp>
      <p:sp>
        <p:nvSpPr>
          <p:cNvPr id="126" name="TextBox 125">
            <a:extLst>
              <a:ext uri="{FF2B5EF4-FFF2-40B4-BE49-F238E27FC236}">
                <a16:creationId xmlns:a16="http://schemas.microsoft.com/office/drawing/2014/main" id="{DC386DB5-FFD8-49C4-B02B-56A8B2D8ED2A}"/>
              </a:ext>
            </a:extLst>
          </p:cNvPr>
          <p:cNvSpPr txBox="1"/>
          <p:nvPr/>
        </p:nvSpPr>
        <p:spPr>
          <a:xfrm>
            <a:off x="3325908" y="1656658"/>
            <a:ext cx="2506561" cy="861774"/>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Leverage</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SIFY’S network EXPERIENCE</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strengthen your cloud and digital pursuit WITH…</a:t>
            </a:r>
          </a:p>
        </p:txBody>
      </p:sp>
      <p:sp>
        <p:nvSpPr>
          <p:cNvPr id="128" name="TextBox 127">
            <a:extLst>
              <a:ext uri="{FF2B5EF4-FFF2-40B4-BE49-F238E27FC236}">
                <a16:creationId xmlns:a16="http://schemas.microsoft.com/office/drawing/2014/main" id="{9479E432-106B-4E22-813D-74DC8030D643}"/>
              </a:ext>
            </a:extLst>
          </p:cNvPr>
          <p:cNvSpPr txBox="1"/>
          <p:nvPr/>
        </p:nvSpPr>
        <p:spPr>
          <a:xfrm>
            <a:off x="5978548" y="1315950"/>
            <a:ext cx="2898752" cy="861774"/>
          </a:xfrm>
          <a:prstGeom prst="rect">
            <a:avLst/>
          </a:prstGeom>
          <a:noFill/>
        </p:spPr>
        <p:txBody>
          <a:bodyPr wrap="square" rtlCol="0">
            <a:spAutoFit/>
          </a:bodyPr>
          <a:lstStyle/>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TAKE ADVANTAGE OF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a:ln>
                  <a:noFill/>
                </a:ln>
                <a:solidFill>
                  <a:srgbClr val="00FFFF"/>
                </a:solidFill>
                <a:effectLst/>
                <a:uLnTx/>
                <a:uFillTx/>
                <a:latin typeface="TheSansOffice" panose="020B0503040302060204" pitchFamily="34" charset="0"/>
                <a:ea typeface="+mn-ea"/>
                <a:cs typeface="+mn-cs"/>
              </a:rPr>
              <a:t>SIFY’S cloud &amp; Digital WISDOM</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RATIONALIZE YOUR INFRA </a:t>
            </a:r>
          </a:p>
          <a:p>
            <a:pPr marL="0" marR="0" lvl="0" indent="0" algn="ctr" defTabSz="914286" rtl="0" eaLnBrk="1" fontAlgn="ctr" latinLnBrk="0" hangingPunct="1">
              <a:lnSpc>
                <a:spcPct val="100000"/>
              </a:lnSpc>
              <a:spcBef>
                <a:spcPts val="0"/>
              </a:spcBef>
              <a:spcAft>
                <a:spcPts val="0"/>
              </a:spcAft>
              <a:buClrTx/>
              <a:buSzTx/>
              <a:buFontTx/>
              <a:buNone/>
              <a:tabLst/>
              <a:defRPr/>
            </a:pPr>
            <a:r>
              <a:rPr kumimoji="0" lang="en-US" sz="1100" b="1" i="0" u="none" strike="noStrike" kern="1200" cap="all" spc="0" normalizeH="0" baseline="0" noProof="0">
                <a:ln>
                  <a:noFill/>
                </a:ln>
                <a:solidFill>
                  <a:prstClr val="white"/>
                </a:solidFill>
                <a:effectLst/>
                <a:uLnTx/>
                <a:uFillTx/>
                <a:latin typeface="TheSansOffice" panose="020B0503040302060204" pitchFamily="34" charset="0"/>
                <a:ea typeface="+mn-ea"/>
                <a:cs typeface="+mn-cs"/>
              </a:rPr>
              <a:t>Investments WITH…</a:t>
            </a:r>
            <a:r>
              <a:rPr kumimoji="0" lang="en-US" sz="1100" b="1" i="0" u="none" strike="noStrike" kern="1200" cap="all" spc="0" normalizeH="0" baseline="0" noProof="0">
                <a:ln>
                  <a:noFill/>
                </a:ln>
                <a:solidFill>
                  <a:prstClr val="white">
                    <a:lumMod val="95000"/>
                  </a:prstClr>
                </a:solidFill>
                <a:effectLst/>
                <a:uLnTx/>
                <a:uFillTx/>
                <a:latin typeface="TheSansOffice" panose="020B0503040302060204" pitchFamily="34" charset="0"/>
                <a:ea typeface="+mn-ea"/>
                <a:cs typeface="+mn-cs"/>
              </a:rPr>
              <a:t> </a:t>
            </a:r>
          </a:p>
        </p:txBody>
      </p:sp>
      <p:sp>
        <p:nvSpPr>
          <p:cNvPr id="129" name="TextBox 128">
            <a:extLst>
              <a:ext uri="{FF2B5EF4-FFF2-40B4-BE49-F238E27FC236}">
                <a16:creationId xmlns:a16="http://schemas.microsoft.com/office/drawing/2014/main" id="{1EAF7D81-46C4-4EEC-A8C0-11A864F380E9}"/>
              </a:ext>
            </a:extLst>
          </p:cNvPr>
          <p:cNvSpPr txBox="1"/>
          <p:nvPr/>
        </p:nvSpPr>
        <p:spPr>
          <a:xfrm>
            <a:off x="272666" y="2769098"/>
            <a:ext cx="2741713" cy="1862048"/>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All aspects of building cloud and digital infrastructure</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Managing public and hybrid cloud services</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CloudInfinit CMP to provide multi cloud operational best practices</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InfinitDigital Platform for actionable insights and faster delivery of core product and services</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AWS/Azure/Oracle/Google cloud implementation</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Delivering SaaS: Retail Intelligence, Digital Asset Management, Digital Assessment, Digital Trust and Authentication </a:t>
            </a:r>
          </a:p>
        </p:txBody>
      </p:sp>
      <p:sp>
        <p:nvSpPr>
          <p:cNvPr id="130" name="TextBox 129">
            <a:extLst>
              <a:ext uri="{FF2B5EF4-FFF2-40B4-BE49-F238E27FC236}">
                <a16:creationId xmlns:a16="http://schemas.microsoft.com/office/drawing/2014/main" id="{83B57F4B-AE54-4F5D-BF52-60BAEBC563F8}"/>
              </a:ext>
            </a:extLst>
          </p:cNvPr>
          <p:cNvSpPr txBox="1"/>
          <p:nvPr/>
        </p:nvSpPr>
        <p:spPr>
          <a:xfrm>
            <a:off x="3287858" y="2528313"/>
            <a:ext cx="2582661" cy="1661993"/>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Network transformation services </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Managed Network Services </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Cloud connect services</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SD-WAN</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EdgeConnect services for IT + OT + People</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Cloud enabled unified communication services</a:t>
            </a:r>
          </a:p>
          <a:p>
            <a:pPr marL="0" marR="0" lvl="0" indent="0" algn="ctr" defTabSz="91428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a:ln>
                  <a:noFill/>
                </a:ln>
                <a:solidFill>
                  <a:prstClr val="white">
                    <a:lumMod val="95000"/>
                  </a:prstClr>
                </a:solidFill>
                <a:effectLst/>
                <a:uLnTx/>
                <a:uFillTx/>
                <a:latin typeface="TheSansOffice" panose="020B0503040302060204" pitchFamily="34" charset="0"/>
                <a:ea typeface="+mn-ea"/>
                <a:cs typeface="+mn-cs"/>
              </a:rPr>
              <a:t>Network security services like clean connect &amp; DDOS protect</a:t>
            </a:r>
          </a:p>
        </p:txBody>
      </p:sp>
      <p:sp>
        <p:nvSpPr>
          <p:cNvPr id="132" name="TextBox 131">
            <a:extLst>
              <a:ext uri="{FF2B5EF4-FFF2-40B4-BE49-F238E27FC236}">
                <a16:creationId xmlns:a16="http://schemas.microsoft.com/office/drawing/2014/main" id="{2465F920-208C-4BCC-8FBF-E5D287637901}"/>
              </a:ext>
            </a:extLst>
          </p:cNvPr>
          <p:cNvSpPr txBox="1"/>
          <p:nvPr/>
        </p:nvSpPr>
        <p:spPr>
          <a:xfrm>
            <a:off x="6105580" y="2127072"/>
            <a:ext cx="2601544" cy="2364750"/>
          </a:xfrm>
          <a:prstGeom prst="rect">
            <a:avLst/>
          </a:prstGeom>
          <a:noFill/>
        </p:spPr>
        <p:txBody>
          <a:bodyPr wrap="square" rtlCol="0">
            <a:spAutoFit/>
          </a:bodyPr>
          <a:lstStyle/>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CloudInfinit </a:t>
            </a:r>
            <a:r>
              <a:rPr kumimoji="0" lang="en-US" sz="7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(Enterprise multi tenant and private)</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SAP Grid/ Exadata/ </a:t>
            </a:r>
            <a:r>
              <a:rPr kumimoji="0" lang="en-US" sz="900" b="0" i="0" u="none" strike="noStrike" kern="1200" cap="none" spc="0" normalizeH="0" baseline="0" noProof="0" dirty="0" err="1">
                <a:ln>
                  <a:noFill/>
                </a:ln>
                <a:solidFill>
                  <a:prstClr val="white">
                    <a:lumMod val="95000"/>
                  </a:prstClr>
                </a:solidFill>
                <a:effectLst/>
                <a:uLnTx/>
                <a:uFillTx/>
                <a:latin typeface="TheSansOffice" panose="020B0503040302060204" pitchFamily="34" charset="0"/>
                <a:ea typeface="+mn-ea"/>
                <a:cs typeface="+mn-cs"/>
              </a:rPr>
              <a:t>Azurestack</a:t>
            </a: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 Infrastructure</a:t>
            </a:r>
          </a:p>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TheSansOffice" panose="020B0503040302060204" pitchFamily="34" charset="0"/>
                <a:ea typeface="+mn-ea"/>
                <a:cs typeface="+mn-cs"/>
              </a:rPr>
              <a:t>CloudInfinit CMP </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700" b="0" i="0" u="none" strike="noStrike" kern="1200" cap="none" spc="0" normalizeH="0" baseline="0" noProof="0" dirty="0">
                <a:ln>
                  <a:noFill/>
                </a:ln>
                <a:solidFill>
                  <a:prstClr val="white">
                    <a:lumMod val="85000"/>
                  </a:prstClr>
                </a:solidFill>
                <a:effectLst/>
                <a:uLnTx/>
                <a:uFillTx/>
                <a:latin typeface="TheSansOffice" panose="020B0503040302060204" pitchFamily="34" charset="0"/>
                <a:ea typeface="+mn-ea"/>
                <a:cs typeface="+mn-cs"/>
              </a:rPr>
              <a:t>Orchestration platform/ Service Now/ CA UIM</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Datacenter fabric</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High performance storage, compute, security </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App modernization: </a:t>
            </a:r>
            <a:r>
              <a:rPr kumimoji="0" lang="en-US" sz="900" b="0" i="0" u="none" strike="noStrike" kern="1200" cap="none" spc="0" normalizeH="0" baseline="0" noProof="0" dirty="0" err="1">
                <a:ln>
                  <a:noFill/>
                </a:ln>
                <a:solidFill>
                  <a:prstClr val="white">
                    <a:lumMod val="95000"/>
                  </a:prstClr>
                </a:solidFill>
                <a:effectLst/>
                <a:uLnTx/>
                <a:uFillTx/>
                <a:latin typeface="TheSansOffice" panose="020B0503040302060204" pitchFamily="34" charset="0"/>
                <a:ea typeface="+mn-ea"/>
                <a:cs typeface="+mn-cs"/>
              </a:rPr>
              <a:t>DevSecOps</a:t>
            </a: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 K8s, SRE</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AR/VR/XR, Digital Learning </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Process Automation, FinOps, Cloud Economics</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WAN Infrastructure such as metro rings</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SD-WAN technologies</a:t>
            </a:r>
          </a:p>
          <a:p>
            <a:pPr marL="0" marR="0" lvl="0" indent="0" algn="ctr" defTabSz="914286" rtl="0" eaLnBrk="1" fontAlgn="auto" latinLnBrk="0" hangingPunct="1">
              <a:lnSpc>
                <a:spcPct val="100000"/>
              </a:lnSpc>
              <a:spcBef>
                <a:spcPts val="0"/>
              </a:spcBef>
              <a:spcAft>
                <a:spcPts val="500"/>
              </a:spcAft>
              <a:buClrTx/>
              <a:buSzTx/>
              <a:buFontTx/>
              <a:buNone/>
              <a:tabLst/>
              <a:defRPr/>
            </a:pPr>
            <a:r>
              <a:rPr kumimoji="0" lang="en-US" sz="900" b="0" i="0" u="none" strike="noStrike" kern="1200" cap="none" spc="0" normalizeH="0" baseline="0" noProof="0" dirty="0">
                <a:ln>
                  <a:noFill/>
                </a:ln>
                <a:solidFill>
                  <a:prstClr val="white">
                    <a:lumMod val="95000"/>
                  </a:prstClr>
                </a:solidFill>
                <a:effectLst/>
                <a:uLnTx/>
                <a:uFillTx/>
                <a:latin typeface="TheSansOffice" panose="020B0503040302060204" pitchFamily="34" charset="0"/>
                <a:ea typeface="+mn-ea"/>
                <a:cs typeface="+mn-cs"/>
              </a:rPr>
              <a:t>Edge Connect technologies</a:t>
            </a:r>
          </a:p>
        </p:txBody>
      </p:sp>
      <p:grpSp>
        <p:nvGrpSpPr>
          <p:cNvPr id="2" name="Group 1">
            <a:extLst>
              <a:ext uri="{FF2B5EF4-FFF2-40B4-BE49-F238E27FC236}">
                <a16:creationId xmlns:a16="http://schemas.microsoft.com/office/drawing/2014/main" id="{E4F4E6A3-FDC3-4111-862E-E0C4D305FEAA}"/>
              </a:ext>
            </a:extLst>
          </p:cNvPr>
          <p:cNvGrpSpPr/>
          <p:nvPr/>
        </p:nvGrpSpPr>
        <p:grpSpPr>
          <a:xfrm>
            <a:off x="3155950" y="821853"/>
            <a:ext cx="2832100" cy="3867529"/>
            <a:chOff x="3155950" y="821854"/>
            <a:chExt cx="2832100" cy="3600000"/>
          </a:xfrm>
        </p:grpSpPr>
        <p:cxnSp>
          <p:nvCxnSpPr>
            <p:cNvPr id="133" name="Straight Connector 132">
              <a:extLst>
                <a:ext uri="{FF2B5EF4-FFF2-40B4-BE49-F238E27FC236}">
                  <a16:creationId xmlns:a16="http://schemas.microsoft.com/office/drawing/2014/main" id="{AA28F240-1B82-4E22-9473-2A0D995C97ED}"/>
                </a:ext>
              </a:extLst>
            </p:cNvPr>
            <p:cNvCxnSpPr>
              <a:cxnSpLocks/>
            </p:cNvCxnSpPr>
            <p:nvPr/>
          </p:nvCxnSpPr>
          <p:spPr>
            <a:xfrm>
              <a:off x="5988050" y="821854"/>
              <a:ext cx="0" cy="360000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84D86353-1775-42B0-9A62-610D2780BCC3}"/>
                </a:ext>
              </a:extLst>
            </p:cNvPr>
            <p:cNvCxnSpPr>
              <a:cxnSpLocks/>
            </p:cNvCxnSpPr>
            <p:nvPr/>
          </p:nvCxnSpPr>
          <p:spPr>
            <a:xfrm>
              <a:off x="3155950" y="1541854"/>
              <a:ext cx="0" cy="288000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5" name="Isosceles Triangle 14">
            <a:extLst>
              <a:ext uri="{FF2B5EF4-FFF2-40B4-BE49-F238E27FC236}">
                <a16:creationId xmlns:a16="http://schemas.microsoft.com/office/drawing/2014/main" id="{F3F3CF69-07EF-464C-859B-39C14BD830F4}"/>
              </a:ext>
            </a:extLst>
          </p:cNvPr>
          <p:cNvSpPr/>
          <p:nvPr/>
        </p:nvSpPr>
        <p:spPr>
          <a:xfrm rot="5400000">
            <a:off x="3112053" y="1561368"/>
            <a:ext cx="222354" cy="148584"/>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49" name="Isosceles Triangle 148">
            <a:extLst>
              <a:ext uri="{FF2B5EF4-FFF2-40B4-BE49-F238E27FC236}">
                <a16:creationId xmlns:a16="http://schemas.microsoft.com/office/drawing/2014/main" id="{20850E76-07AA-4F98-B1EB-D1A7A7563854}"/>
              </a:ext>
            </a:extLst>
          </p:cNvPr>
          <p:cNvSpPr/>
          <p:nvPr/>
        </p:nvSpPr>
        <p:spPr>
          <a:xfrm rot="5400000">
            <a:off x="5941662" y="832017"/>
            <a:ext cx="222354" cy="148584"/>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sp>
        <p:nvSpPr>
          <p:cNvPr id="151" name="Rectangle 150">
            <a:extLst>
              <a:ext uri="{FF2B5EF4-FFF2-40B4-BE49-F238E27FC236}">
                <a16:creationId xmlns:a16="http://schemas.microsoft.com/office/drawing/2014/main" id="{5B71BA3F-1CCB-46D5-8D1B-0DD759BB6EB5}"/>
              </a:ext>
            </a:extLst>
          </p:cNvPr>
          <p:cNvSpPr/>
          <p:nvPr/>
        </p:nvSpPr>
        <p:spPr>
          <a:xfrm>
            <a:off x="0" y="4724127"/>
            <a:ext cx="9144000" cy="419373"/>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TheSansOffice" panose="020B0503040302060204" pitchFamily="34" charset="0"/>
              <a:ea typeface="+mn-ea"/>
              <a:cs typeface="+mn-cs"/>
            </a:endParaRPr>
          </a:p>
        </p:txBody>
      </p:sp>
      <p:cxnSp>
        <p:nvCxnSpPr>
          <p:cNvPr id="152" name="Straight Connector 151">
            <a:extLst>
              <a:ext uri="{FF2B5EF4-FFF2-40B4-BE49-F238E27FC236}">
                <a16:creationId xmlns:a16="http://schemas.microsoft.com/office/drawing/2014/main" id="{948D39D2-D059-4A9B-A9E3-FADD512DC21D}"/>
              </a:ext>
            </a:extLst>
          </p:cNvPr>
          <p:cNvCxnSpPr>
            <a:cxnSpLocks/>
          </p:cNvCxnSpPr>
          <p:nvPr/>
        </p:nvCxnSpPr>
        <p:spPr>
          <a:xfrm>
            <a:off x="-28661" y="4706755"/>
            <a:ext cx="9144000"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57" name="Group 44">
            <a:extLst>
              <a:ext uri="{FF2B5EF4-FFF2-40B4-BE49-F238E27FC236}">
                <a16:creationId xmlns:a16="http://schemas.microsoft.com/office/drawing/2014/main" id="{B26F64A2-62E4-456E-83BF-81C3C345EE2B}"/>
              </a:ext>
            </a:extLst>
          </p:cNvPr>
          <p:cNvGrpSpPr/>
          <p:nvPr/>
        </p:nvGrpSpPr>
        <p:grpSpPr>
          <a:xfrm>
            <a:off x="7136351" y="695701"/>
            <a:ext cx="540000" cy="539999"/>
            <a:chOff x="-2357438" y="555626"/>
            <a:chExt cx="2111375" cy="2103438"/>
          </a:xfrm>
          <a:noFill/>
        </p:grpSpPr>
        <p:sp>
          <p:nvSpPr>
            <p:cNvPr id="58" name="Freeform 13">
              <a:extLst>
                <a:ext uri="{FF2B5EF4-FFF2-40B4-BE49-F238E27FC236}">
                  <a16:creationId xmlns:a16="http://schemas.microsoft.com/office/drawing/2014/main" id="{BA1CD4AD-F774-4CB8-AA3A-1626D9438C1D}"/>
                </a:ext>
              </a:extLst>
            </p:cNvPr>
            <p:cNvSpPr>
              <a:spLocks noEditPoints="1"/>
            </p:cNvSpPr>
            <p:nvPr/>
          </p:nvSpPr>
          <p:spPr bwMode="auto">
            <a:xfrm>
              <a:off x="-2101850" y="846138"/>
              <a:ext cx="509588" cy="273050"/>
            </a:xfrm>
            <a:custGeom>
              <a:avLst/>
              <a:gdLst>
                <a:gd name="T0" fmla="*/ 384 w 448"/>
                <a:gd name="T1" fmla="*/ 224 h 242"/>
                <a:gd name="T2" fmla="*/ 448 w 448"/>
                <a:gd name="T3" fmla="*/ 242 h 242"/>
                <a:gd name="T4" fmla="*/ 448 w 448"/>
                <a:gd name="T5" fmla="*/ 224 h 242"/>
                <a:gd name="T6" fmla="*/ 224 w 448"/>
                <a:gd name="T7" fmla="*/ 0 h 242"/>
                <a:gd name="T8" fmla="*/ 0 w 448"/>
                <a:gd name="T9" fmla="*/ 224 h 242"/>
                <a:gd name="T10" fmla="*/ 0 w 448"/>
                <a:gd name="T11" fmla="*/ 242 h 242"/>
                <a:gd name="T12" fmla="*/ 64 w 448"/>
                <a:gd name="T13" fmla="*/ 224 h 242"/>
                <a:gd name="T14" fmla="*/ 384 w 448"/>
                <a:gd name="T15" fmla="*/ 224 h 242"/>
                <a:gd name="T16" fmla="*/ 384 w 448"/>
                <a:gd name="T17" fmla="*/ 224 h 242"/>
                <a:gd name="T18" fmla="*/ 384 w 448"/>
                <a:gd name="T19" fmla="*/ 22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242">
                  <a:moveTo>
                    <a:pt x="384" y="224"/>
                  </a:moveTo>
                  <a:cubicBezTo>
                    <a:pt x="407" y="224"/>
                    <a:pt x="429" y="231"/>
                    <a:pt x="448" y="242"/>
                  </a:cubicBezTo>
                  <a:cubicBezTo>
                    <a:pt x="448" y="224"/>
                    <a:pt x="448" y="224"/>
                    <a:pt x="448" y="224"/>
                  </a:cubicBezTo>
                  <a:cubicBezTo>
                    <a:pt x="448" y="101"/>
                    <a:pt x="347" y="0"/>
                    <a:pt x="224" y="0"/>
                  </a:cubicBezTo>
                  <a:cubicBezTo>
                    <a:pt x="101" y="0"/>
                    <a:pt x="0" y="101"/>
                    <a:pt x="0" y="224"/>
                  </a:cubicBezTo>
                  <a:cubicBezTo>
                    <a:pt x="0" y="242"/>
                    <a:pt x="0" y="242"/>
                    <a:pt x="0" y="242"/>
                  </a:cubicBezTo>
                  <a:cubicBezTo>
                    <a:pt x="19" y="231"/>
                    <a:pt x="41" y="224"/>
                    <a:pt x="64" y="224"/>
                  </a:cubicBezTo>
                  <a:lnTo>
                    <a:pt x="384" y="224"/>
                  </a:lnTo>
                  <a:close/>
                  <a:moveTo>
                    <a:pt x="384" y="224"/>
                  </a:moveTo>
                  <a:cubicBezTo>
                    <a:pt x="384" y="224"/>
                    <a:pt x="384" y="224"/>
                    <a:pt x="384" y="224"/>
                  </a:cubicBezTo>
                </a:path>
              </a:pathLst>
            </a:custGeom>
            <a:solidFill>
              <a:schemeClr val="bg1"/>
            </a:solid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59" name="Freeform 14">
              <a:extLst>
                <a:ext uri="{FF2B5EF4-FFF2-40B4-BE49-F238E27FC236}">
                  <a16:creationId xmlns:a16="http://schemas.microsoft.com/office/drawing/2014/main" id="{81C846DC-21BD-4619-A5BC-9C9791375E1F}"/>
                </a:ext>
              </a:extLst>
            </p:cNvPr>
            <p:cNvSpPr>
              <a:spLocks noEditPoints="1"/>
            </p:cNvSpPr>
            <p:nvPr/>
          </p:nvSpPr>
          <p:spPr bwMode="auto">
            <a:xfrm>
              <a:off x="-1920875" y="1522413"/>
              <a:ext cx="146050" cy="96838"/>
            </a:xfrm>
            <a:custGeom>
              <a:avLst/>
              <a:gdLst>
                <a:gd name="T0" fmla="*/ 0 w 128"/>
                <a:gd name="T1" fmla="*/ 0 h 86"/>
                <a:gd name="T2" fmla="*/ 0 w 128"/>
                <a:gd name="T3" fmla="*/ 0 h 86"/>
                <a:gd name="T4" fmla="*/ 64 w 128"/>
                <a:gd name="T5" fmla="*/ 86 h 86"/>
                <a:gd name="T6" fmla="*/ 128 w 128"/>
                <a:gd name="T7" fmla="*/ 0 h 86"/>
                <a:gd name="T8" fmla="*/ 128 w 128"/>
                <a:gd name="T9" fmla="*/ 0 h 86"/>
                <a:gd name="T10" fmla="*/ 64 w 128"/>
                <a:gd name="T11" fmla="*/ 11 h 86"/>
                <a:gd name="T12" fmla="*/ 0 w 128"/>
                <a:gd name="T13" fmla="*/ 0 h 86"/>
                <a:gd name="T14" fmla="*/ 0 w 128"/>
                <a:gd name="T15" fmla="*/ 0 h 86"/>
                <a:gd name="T16" fmla="*/ 0 w 128"/>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86">
                  <a:moveTo>
                    <a:pt x="0" y="0"/>
                  </a:moveTo>
                  <a:cubicBezTo>
                    <a:pt x="0" y="0"/>
                    <a:pt x="0" y="0"/>
                    <a:pt x="0" y="0"/>
                  </a:cubicBezTo>
                  <a:cubicBezTo>
                    <a:pt x="64" y="86"/>
                    <a:pt x="64" y="86"/>
                    <a:pt x="64" y="86"/>
                  </a:cubicBezTo>
                  <a:cubicBezTo>
                    <a:pt x="128" y="0"/>
                    <a:pt x="128" y="0"/>
                    <a:pt x="128" y="0"/>
                  </a:cubicBezTo>
                  <a:cubicBezTo>
                    <a:pt x="128" y="0"/>
                    <a:pt x="128" y="0"/>
                    <a:pt x="128" y="0"/>
                  </a:cubicBezTo>
                  <a:cubicBezTo>
                    <a:pt x="108" y="7"/>
                    <a:pt x="86" y="11"/>
                    <a:pt x="64" y="11"/>
                  </a:cubicBezTo>
                  <a:cubicBezTo>
                    <a:pt x="42" y="11"/>
                    <a:pt x="20" y="7"/>
                    <a:pt x="0" y="0"/>
                  </a:cubicBezTo>
                  <a:close/>
                  <a:moveTo>
                    <a:pt x="0" y="0"/>
                  </a:moveTo>
                  <a:cubicBezTo>
                    <a:pt x="0" y="0"/>
                    <a:pt x="0" y="0"/>
                    <a:pt x="0" y="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0" name="Freeform 15">
              <a:extLst>
                <a:ext uri="{FF2B5EF4-FFF2-40B4-BE49-F238E27FC236}">
                  <a16:creationId xmlns:a16="http://schemas.microsoft.com/office/drawing/2014/main" id="{A5D404CD-F287-4FE6-8805-CEB07362CE80}"/>
                </a:ext>
              </a:extLst>
            </p:cNvPr>
            <p:cNvSpPr>
              <a:spLocks noEditPoints="1"/>
            </p:cNvSpPr>
            <p:nvPr/>
          </p:nvSpPr>
          <p:spPr bwMode="auto">
            <a:xfrm>
              <a:off x="-1701800" y="1368426"/>
              <a:ext cx="109538" cy="182563"/>
            </a:xfrm>
            <a:custGeom>
              <a:avLst/>
              <a:gdLst>
                <a:gd name="T0" fmla="*/ 96 w 96"/>
                <a:gd name="T1" fmla="*/ 0 h 160"/>
                <a:gd name="T2" fmla="*/ 54 w 96"/>
                <a:gd name="T3" fmla="*/ 16 h 160"/>
                <a:gd name="T4" fmla="*/ 0 w 96"/>
                <a:gd name="T5" fmla="*/ 97 h 160"/>
                <a:gd name="T6" fmla="*/ 0 w 96"/>
                <a:gd name="T7" fmla="*/ 124 h 160"/>
                <a:gd name="T8" fmla="*/ 96 w 96"/>
                <a:gd name="T9" fmla="*/ 160 h 160"/>
                <a:gd name="T10" fmla="*/ 96 w 96"/>
                <a:gd name="T11" fmla="*/ 0 h 160"/>
                <a:gd name="T12" fmla="*/ 96 w 96"/>
                <a:gd name="T13" fmla="*/ 0 h 160"/>
                <a:gd name="T14" fmla="*/ 96 w 96"/>
                <a:gd name="T15" fmla="*/ 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60">
                  <a:moveTo>
                    <a:pt x="96" y="0"/>
                  </a:moveTo>
                  <a:cubicBezTo>
                    <a:pt x="83" y="8"/>
                    <a:pt x="69" y="13"/>
                    <a:pt x="54" y="16"/>
                  </a:cubicBezTo>
                  <a:cubicBezTo>
                    <a:pt x="43" y="47"/>
                    <a:pt x="24" y="75"/>
                    <a:pt x="0" y="97"/>
                  </a:cubicBezTo>
                  <a:cubicBezTo>
                    <a:pt x="0" y="124"/>
                    <a:pt x="0" y="124"/>
                    <a:pt x="0" y="124"/>
                  </a:cubicBezTo>
                  <a:cubicBezTo>
                    <a:pt x="96" y="160"/>
                    <a:pt x="96" y="160"/>
                    <a:pt x="96" y="160"/>
                  </a:cubicBezTo>
                  <a:lnTo>
                    <a:pt x="96" y="0"/>
                  </a:lnTo>
                  <a:close/>
                  <a:moveTo>
                    <a:pt x="96" y="0"/>
                  </a:moveTo>
                  <a:cubicBezTo>
                    <a:pt x="96" y="0"/>
                    <a:pt x="96" y="0"/>
                    <a:pt x="96" y="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1" name="Freeform 16">
              <a:extLst>
                <a:ext uri="{FF2B5EF4-FFF2-40B4-BE49-F238E27FC236}">
                  <a16:creationId xmlns:a16="http://schemas.microsoft.com/office/drawing/2014/main" id="{448FC95E-C8A5-4558-B955-5AD34913306A}"/>
                </a:ext>
              </a:extLst>
            </p:cNvPr>
            <p:cNvSpPr>
              <a:spLocks noEditPoints="1"/>
            </p:cNvSpPr>
            <p:nvPr/>
          </p:nvSpPr>
          <p:spPr bwMode="auto">
            <a:xfrm>
              <a:off x="-1993900" y="1171576"/>
              <a:ext cx="292100" cy="290513"/>
            </a:xfrm>
            <a:custGeom>
              <a:avLst/>
              <a:gdLst>
                <a:gd name="T0" fmla="*/ 256 w 256"/>
                <a:gd name="T1" fmla="*/ 128 h 256"/>
                <a:gd name="T2" fmla="*/ 256 w 256"/>
                <a:gd name="T3" fmla="*/ 0 h 256"/>
                <a:gd name="T4" fmla="*/ 0 w 256"/>
                <a:gd name="T5" fmla="*/ 0 h 256"/>
                <a:gd name="T6" fmla="*/ 0 w 256"/>
                <a:gd name="T7" fmla="*/ 128 h 256"/>
                <a:gd name="T8" fmla="*/ 128 w 256"/>
                <a:gd name="T9" fmla="*/ 256 h 256"/>
                <a:gd name="T10" fmla="*/ 256 w 256"/>
                <a:gd name="T11" fmla="*/ 128 h 256"/>
                <a:gd name="T12" fmla="*/ 256 w 256"/>
                <a:gd name="T13" fmla="*/ 128 h 256"/>
                <a:gd name="T14" fmla="*/ 256 w 256"/>
                <a:gd name="T15" fmla="*/ 128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256">
                  <a:moveTo>
                    <a:pt x="256" y="128"/>
                  </a:moveTo>
                  <a:cubicBezTo>
                    <a:pt x="256" y="0"/>
                    <a:pt x="256" y="0"/>
                    <a:pt x="256" y="0"/>
                  </a:cubicBezTo>
                  <a:cubicBezTo>
                    <a:pt x="0" y="0"/>
                    <a:pt x="0" y="0"/>
                    <a:pt x="0" y="0"/>
                  </a:cubicBezTo>
                  <a:cubicBezTo>
                    <a:pt x="0" y="128"/>
                    <a:pt x="0" y="128"/>
                    <a:pt x="0" y="128"/>
                  </a:cubicBezTo>
                  <a:cubicBezTo>
                    <a:pt x="0" y="199"/>
                    <a:pt x="57" y="256"/>
                    <a:pt x="128" y="256"/>
                  </a:cubicBezTo>
                  <a:cubicBezTo>
                    <a:pt x="199" y="256"/>
                    <a:pt x="256" y="199"/>
                    <a:pt x="256" y="128"/>
                  </a:cubicBezTo>
                  <a:close/>
                  <a:moveTo>
                    <a:pt x="256" y="128"/>
                  </a:moveTo>
                  <a:cubicBezTo>
                    <a:pt x="256" y="128"/>
                    <a:pt x="256" y="128"/>
                    <a:pt x="256" y="128"/>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2" name="Freeform 17">
              <a:extLst>
                <a:ext uri="{FF2B5EF4-FFF2-40B4-BE49-F238E27FC236}">
                  <a16:creationId xmlns:a16="http://schemas.microsoft.com/office/drawing/2014/main" id="{480C734D-A917-42AA-920E-BF8C93E6432E}"/>
                </a:ext>
              </a:extLst>
            </p:cNvPr>
            <p:cNvSpPr>
              <a:spLocks noEditPoints="1"/>
            </p:cNvSpPr>
            <p:nvPr/>
          </p:nvSpPr>
          <p:spPr bwMode="auto">
            <a:xfrm>
              <a:off x="-1119188" y="1287463"/>
              <a:ext cx="727075" cy="211138"/>
            </a:xfrm>
            <a:custGeom>
              <a:avLst/>
              <a:gdLst>
                <a:gd name="T0" fmla="*/ 640 w 640"/>
                <a:gd name="T1" fmla="*/ 147 h 186"/>
                <a:gd name="T2" fmla="*/ 578 w 640"/>
                <a:gd name="T3" fmla="*/ 57 h 186"/>
                <a:gd name="T4" fmla="*/ 427 w 640"/>
                <a:gd name="T5" fmla="*/ 0 h 186"/>
                <a:gd name="T6" fmla="*/ 320 w 640"/>
                <a:gd name="T7" fmla="*/ 143 h 186"/>
                <a:gd name="T8" fmla="*/ 213 w 640"/>
                <a:gd name="T9" fmla="*/ 0 h 186"/>
                <a:gd name="T10" fmla="*/ 62 w 640"/>
                <a:gd name="T11" fmla="*/ 57 h 186"/>
                <a:gd name="T12" fmla="*/ 0 w 640"/>
                <a:gd name="T13" fmla="*/ 147 h 186"/>
                <a:gd name="T14" fmla="*/ 0 w 640"/>
                <a:gd name="T15" fmla="*/ 186 h 186"/>
                <a:gd name="T16" fmla="*/ 640 w 640"/>
                <a:gd name="T17" fmla="*/ 186 h 186"/>
                <a:gd name="T18" fmla="*/ 640 w 640"/>
                <a:gd name="T19" fmla="*/ 147 h 186"/>
                <a:gd name="T20" fmla="*/ 640 w 640"/>
                <a:gd name="T21" fmla="*/ 147 h 186"/>
                <a:gd name="T22" fmla="*/ 640 w 640"/>
                <a:gd name="T23" fmla="*/ 14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0" h="186">
                  <a:moveTo>
                    <a:pt x="640" y="147"/>
                  </a:moveTo>
                  <a:cubicBezTo>
                    <a:pt x="640" y="107"/>
                    <a:pt x="615" y="71"/>
                    <a:pt x="578" y="57"/>
                  </a:cubicBezTo>
                  <a:cubicBezTo>
                    <a:pt x="427" y="0"/>
                    <a:pt x="427" y="0"/>
                    <a:pt x="427" y="0"/>
                  </a:cubicBezTo>
                  <a:cubicBezTo>
                    <a:pt x="320" y="143"/>
                    <a:pt x="320" y="143"/>
                    <a:pt x="320" y="143"/>
                  </a:cubicBezTo>
                  <a:cubicBezTo>
                    <a:pt x="213" y="0"/>
                    <a:pt x="213" y="0"/>
                    <a:pt x="213" y="0"/>
                  </a:cubicBezTo>
                  <a:cubicBezTo>
                    <a:pt x="62" y="57"/>
                    <a:pt x="62" y="57"/>
                    <a:pt x="62" y="57"/>
                  </a:cubicBezTo>
                  <a:cubicBezTo>
                    <a:pt x="25" y="71"/>
                    <a:pt x="0" y="107"/>
                    <a:pt x="0" y="147"/>
                  </a:cubicBezTo>
                  <a:cubicBezTo>
                    <a:pt x="0" y="186"/>
                    <a:pt x="0" y="186"/>
                    <a:pt x="0" y="186"/>
                  </a:cubicBezTo>
                  <a:cubicBezTo>
                    <a:pt x="640" y="186"/>
                    <a:pt x="640" y="186"/>
                    <a:pt x="640" y="186"/>
                  </a:cubicBezTo>
                  <a:lnTo>
                    <a:pt x="640" y="147"/>
                  </a:lnTo>
                  <a:close/>
                  <a:moveTo>
                    <a:pt x="640" y="147"/>
                  </a:moveTo>
                  <a:cubicBezTo>
                    <a:pt x="640" y="147"/>
                    <a:pt x="640" y="147"/>
                    <a:pt x="640" y="147"/>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3" name="Freeform 18">
              <a:extLst>
                <a:ext uri="{FF2B5EF4-FFF2-40B4-BE49-F238E27FC236}">
                  <a16:creationId xmlns:a16="http://schemas.microsoft.com/office/drawing/2014/main" id="{7276BB7B-05D6-459F-BA5C-0B4977C931F2}"/>
                </a:ext>
              </a:extLst>
            </p:cNvPr>
            <p:cNvSpPr>
              <a:spLocks noEditPoints="1"/>
            </p:cNvSpPr>
            <p:nvPr/>
          </p:nvSpPr>
          <p:spPr bwMode="auto">
            <a:xfrm>
              <a:off x="-1011238" y="555626"/>
              <a:ext cx="509588" cy="274638"/>
            </a:xfrm>
            <a:custGeom>
              <a:avLst/>
              <a:gdLst>
                <a:gd name="T0" fmla="*/ 70 w 448"/>
                <a:gd name="T1" fmla="*/ 224 h 242"/>
                <a:gd name="T2" fmla="*/ 201 w 448"/>
                <a:gd name="T3" fmla="*/ 169 h 242"/>
                <a:gd name="T4" fmla="*/ 224 w 448"/>
                <a:gd name="T5" fmla="*/ 147 h 242"/>
                <a:gd name="T6" fmla="*/ 247 w 448"/>
                <a:gd name="T7" fmla="*/ 169 h 242"/>
                <a:gd name="T8" fmla="*/ 379 w 448"/>
                <a:gd name="T9" fmla="*/ 224 h 242"/>
                <a:gd name="T10" fmla="*/ 384 w 448"/>
                <a:gd name="T11" fmla="*/ 224 h 242"/>
                <a:gd name="T12" fmla="*/ 448 w 448"/>
                <a:gd name="T13" fmla="*/ 242 h 242"/>
                <a:gd name="T14" fmla="*/ 448 w 448"/>
                <a:gd name="T15" fmla="*/ 224 h 242"/>
                <a:gd name="T16" fmla="*/ 224 w 448"/>
                <a:gd name="T17" fmla="*/ 0 h 242"/>
                <a:gd name="T18" fmla="*/ 0 w 448"/>
                <a:gd name="T19" fmla="*/ 224 h 242"/>
                <a:gd name="T20" fmla="*/ 0 w 448"/>
                <a:gd name="T21" fmla="*/ 242 h 242"/>
                <a:gd name="T22" fmla="*/ 64 w 448"/>
                <a:gd name="T23" fmla="*/ 224 h 242"/>
                <a:gd name="T24" fmla="*/ 70 w 448"/>
                <a:gd name="T25" fmla="*/ 224 h 242"/>
                <a:gd name="T26" fmla="*/ 70 w 448"/>
                <a:gd name="T27" fmla="*/ 224 h 242"/>
                <a:gd name="T28" fmla="*/ 70 w 448"/>
                <a:gd name="T29" fmla="*/ 22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8" h="242">
                  <a:moveTo>
                    <a:pt x="70" y="224"/>
                  </a:moveTo>
                  <a:cubicBezTo>
                    <a:pt x="119" y="224"/>
                    <a:pt x="167" y="204"/>
                    <a:pt x="201" y="169"/>
                  </a:cubicBezTo>
                  <a:cubicBezTo>
                    <a:pt x="224" y="147"/>
                    <a:pt x="224" y="147"/>
                    <a:pt x="224" y="147"/>
                  </a:cubicBezTo>
                  <a:cubicBezTo>
                    <a:pt x="247" y="169"/>
                    <a:pt x="247" y="169"/>
                    <a:pt x="247" y="169"/>
                  </a:cubicBezTo>
                  <a:cubicBezTo>
                    <a:pt x="281" y="204"/>
                    <a:pt x="329" y="224"/>
                    <a:pt x="379" y="224"/>
                  </a:cubicBezTo>
                  <a:cubicBezTo>
                    <a:pt x="384" y="224"/>
                    <a:pt x="384" y="224"/>
                    <a:pt x="384" y="224"/>
                  </a:cubicBezTo>
                  <a:cubicBezTo>
                    <a:pt x="407" y="224"/>
                    <a:pt x="429" y="231"/>
                    <a:pt x="448" y="242"/>
                  </a:cubicBezTo>
                  <a:cubicBezTo>
                    <a:pt x="448" y="224"/>
                    <a:pt x="448" y="224"/>
                    <a:pt x="448" y="224"/>
                  </a:cubicBezTo>
                  <a:cubicBezTo>
                    <a:pt x="448" y="101"/>
                    <a:pt x="347" y="0"/>
                    <a:pt x="224" y="0"/>
                  </a:cubicBezTo>
                  <a:cubicBezTo>
                    <a:pt x="101" y="0"/>
                    <a:pt x="0" y="101"/>
                    <a:pt x="0" y="224"/>
                  </a:cubicBezTo>
                  <a:cubicBezTo>
                    <a:pt x="0" y="242"/>
                    <a:pt x="0" y="242"/>
                    <a:pt x="0" y="242"/>
                  </a:cubicBezTo>
                  <a:cubicBezTo>
                    <a:pt x="19" y="231"/>
                    <a:pt x="41" y="224"/>
                    <a:pt x="64" y="224"/>
                  </a:cubicBezTo>
                  <a:lnTo>
                    <a:pt x="70" y="224"/>
                  </a:lnTo>
                  <a:close/>
                  <a:moveTo>
                    <a:pt x="70" y="224"/>
                  </a:moveTo>
                  <a:cubicBezTo>
                    <a:pt x="70" y="224"/>
                    <a:pt x="70" y="224"/>
                    <a:pt x="70" y="224"/>
                  </a:cubicBezTo>
                </a:path>
              </a:pathLst>
            </a:custGeom>
            <a:solidFill>
              <a:schemeClr val="bg1"/>
            </a:solid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4" name="Freeform 19">
              <a:extLst>
                <a:ext uri="{FF2B5EF4-FFF2-40B4-BE49-F238E27FC236}">
                  <a16:creationId xmlns:a16="http://schemas.microsoft.com/office/drawing/2014/main" id="{82AA54E5-6B37-4CA2-A770-95848D4301BD}"/>
                </a:ext>
              </a:extLst>
            </p:cNvPr>
            <p:cNvSpPr>
              <a:spLocks noEditPoints="1"/>
            </p:cNvSpPr>
            <p:nvPr/>
          </p:nvSpPr>
          <p:spPr bwMode="auto">
            <a:xfrm>
              <a:off x="-538163" y="892176"/>
              <a:ext cx="36513" cy="123825"/>
            </a:xfrm>
            <a:custGeom>
              <a:avLst/>
              <a:gdLst>
                <a:gd name="T0" fmla="*/ 0 w 32"/>
                <a:gd name="T1" fmla="*/ 110 h 110"/>
                <a:gd name="T2" fmla="*/ 32 w 32"/>
                <a:gd name="T3" fmla="*/ 55 h 110"/>
                <a:gd name="T4" fmla="*/ 0 w 32"/>
                <a:gd name="T5" fmla="*/ 0 h 110"/>
                <a:gd name="T6" fmla="*/ 0 w 32"/>
                <a:gd name="T7" fmla="*/ 110 h 110"/>
                <a:gd name="T8" fmla="*/ 0 w 32"/>
                <a:gd name="T9" fmla="*/ 110 h 110"/>
                <a:gd name="T10" fmla="*/ 0 w 32"/>
                <a:gd name="T11" fmla="*/ 110 h 110"/>
              </a:gdLst>
              <a:ahLst/>
              <a:cxnLst>
                <a:cxn ang="0">
                  <a:pos x="T0" y="T1"/>
                </a:cxn>
                <a:cxn ang="0">
                  <a:pos x="T2" y="T3"/>
                </a:cxn>
                <a:cxn ang="0">
                  <a:pos x="T4" y="T5"/>
                </a:cxn>
                <a:cxn ang="0">
                  <a:pos x="T6" y="T7"/>
                </a:cxn>
                <a:cxn ang="0">
                  <a:pos x="T8" y="T9"/>
                </a:cxn>
                <a:cxn ang="0">
                  <a:pos x="T10" y="T11"/>
                </a:cxn>
              </a:cxnLst>
              <a:rect l="0" t="0" r="r" b="b"/>
              <a:pathLst>
                <a:path w="32" h="110">
                  <a:moveTo>
                    <a:pt x="0" y="110"/>
                  </a:moveTo>
                  <a:cubicBezTo>
                    <a:pt x="19" y="99"/>
                    <a:pt x="32" y="79"/>
                    <a:pt x="32" y="55"/>
                  </a:cubicBezTo>
                  <a:cubicBezTo>
                    <a:pt x="32" y="31"/>
                    <a:pt x="19" y="11"/>
                    <a:pt x="0" y="0"/>
                  </a:cubicBezTo>
                  <a:lnTo>
                    <a:pt x="0" y="110"/>
                  </a:lnTo>
                  <a:close/>
                  <a:moveTo>
                    <a:pt x="0" y="110"/>
                  </a:moveTo>
                  <a:cubicBezTo>
                    <a:pt x="0" y="110"/>
                    <a:pt x="0" y="110"/>
                    <a:pt x="0" y="11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5" name="Freeform 20">
              <a:extLst>
                <a:ext uri="{FF2B5EF4-FFF2-40B4-BE49-F238E27FC236}">
                  <a16:creationId xmlns:a16="http://schemas.microsoft.com/office/drawing/2014/main" id="{FA5D4F66-C6D3-4F80-A00E-9AF59DE9FA28}"/>
                </a:ext>
              </a:extLst>
            </p:cNvPr>
            <p:cNvSpPr>
              <a:spLocks noEditPoints="1"/>
            </p:cNvSpPr>
            <p:nvPr/>
          </p:nvSpPr>
          <p:spPr bwMode="auto">
            <a:xfrm>
              <a:off x="-901700" y="822326"/>
              <a:ext cx="292100" cy="349250"/>
            </a:xfrm>
            <a:custGeom>
              <a:avLst/>
              <a:gdLst>
                <a:gd name="T0" fmla="*/ 256 w 256"/>
                <a:gd name="T1" fmla="*/ 181 h 309"/>
                <a:gd name="T2" fmla="*/ 256 w 256"/>
                <a:gd name="T3" fmla="*/ 51 h 309"/>
                <a:gd name="T4" fmla="*/ 128 w 256"/>
                <a:gd name="T5" fmla="*/ 0 h 309"/>
                <a:gd name="T6" fmla="*/ 0 w 256"/>
                <a:gd name="T7" fmla="*/ 51 h 309"/>
                <a:gd name="T8" fmla="*/ 0 w 256"/>
                <a:gd name="T9" fmla="*/ 181 h 309"/>
                <a:gd name="T10" fmla="*/ 128 w 256"/>
                <a:gd name="T11" fmla="*/ 309 h 309"/>
                <a:gd name="T12" fmla="*/ 256 w 256"/>
                <a:gd name="T13" fmla="*/ 181 h 309"/>
                <a:gd name="T14" fmla="*/ 256 w 256"/>
                <a:gd name="T15" fmla="*/ 181 h 309"/>
                <a:gd name="T16" fmla="*/ 256 w 256"/>
                <a:gd name="T17" fmla="*/ 18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309">
                  <a:moveTo>
                    <a:pt x="256" y="181"/>
                  </a:moveTo>
                  <a:cubicBezTo>
                    <a:pt x="256" y="51"/>
                    <a:pt x="256" y="51"/>
                    <a:pt x="256" y="51"/>
                  </a:cubicBezTo>
                  <a:cubicBezTo>
                    <a:pt x="210" y="46"/>
                    <a:pt x="165" y="28"/>
                    <a:pt x="128" y="0"/>
                  </a:cubicBezTo>
                  <a:cubicBezTo>
                    <a:pt x="91" y="28"/>
                    <a:pt x="46" y="46"/>
                    <a:pt x="0" y="51"/>
                  </a:cubicBezTo>
                  <a:cubicBezTo>
                    <a:pt x="0" y="181"/>
                    <a:pt x="0" y="181"/>
                    <a:pt x="0" y="181"/>
                  </a:cubicBezTo>
                  <a:cubicBezTo>
                    <a:pt x="0" y="252"/>
                    <a:pt x="57" y="309"/>
                    <a:pt x="128" y="309"/>
                  </a:cubicBezTo>
                  <a:cubicBezTo>
                    <a:pt x="199" y="309"/>
                    <a:pt x="256" y="252"/>
                    <a:pt x="256" y="181"/>
                  </a:cubicBezTo>
                  <a:close/>
                  <a:moveTo>
                    <a:pt x="256" y="181"/>
                  </a:moveTo>
                  <a:cubicBezTo>
                    <a:pt x="256" y="181"/>
                    <a:pt x="256" y="181"/>
                    <a:pt x="256" y="181"/>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6" name="Freeform 21">
              <a:extLst>
                <a:ext uri="{FF2B5EF4-FFF2-40B4-BE49-F238E27FC236}">
                  <a16:creationId xmlns:a16="http://schemas.microsoft.com/office/drawing/2014/main" id="{C16F4D68-D455-4255-8D63-689A6888AB81}"/>
                </a:ext>
              </a:extLst>
            </p:cNvPr>
            <p:cNvSpPr>
              <a:spLocks noEditPoints="1"/>
            </p:cNvSpPr>
            <p:nvPr/>
          </p:nvSpPr>
          <p:spPr bwMode="auto">
            <a:xfrm>
              <a:off x="-1011238" y="892176"/>
              <a:ext cx="36513" cy="123825"/>
            </a:xfrm>
            <a:custGeom>
              <a:avLst/>
              <a:gdLst>
                <a:gd name="T0" fmla="*/ 32 w 32"/>
                <a:gd name="T1" fmla="*/ 110 h 110"/>
                <a:gd name="T2" fmla="*/ 32 w 32"/>
                <a:gd name="T3" fmla="*/ 0 h 110"/>
                <a:gd name="T4" fmla="*/ 0 w 32"/>
                <a:gd name="T5" fmla="*/ 55 h 110"/>
                <a:gd name="T6" fmla="*/ 32 w 32"/>
                <a:gd name="T7" fmla="*/ 110 h 110"/>
                <a:gd name="T8" fmla="*/ 32 w 32"/>
                <a:gd name="T9" fmla="*/ 110 h 110"/>
                <a:gd name="T10" fmla="*/ 32 w 32"/>
                <a:gd name="T11" fmla="*/ 110 h 110"/>
              </a:gdLst>
              <a:ahLst/>
              <a:cxnLst>
                <a:cxn ang="0">
                  <a:pos x="T0" y="T1"/>
                </a:cxn>
                <a:cxn ang="0">
                  <a:pos x="T2" y="T3"/>
                </a:cxn>
                <a:cxn ang="0">
                  <a:pos x="T4" y="T5"/>
                </a:cxn>
                <a:cxn ang="0">
                  <a:pos x="T6" y="T7"/>
                </a:cxn>
                <a:cxn ang="0">
                  <a:pos x="T8" y="T9"/>
                </a:cxn>
                <a:cxn ang="0">
                  <a:pos x="T10" y="T11"/>
                </a:cxn>
              </a:cxnLst>
              <a:rect l="0" t="0" r="r" b="b"/>
              <a:pathLst>
                <a:path w="32" h="110">
                  <a:moveTo>
                    <a:pt x="32" y="110"/>
                  </a:moveTo>
                  <a:cubicBezTo>
                    <a:pt x="32" y="0"/>
                    <a:pt x="32" y="0"/>
                    <a:pt x="32" y="0"/>
                  </a:cubicBezTo>
                  <a:cubicBezTo>
                    <a:pt x="13" y="11"/>
                    <a:pt x="0" y="31"/>
                    <a:pt x="0" y="55"/>
                  </a:cubicBezTo>
                  <a:cubicBezTo>
                    <a:pt x="0" y="79"/>
                    <a:pt x="13" y="99"/>
                    <a:pt x="32" y="110"/>
                  </a:cubicBezTo>
                  <a:close/>
                  <a:moveTo>
                    <a:pt x="32" y="110"/>
                  </a:moveTo>
                  <a:cubicBezTo>
                    <a:pt x="32" y="110"/>
                    <a:pt x="32" y="110"/>
                    <a:pt x="32" y="11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7" name="Freeform 22">
              <a:extLst>
                <a:ext uri="{FF2B5EF4-FFF2-40B4-BE49-F238E27FC236}">
                  <a16:creationId xmlns:a16="http://schemas.microsoft.com/office/drawing/2014/main" id="{C47D049C-3DAF-4335-88E1-1BAC520D07B6}"/>
                </a:ext>
              </a:extLst>
            </p:cNvPr>
            <p:cNvSpPr>
              <a:spLocks noEditPoints="1"/>
            </p:cNvSpPr>
            <p:nvPr/>
          </p:nvSpPr>
          <p:spPr bwMode="auto">
            <a:xfrm>
              <a:off x="-828675" y="1231901"/>
              <a:ext cx="146050" cy="96838"/>
            </a:xfrm>
            <a:custGeom>
              <a:avLst/>
              <a:gdLst>
                <a:gd name="T0" fmla="*/ 0 w 128"/>
                <a:gd name="T1" fmla="*/ 0 h 86"/>
                <a:gd name="T2" fmla="*/ 0 w 128"/>
                <a:gd name="T3" fmla="*/ 0 h 86"/>
                <a:gd name="T4" fmla="*/ 64 w 128"/>
                <a:gd name="T5" fmla="*/ 86 h 86"/>
                <a:gd name="T6" fmla="*/ 128 w 128"/>
                <a:gd name="T7" fmla="*/ 0 h 86"/>
                <a:gd name="T8" fmla="*/ 128 w 128"/>
                <a:gd name="T9" fmla="*/ 0 h 86"/>
                <a:gd name="T10" fmla="*/ 64 w 128"/>
                <a:gd name="T11" fmla="*/ 11 h 86"/>
                <a:gd name="T12" fmla="*/ 0 w 128"/>
                <a:gd name="T13" fmla="*/ 0 h 86"/>
                <a:gd name="T14" fmla="*/ 0 w 128"/>
                <a:gd name="T15" fmla="*/ 0 h 86"/>
                <a:gd name="T16" fmla="*/ 0 w 128"/>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86">
                  <a:moveTo>
                    <a:pt x="0" y="0"/>
                  </a:moveTo>
                  <a:cubicBezTo>
                    <a:pt x="0" y="0"/>
                    <a:pt x="0" y="0"/>
                    <a:pt x="0" y="0"/>
                  </a:cubicBezTo>
                  <a:cubicBezTo>
                    <a:pt x="64" y="86"/>
                    <a:pt x="64" y="86"/>
                    <a:pt x="64" y="86"/>
                  </a:cubicBezTo>
                  <a:cubicBezTo>
                    <a:pt x="128" y="0"/>
                    <a:pt x="128" y="0"/>
                    <a:pt x="128" y="0"/>
                  </a:cubicBezTo>
                  <a:cubicBezTo>
                    <a:pt x="128" y="0"/>
                    <a:pt x="128" y="0"/>
                    <a:pt x="128" y="0"/>
                  </a:cubicBezTo>
                  <a:cubicBezTo>
                    <a:pt x="108" y="7"/>
                    <a:pt x="86" y="11"/>
                    <a:pt x="64" y="11"/>
                  </a:cubicBezTo>
                  <a:cubicBezTo>
                    <a:pt x="42" y="11"/>
                    <a:pt x="20" y="7"/>
                    <a:pt x="0" y="0"/>
                  </a:cubicBezTo>
                  <a:close/>
                  <a:moveTo>
                    <a:pt x="0" y="0"/>
                  </a:moveTo>
                  <a:cubicBezTo>
                    <a:pt x="0" y="0"/>
                    <a:pt x="0" y="0"/>
                    <a:pt x="0" y="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8" name="Freeform 23">
              <a:extLst>
                <a:ext uri="{FF2B5EF4-FFF2-40B4-BE49-F238E27FC236}">
                  <a16:creationId xmlns:a16="http://schemas.microsoft.com/office/drawing/2014/main" id="{9D3DCE69-D8FA-4619-AC92-10D58772234D}"/>
                </a:ext>
              </a:extLst>
            </p:cNvPr>
            <p:cNvSpPr>
              <a:spLocks noEditPoints="1"/>
            </p:cNvSpPr>
            <p:nvPr/>
          </p:nvSpPr>
          <p:spPr bwMode="auto">
            <a:xfrm>
              <a:off x="-2062163" y="2078038"/>
              <a:ext cx="428625" cy="363538"/>
            </a:xfrm>
            <a:custGeom>
              <a:avLst/>
              <a:gdLst>
                <a:gd name="T0" fmla="*/ 213 w 270"/>
                <a:gd name="T1" fmla="*/ 229 h 229"/>
                <a:gd name="T2" fmla="*/ 270 w 270"/>
                <a:gd name="T3" fmla="*/ 115 h 229"/>
                <a:gd name="T4" fmla="*/ 213 w 270"/>
                <a:gd name="T5" fmla="*/ 0 h 229"/>
                <a:gd name="T6" fmla="*/ 58 w 270"/>
                <a:gd name="T7" fmla="*/ 0 h 229"/>
                <a:gd name="T8" fmla="*/ 0 w 270"/>
                <a:gd name="T9" fmla="*/ 115 h 229"/>
                <a:gd name="T10" fmla="*/ 58 w 270"/>
                <a:gd name="T11" fmla="*/ 229 h 229"/>
                <a:gd name="T12" fmla="*/ 213 w 270"/>
                <a:gd name="T13" fmla="*/ 229 h 229"/>
                <a:gd name="T14" fmla="*/ 213 w 270"/>
                <a:gd name="T15" fmla="*/ 229 h 229"/>
                <a:gd name="T16" fmla="*/ 213 w 270"/>
                <a:gd name="T17"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29">
                  <a:moveTo>
                    <a:pt x="213" y="229"/>
                  </a:moveTo>
                  <a:lnTo>
                    <a:pt x="270" y="115"/>
                  </a:lnTo>
                  <a:lnTo>
                    <a:pt x="213" y="0"/>
                  </a:lnTo>
                  <a:lnTo>
                    <a:pt x="58" y="0"/>
                  </a:lnTo>
                  <a:lnTo>
                    <a:pt x="0" y="115"/>
                  </a:lnTo>
                  <a:lnTo>
                    <a:pt x="58" y="229"/>
                  </a:lnTo>
                  <a:lnTo>
                    <a:pt x="213" y="229"/>
                  </a:lnTo>
                  <a:close/>
                  <a:moveTo>
                    <a:pt x="213" y="229"/>
                  </a:moveTo>
                  <a:lnTo>
                    <a:pt x="213" y="229"/>
                  </a:lnTo>
                  <a:close/>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69" name="Freeform 24">
              <a:extLst>
                <a:ext uri="{FF2B5EF4-FFF2-40B4-BE49-F238E27FC236}">
                  <a16:creationId xmlns:a16="http://schemas.microsoft.com/office/drawing/2014/main" id="{59FF01EC-3151-4BE7-AD0C-0A8E9DF665BE}"/>
                </a:ext>
              </a:extLst>
            </p:cNvPr>
            <p:cNvSpPr>
              <a:spLocks noEditPoints="1"/>
            </p:cNvSpPr>
            <p:nvPr/>
          </p:nvSpPr>
          <p:spPr bwMode="auto">
            <a:xfrm>
              <a:off x="-2062163" y="2078038"/>
              <a:ext cx="428625" cy="363538"/>
            </a:xfrm>
            <a:custGeom>
              <a:avLst/>
              <a:gdLst>
                <a:gd name="T0" fmla="*/ 213 w 270"/>
                <a:gd name="T1" fmla="*/ 229 h 229"/>
                <a:gd name="T2" fmla="*/ 270 w 270"/>
                <a:gd name="T3" fmla="*/ 115 h 229"/>
                <a:gd name="T4" fmla="*/ 213 w 270"/>
                <a:gd name="T5" fmla="*/ 0 h 229"/>
                <a:gd name="T6" fmla="*/ 58 w 270"/>
                <a:gd name="T7" fmla="*/ 0 h 229"/>
                <a:gd name="T8" fmla="*/ 0 w 270"/>
                <a:gd name="T9" fmla="*/ 115 h 229"/>
                <a:gd name="T10" fmla="*/ 58 w 270"/>
                <a:gd name="T11" fmla="*/ 229 h 229"/>
                <a:gd name="T12" fmla="*/ 213 w 270"/>
                <a:gd name="T13" fmla="*/ 229 h 229"/>
                <a:gd name="T14" fmla="*/ 213 w 270"/>
                <a:gd name="T15" fmla="*/ 229 h 229"/>
                <a:gd name="T16" fmla="*/ 213 w 270"/>
                <a:gd name="T17"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29">
                  <a:moveTo>
                    <a:pt x="213" y="229"/>
                  </a:moveTo>
                  <a:lnTo>
                    <a:pt x="270" y="115"/>
                  </a:lnTo>
                  <a:lnTo>
                    <a:pt x="213" y="0"/>
                  </a:lnTo>
                  <a:lnTo>
                    <a:pt x="58" y="0"/>
                  </a:lnTo>
                  <a:lnTo>
                    <a:pt x="0" y="115"/>
                  </a:lnTo>
                  <a:lnTo>
                    <a:pt x="58" y="229"/>
                  </a:lnTo>
                  <a:lnTo>
                    <a:pt x="213" y="229"/>
                  </a:lnTo>
                  <a:moveTo>
                    <a:pt x="213" y="229"/>
                  </a:moveTo>
                  <a:lnTo>
                    <a:pt x="213" y="229"/>
                  </a:ln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0" name="Freeform 25">
              <a:extLst>
                <a:ext uri="{FF2B5EF4-FFF2-40B4-BE49-F238E27FC236}">
                  <a16:creationId xmlns:a16="http://schemas.microsoft.com/office/drawing/2014/main" id="{4E6C377A-3173-4C17-8E83-0A33B10230F7}"/>
                </a:ext>
              </a:extLst>
            </p:cNvPr>
            <p:cNvSpPr>
              <a:spLocks noEditPoints="1"/>
            </p:cNvSpPr>
            <p:nvPr/>
          </p:nvSpPr>
          <p:spPr bwMode="auto">
            <a:xfrm>
              <a:off x="-979488" y="1919288"/>
              <a:ext cx="447675" cy="436563"/>
            </a:xfrm>
            <a:custGeom>
              <a:avLst/>
              <a:gdLst>
                <a:gd name="T0" fmla="*/ 169 w 282"/>
                <a:gd name="T1" fmla="*/ 100 h 275"/>
                <a:gd name="T2" fmla="*/ 141 w 282"/>
                <a:gd name="T3" fmla="*/ 0 h 275"/>
                <a:gd name="T4" fmla="*/ 112 w 282"/>
                <a:gd name="T5" fmla="*/ 100 h 275"/>
                <a:gd name="T6" fmla="*/ 0 w 282"/>
                <a:gd name="T7" fmla="*/ 100 h 275"/>
                <a:gd name="T8" fmla="*/ 76 w 282"/>
                <a:gd name="T9" fmla="*/ 160 h 275"/>
                <a:gd name="T10" fmla="*/ 43 w 282"/>
                <a:gd name="T11" fmla="*/ 275 h 275"/>
                <a:gd name="T12" fmla="*/ 141 w 282"/>
                <a:gd name="T13" fmla="*/ 210 h 275"/>
                <a:gd name="T14" fmla="*/ 239 w 282"/>
                <a:gd name="T15" fmla="*/ 275 h 275"/>
                <a:gd name="T16" fmla="*/ 206 w 282"/>
                <a:gd name="T17" fmla="*/ 160 h 275"/>
                <a:gd name="T18" fmla="*/ 282 w 282"/>
                <a:gd name="T19" fmla="*/ 100 h 275"/>
                <a:gd name="T20" fmla="*/ 169 w 282"/>
                <a:gd name="T21" fmla="*/ 100 h 275"/>
                <a:gd name="T22" fmla="*/ 169 w 282"/>
                <a:gd name="T23" fmla="*/ 100 h 275"/>
                <a:gd name="T24" fmla="*/ 169 w 282"/>
                <a:gd name="T25" fmla="*/ 10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75">
                  <a:moveTo>
                    <a:pt x="169" y="100"/>
                  </a:moveTo>
                  <a:lnTo>
                    <a:pt x="141" y="0"/>
                  </a:lnTo>
                  <a:lnTo>
                    <a:pt x="112" y="100"/>
                  </a:lnTo>
                  <a:lnTo>
                    <a:pt x="0" y="100"/>
                  </a:lnTo>
                  <a:lnTo>
                    <a:pt x="76" y="160"/>
                  </a:lnTo>
                  <a:lnTo>
                    <a:pt x="43" y="275"/>
                  </a:lnTo>
                  <a:lnTo>
                    <a:pt x="141" y="210"/>
                  </a:lnTo>
                  <a:lnTo>
                    <a:pt x="239" y="275"/>
                  </a:lnTo>
                  <a:lnTo>
                    <a:pt x="206" y="160"/>
                  </a:lnTo>
                  <a:lnTo>
                    <a:pt x="282" y="100"/>
                  </a:lnTo>
                  <a:lnTo>
                    <a:pt x="169" y="100"/>
                  </a:lnTo>
                  <a:close/>
                  <a:moveTo>
                    <a:pt x="169" y="100"/>
                  </a:moveTo>
                  <a:lnTo>
                    <a:pt x="169" y="100"/>
                  </a:lnTo>
                  <a:close/>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1" name="Freeform 26">
              <a:extLst>
                <a:ext uri="{FF2B5EF4-FFF2-40B4-BE49-F238E27FC236}">
                  <a16:creationId xmlns:a16="http://schemas.microsoft.com/office/drawing/2014/main" id="{00B441F4-C226-4EE4-B1D1-B5C966B59C01}"/>
                </a:ext>
              </a:extLst>
            </p:cNvPr>
            <p:cNvSpPr>
              <a:spLocks noEditPoints="1"/>
            </p:cNvSpPr>
            <p:nvPr/>
          </p:nvSpPr>
          <p:spPr bwMode="auto">
            <a:xfrm>
              <a:off x="-979488" y="1919288"/>
              <a:ext cx="447675" cy="436563"/>
            </a:xfrm>
            <a:custGeom>
              <a:avLst/>
              <a:gdLst>
                <a:gd name="T0" fmla="*/ 169 w 282"/>
                <a:gd name="T1" fmla="*/ 100 h 275"/>
                <a:gd name="T2" fmla="*/ 141 w 282"/>
                <a:gd name="T3" fmla="*/ 0 h 275"/>
                <a:gd name="T4" fmla="*/ 112 w 282"/>
                <a:gd name="T5" fmla="*/ 100 h 275"/>
                <a:gd name="T6" fmla="*/ 0 w 282"/>
                <a:gd name="T7" fmla="*/ 100 h 275"/>
                <a:gd name="T8" fmla="*/ 76 w 282"/>
                <a:gd name="T9" fmla="*/ 160 h 275"/>
                <a:gd name="T10" fmla="*/ 43 w 282"/>
                <a:gd name="T11" fmla="*/ 275 h 275"/>
                <a:gd name="T12" fmla="*/ 141 w 282"/>
                <a:gd name="T13" fmla="*/ 210 h 275"/>
                <a:gd name="T14" fmla="*/ 239 w 282"/>
                <a:gd name="T15" fmla="*/ 275 h 275"/>
                <a:gd name="T16" fmla="*/ 206 w 282"/>
                <a:gd name="T17" fmla="*/ 160 h 275"/>
                <a:gd name="T18" fmla="*/ 282 w 282"/>
                <a:gd name="T19" fmla="*/ 100 h 275"/>
                <a:gd name="T20" fmla="*/ 169 w 282"/>
                <a:gd name="T21" fmla="*/ 100 h 275"/>
                <a:gd name="T22" fmla="*/ 169 w 282"/>
                <a:gd name="T23" fmla="*/ 100 h 275"/>
                <a:gd name="T24" fmla="*/ 169 w 282"/>
                <a:gd name="T25" fmla="*/ 10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75">
                  <a:moveTo>
                    <a:pt x="169" y="100"/>
                  </a:moveTo>
                  <a:lnTo>
                    <a:pt x="141" y="0"/>
                  </a:lnTo>
                  <a:lnTo>
                    <a:pt x="112" y="100"/>
                  </a:lnTo>
                  <a:lnTo>
                    <a:pt x="0" y="100"/>
                  </a:lnTo>
                  <a:lnTo>
                    <a:pt x="76" y="160"/>
                  </a:lnTo>
                  <a:lnTo>
                    <a:pt x="43" y="275"/>
                  </a:lnTo>
                  <a:lnTo>
                    <a:pt x="141" y="210"/>
                  </a:lnTo>
                  <a:lnTo>
                    <a:pt x="239" y="275"/>
                  </a:lnTo>
                  <a:lnTo>
                    <a:pt x="206" y="160"/>
                  </a:lnTo>
                  <a:lnTo>
                    <a:pt x="282" y="100"/>
                  </a:lnTo>
                  <a:lnTo>
                    <a:pt x="169" y="100"/>
                  </a:lnTo>
                  <a:moveTo>
                    <a:pt x="169" y="100"/>
                  </a:moveTo>
                  <a:lnTo>
                    <a:pt x="169" y="100"/>
                  </a:ln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2" name="Freeform 27">
              <a:extLst>
                <a:ext uri="{FF2B5EF4-FFF2-40B4-BE49-F238E27FC236}">
                  <a16:creationId xmlns:a16="http://schemas.microsoft.com/office/drawing/2014/main" id="{D9CE917A-2DD7-48AF-B91D-B3BDD6137AE3}"/>
                </a:ext>
              </a:extLst>
            </p:cNvPr>
            <p:cNvSpPr>
              <a:spLocks noEditPoints="1"/>
            </p:cNvSpPr>
            <p:nvPr/>
          </p:nvSpPr>
          <p:spPr bwMode="auto">
            <a:xfrm>
              <a:off x="-2357438" y="1860551"/>
              <a:ext cx="1019175" cy="798513"/>
            </a:xfrm>
            <a:custGeom>
              <a:avLst/>
              <a:gdLst>
                <a:gd name="T0" fmla="*/ 0 w 642"/>
                <a:gd name="T1" fmla="*/ 503 h 503"/>
                <a:gd name="T2" fmla="*/ 642 w 642"/>
                <a:gd name="T3" fmla="*/ 503 h 503"/>
                <a:gd name="T4" fmla="*/ 642 w 642"/>
                <a:gd name="T5" fmla="*/ 0 h 503"/>
                <a:gd name="T6" fmla="*/ 0 w 642"/>
                <a:gd name="T7" fmla="*/ 0 h 503"/>
                <a:gd name="T8" fmla="*/ 0 w 642"/>
                <a:gd name="T9" fmla="*/ 503 h 503"/>
                <a:gd name="T10" fmla="*/ 215 w 642"/>
                <a:gd name="T11" fmla="*/ 92 h 503"/>
                <a:gd name="T12" fmla="*/ 427 w 642"/>
                <a:gd name="T13" fmla="*/ 92 h 503"/>
                <a:gd name="T14" fmla="*/ 507 w 642"/>
                <a:gd name="T15" fmla="*/ 252 h 503"/>
                <a:gd name="T16" fmla="*/ 427 w 642"/>
                <a:gd name="T17" fmla="*/ 412 h 503"/>
                <a:gd name="T18" fmla="*/ 215 w 642"/>
                <a:gd name="T19" fmla="*/ 412 h 503"/>
                <a:gd name="T20" fmla="*/ 135 w 642"/>
                <a:gd name="T21" fmla="*/ 252 h 503"/>
                <a:gd name="T22" fmla="*/ 215 w 642"/>
                <a:gd name="T23" fmla="*/ 92 h 503"/>
                <a:gd name="T24" fmla="*/ 215 w 642"/>
                <a:gd name="T25" fmla="*/ 92 h 503"/>
                <a:gd name="T26" fmla="*/ 215 w 642"/>
                <a:gd name="T27" fmla="*/ 92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503">
                  <a:moveTo>
                    <a:pt x="0" y="503"/>
                  </a:moveTo>
                  <a:lnTo>
                    <a:pt x="642" y="503"/>
                  </a:lnTo>
                  <a:lnTo>
                    <a:pt x="642" y="0"/>
                  </a:lnTo>
                  <a:lnTo>
                    <a:pt x="0" y="0"/>
                  </a:lnTo>
                  <a:lnTo>
                    <a:pt x="0" y="503"/>
                  </a:lnTo>
                  <a:close/>
                  <a:moveTo>
                    <a:pt x="215" y="92"/>
                  </a:moveTo>
                  <a:lnTo>
                    <a:pt x="427" y="92"/>
                  </a:lnTo>
                  <a:lnTo>
                    <a:pt x="507" y="252"/>
                  </a:lnTo>
                  <a:lnTo>
                    <a:pt x="427" y="412"/>
                  </a:lnTo>
                  <a:lnTo>
                    <a:pt x="215" y="412"/>
                  </a:lnTo>
                  <a:lnTo>
                    <a:pt x="135" y="252"/>
                  </a:lnTo>
                  <a:lnTo>
                    <a:pt x="215" y="92"/>
                  </a:lnTo>
                  <a:close/>
                  <a:moveTo>
                    <a:pt x="215" y="92"/>
                  </a:moveTo>
                  <a:lnTo>
                    <a:pt x="215" y="92"/>
                  </a:lnTo>
                  <a:close/>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3" name="Freeform 28">
              <a:extLst>
                <a:ext uri="{FF2B5EF4-FFF2-40B4-BE49-F238E27FC236}">
                  <a16:creationId xmlns:a16="http://schemas.microsoft.com/office/drawing/2014/main" id="{F7D4898D-32DE-4DFE-9874-7B550D1D0F9A}"/>
                </a:ext>
              </a:extLst>
            </p:cNvPr>
            <p:cNvSpPr>
              <a:spLocks noEditPoints="1"/>
            </p:cNvSpPr>
            <p:nvPr/>
          </p:nvSpPr>
          <p:spPr bwMode="auto">
            <a:xfrm>
              <a:off x="-2357438" y="1860551"/>
              <a:ext cx="1019175" cy="798513"/>
            </a:xfrm>
            <a:custGeom>
              <a:avLst/>
              <a:gdLst>
                <a:gd name="T0" fmla="*/ 0 w 642"/>
                <a:gd name="T1" fmla="*/ 503 h 503"/>
                <a:gd name="T2" fmla="*/ 642 w 642"/>
                <a:gd name="T3" fmla="*/ 503 h 503"/>
                <a:gd name="T4" fmla="*/ 642 w 642"/>
                <a:gd name="T5" fmla="*/ 0 h 503"/>
                <a:gd name="T6" fmla="*/ 0 w 642"/>
                <a:gd name="T7" fmla="*/ 0 h 503"/>
                <a:gd name="T8" fmla="*/ 0 w 642"/>
                <a:gd name="T9" fmla="*/ 503 h 503"/>
                <a:gd name="T10" fmla="*/ 215 w 642"/>
                <a:gd name="T11" fmla="*/ 92 h 503"/>
                <a:gd name="T12" fmla="*/ 427 w 642"/>
                <a:gd name="T13" fmla="*/ 92 h 503"/>
                <a:gd name="T14" fmla="*/ 507 w 642"/>
                <a:gd name="T15" fmla="*/ 252 h 503"/>
                <a:gd name="T16" fmla="*/ 427 w 642"/>
                <a:gd name="T17" fmla="*/ 412 h 503"/>
                <a:gd name="T18" fmla="*/ 215 w 642"/>
                <a:gd name="T19" fmla="*/ 412 h 503"/>
                <a:gd name="T20" fmla="*/ 135 w 642"/>
                <a:gd name="T21" fmla="*/ 252 h 503"/>
                <a:gd name="T22" fmla="*/ 215 w 642"/>
                <a:gd name="T23" fmla="*/ 92 h 503"/>
                <a:gd name="T24" fmla="*/ 215 w 642"/>
                <a:gd name="T25" fmla="*/ 92 h 503"/>
                <a:gd name="T26" fmla="*/ 215 w 642"/>
                <a:gd name="T27" fmla="*/ 92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503">
                  <a:moveTo>
                    <a:pt x="0" y="503"/>
                  </a:moveTo>
                  <a:lnTo>
                    <a:pt x="642" y="503"/>
                  </a:lnTo>
                  <a:lnTo>
                    <a:pt x="642" y="0"/>
                  </a:lnTo>
                  <a:lnTo>
                    <a:pt x="0" y="0"/>
                  </a:lnTo>
                  <a:lnTo>
                    <a:pt x="0" y="503"/>
                  </a:lnTo>
                  <a:moveTo>
                    <a:pt x="215" y="92"/>
                  </a:moveTo>
                  <a:lnTo>
                    <a:pt x="427" y="92"/>
                  </a:lnTo>
                  <a:lnTo>
                    <a:pt x="507" y="252"/>
                  </a:lnTo>
                  <a:lnTo>
                    <a:pt x="427" y="412"/>
                  </a:lnTo>
                  <a:lnTo>
                    <a:pt x="215" y="412"/>
                  </a:lnTo>
                  <a:lnTo>
                    <a:pt x="135" y="252"/>
                  </a:lnTo>
                  <a:lnTo>
                    <a:pt x="215" y="92"/>
                  </a:lnTo>
                  <a:moveTo>
                    <a:pt x="215" y="92"/>
                  </a:moveTo>
                  <a:lnTo>
                    <a:pt x="215" y="92"/>
                  </a:ln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4" name="Freeform 29">
              <a:extLst>
                <a:ext uri="{FF2B5EF4-FFF2-40B4-BE49-F238E27FC236}">
                  <a16:creationId xmlns:a16="http://schemas.microsoft.com/office/drawing/2014/main" id="{58F97F9D-8FC0-4476-912A-E45DC96DB824}"/>
                </a:ext>
              </a:extLst>
            </p:cNvPr>
            <p:cNvSpPr>
              <a:spLocks noEditPoints="1"/>
            </p:cNvSpPr>
            <p:nvPr/>
          </p:nvSpPr>
          <p:spPr bwMode="auto">
            <a:xfrm>
              <a:off x="-1628775" y="1182688"/>
              <a:ext cx="36513" cy="123825"/>
            </a:xfrm>
            <a:custGeom>
              <a:avLst/>
              <a:gdLst>
                <a:gd name="T0" fmla="*/ 0 w 32"/>
                <a:gd name="T1" fmla="*/ 0 h 110"/>
                <a:gd name="T2" fmla="*/ 0 w 32"/>
                <a:gd name="T3" fmla="*/ 110 h 110"/>
                <a:gd name="T4" fmla="*/ 32 w 32"/>
                <a:gd name="T5" fmla="*/ 55 h 110"/>
                <a:gd name="T6" fmla="*/ 0 w 32"/>
                <a:gd name="T7" fmla="*/ 0 h 110"/>
                <a:gd name="T8" fmla="*/ 0 w 32"/>
                <a:gd name="T9" fmla="*/ 0 h 110"/>
                <a:gd name="T10" fmla="*/ 0 w 32"/>
                <a:gd name="T11" fmla="*/ 0 h 110"/>
              </a:gdLst>
              <a:ahLst/>
              <a:cxnLst>
                <a:cxn ang="0">
                  <a:pos x="T0" y="T1"/>
                </a:cxn>
                <a:cxn ang="0">
                  <a:pos x="T2" y="T3"/>
                </a:cxn>
                <a:cxn ang="0">
                  <a:pos x="T4" y="T5"/>
                </a:cxn>
                <a:cxn ang="0">
                  <a:pos x="T6" y="T7"/>
                </a:cxn>
                <a:cxn ang="0">
                  <a:pos x="T8" y="T9"/>
                </a:cxn>
                <a:cxn ang="0">
                  <a:pos x="T10" y="T11"/>
                </a:cxn>
              </a:cxnLst>
              <a:rect l="0" t="0" r="r" b="b"/>
              <a:pathLst>
                <a:path w="32" h="110">
                  <a:moveTo>
                    <a:pt x="0" y="0"/>
                  </a:moveTo>
                  <a:cubicBezTo>
                    <a:pt x="0" y="110"/>
                    <a:pt x="0" y="110"/>
                    <a:pt x="0" y="110"/>
                  </a:cubicBezTo>
                  <a:cubicBezTo>
                    <a:pt x="19" y="99"/>
                    <a:pt x="32" y="79"/>
                    <a:pt x="32" y="55"/>
                  </a:cubicBezTo>
                  <a:cubicBezTo>
                    <a:pt x="32" y="31"/>
                    <a:pt x="19" y="11"/>
                    <a:pt x="0" y="0"/>
                  </a:cubicBezTo>
                  <a:close/>
                  <a:moveTo>
                    <a:pt x="0" y="0"/>
                  </a:moveTo>
                  <a:cubicBezTo>
                    <a:pt x="0" y="0"/>
                    <a:pt x="0" y="0"/>
                    <a:pt x="0" y="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7" name="Freeform 30">
              <a:extLst>
                <a:ext uri="{FF2B5EF4-FFF2-40B4-BE49-F238E27FC236}">
                  <a16:creationId xmlns:a16="http://schemas.microsoft.com/office/drawing/2014/main" id="{BAEF5ED1-1592-47B9-A72F-4CE96D240551}"/>
                </a:ext>
              </a:extLst>
            </p:cNvPr>
            <p:cNvSpPr>
              <a:spLocks noEditPoints="1"/>
            </p:cNvSpPr>
            <p:nvPr/>
          </p:nvSpPr>
          <p:spPr bwMode="auto">
            <a:xfrm>
              <a:off x="-1265238" y="1571626"/>
              <a:ext cx="1019175" cy="1087438"/>
            </a:xfrm>
            <a:custGeom>
              <a:avLst/>
              <a:gdLst>
                <a:gd name="T0" fmla="*/ 0 w 642"/>
                <a:gd name="T1" fmla="*/ 0 h 685"/>
                <a:gd name="T2" fmla="*/ 0 w 642"/>
                <a:gd name="T3" fmla="*/ 685 h 685"/>
                <a:gd name="T4" fmla="*/ 642 w 642"/>
                <a:gd name="T5" fmla="*/ 685 h 685"/>
                <a:gd name="T6" fmla="*/ 642 w 642"/>
                <a:gd name="T7" fmla="*/ 0 h 685"/>
                <a:gd name="T8" fmla="*/ 0 w 642"/>
                <a:gd name="T9" fmla="*/ 0 h 685"/>
                <a:gd name="T10" fmla="*/ 498 w 642"/>
                <a:gd name="T11" fmla="*/ 601 h 685"/>
                <a:gd name="T12" fmla="*/ 321 w 642"/>
                <a:gd name="T13" fmla="*/ 484 h 685"/>
                <a:gd name="T14" fmla="*/ 144 w 642"/>
                <a:gd name="T15" fmla="*/ 601 h 685"/>
                <a:gd name="T16" fmla="*/ 203 w 642"/>
                <a:gd name="T17" fmla="*/ 397 h 685"/>
                <a:gd name="T18" fmla="*/ 49 w 642"/>
                <a:gd name="T19" fmla="*/ 274 h 685"/>
                <a:gd name="T20" fmla="*/ 258 w 642"/>
                <a:gd name="T21" fmla="*/ 274 h 685"/>
                <a:gd name="T22" fmla="*/ 321 w 642"/>
                <a:gd name="T23" fmla="*/ 54 h 685"/>
                <a:gd name="T24" fmla="*/ 384 w 642"/>
                <a:gd name="T25" fmla="*/ 274 h 685"/>
                <a:gd name="T26" fmla="*/ 592 w 642"/>
                <a:gd name="T27" fmla="*/ 274 h 685"/>
                <a:gd name="T28" fmla="*/ 439 w 642"/>
                <a:gd name="T29" fmla="*/ 397 h 685"/>
                <a:gd name="T30" fmla="*/ 498 w 642"/>
                <a:gd name="T31" fmla="*/ 601 h 685"/>
                <a:gd name="T32" fmla="*/ 498 w 642"/>
                <a:gd name="T33" fmla="*/ 601 h 685"/>
                <a:gd name="T34" fmla="*/ 498 w 642"/>
                <a:gd name="T35" fmla="*/ 601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2" h="685">
                  <a:moveTo>
                    <a:pt x="0" y="0"/>
                  </a:moveTo>
                  <a:lnTo>
                    <a:pt x="0" y="685"/>
                  </a:lnTo>
                  <a:lnTo>
                    <a:pt x="642" y="685"/>
                  </a:lnTo>
                  <a:lnTo>
                    <a:pt x="642" y="0"/>
                  </a:lnTo>
                  <a:lnTo>
                    <a:pt x="0" y="0"/>
                  </a:lnTo>
                  <a:close/>
                  <a:moveTo>
                    <a:pt x="498" y="601"/>
                  </a:moveTo>
                  <a:lnTo>
                    <a:pt x="321" y="484"/>
                  </a:lnTo>
                  <a:lnTo>
                    <a:pt x="144" y="601"/>
                  </a:lnTo>
                  <a:lnTo>
                    <a:pt x="203" y="397"/>
                  </a:lnTo>
                  <a:lnTo>
                    <a:pt x="49" y="274"/>
                  </a:lnTo>
                  <a:lnTo>
                    <a:pt x="258" y="274"/>
                  </a:lnTo>
                  <a:lnTo>
                    <a:pt x="321" y="54"/>
                  </a:lnTo>
                  <a:lnTo>
                    <a:pt x="384" y="274"/>
                  </a:lnTo>
                  <a:lnTo>
                    <a:pt x="592" y="274"/>
                  </a:lnTo>
                  <a:lnTo>
                    <a:pt x="439" y="397"/>
                  </a:lnTo>
                  <a:lnTo>
                    <a:pt x="498" y="601"/>
                  </a:lnTo>
                  <a:close/>
                  <a:moveTo>
                    <a:pt x="498" y="601"/>
                  </a:moveTo>
                  <a:lnTo>
                    <a:pt x="498" y="601"/>
                  </a:lnTo>
                  <a:close/>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8" name="Freeform 31">
              <a:extLst>
                <a:ext uri="{FF2B5EF4-FFF2-40B4-BE49-F238E27FC236}">
                  <a16:creationId xmlns:a16="http://schemas.microsoft.com/office/drawing/2014/main" id="{9F0DC7DB-47C6-41B2-B123-935AAE0114C6}"/>
                </a:ext>
              </a:extLst>
            </p:cNvPr>
            <p:cNvSpPr>
              <a:spLocks noEditPoints="1"/>
            </p:cNvSpPr>
            <p:nvPr/>
          </p:nvSpPr>
          <p:spPr bwMode="auto">
            <a:xfrm>
              <a:off x="-1265238" y="1571626"/>
              <a:ext cx="1019175" cy="1087438"/>
            </a:xfrm>
            <a:custGeom>
              <a:avLst/>
              <a:gdLst>
                <a:gd name="T0" fmla="*/ 0 w 642"/>
                <a:gd name="T1" fmla="*/ 0 h 685"/>
                <a:gd name="T2" fmla="*/ 0 w 642"/>
                <a:gd name="T3" fmla="*/ 685 h 685"/>
                <a:gd name="T4" fmla="*/ 642 w 642"/>
                <a:gd name="T5" fmla="*/ 685 h 685"/>
                <a:gd name="T6" fmla="*/ 642 w 642"/>
                <a:gd name="T7" fmla="*/ 0 h 685"/>
                <a:gd name="T8" fmla="*/ 0 w 642"/>
                <a:gd name="T9" fmla="*/ 0 h 685"/>
                <a:gd name="T10" fmla="*/ 498 w 642"/>
                <a:gd name="T11" fmla="*/ 601 h 685"/>
                <a:gd name="T12" fmla="*/ 321 w 642"/>
                <a:gd name="T13" fmla="*/ 484 h 685"/>
                <a:gd name="T14" fmla="*/ 144 w 642"/>
                <a:gd name="T15" fmla="*/ 601 h 685"/>
                <a:gd name="T16" fmla="*/ 203 w 642"/>
                <a:gd name="T17" fmla="*/ 397 h 685"/>
                <a:gd name="T18" fmla="*/ 49 w 642"/>
                <a:gd name="T19" fmla="*/ 274 h 685"/>
                <a:gd name="T20" fmla="*/ 258 w 642"/>
                <a:gd name="T21" fmla="*/ 274 h 685"/>
                <a:gd name="T22" fmla="*/ 321 w 642"/>
                <a:gd name="T23" fmla="*/ 54 h 685"/>
                <a:gd name="T24" fmla="*/ 384 w 642"/>
                <a:gd name="T25" fmla="*/ 274 h 685"/>
                <a:gd name="T26" fmla="*/ 592 w 642"/>
                <a:gd name="T27" fmla="*/ 274 h 685"/>
                <a:gd name="T28" fmla="*/ 439 w 642"/>
                <a:gd name="T29" fmla="*/ 397 h 685"/>
                <a:gd name="T30" fmla="*/ 498 w 642"/>
                <a:gd name="T31" fmla="*/ 601 h 685"/>
                <a:gd name="T32" fmla="*/ 498 w 642"/>
                <a:gd name="T33" fmla="*/ 601 h 685"/>
                <a:gd name="T34" fmla="*/ 498 w 642"/>
                <a:gd name="T35" fmla="*/ 601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2" h="685">
                  <a:moveTo>
                    <a:pt x="0" y="0"/>
                  </a:moveTo>
                  <a:lnTo>
                    <a:pt x="0" y="685"/>
                  </a:lnTo>
                  <a:lnTo>
                    <a:pt x="642" y="685"/>
                  </a:lnTo>
                  <a:lnTo>
                    <a:pt x="642" y="0"/>
                  </a:lnTo>
                  <a:lnTo>
                    <a:pt x="0" y="0"/>
                  </a:lnTo>
                  <a:moveTo>
                    <a:pt x="498" y="601"/>
                  </a:moveTo>
                  <a:lnTo>
                    <a:pt x="321" y="484"/>
                  </a:lnTo>
                  <a:lnTo>
                    <a:pt x="144" y="601"/>
                  </a:lnTo>
                  <a:lnTo>
                    <a:pt x="203" y="397"/>
                  </a:lnTo>
                  <a:lnTo>
                    <a:pt x="49" y="274"/>
                  </a:lnTo>
                  <a:lnTo>
                    <a:pt x="258" y="274"/>
                  </a:lnTo>
                  <a:lnTo>
                    <a:pt x="321" y="54"/>
                  </a:lnTo>
                  <a:lnTo>
                    <a:pt x="384" y="274"/>
                  </a:lnTo>
                  <a:lnTo>
                    <a:pt x="592" y="274"/>
                  </a:lnTo>
                  <a:lnTo>
                    <a:pt x="439" y="397"/>
                  </a:lnTo>
                  <a:lnTo>
                    <a:pt x="498" y="601"/>
                  </a:lnTo>
                  <a:moveTo>
                    <a:pt x="498" y="601"/>
                  </a:moveTo>
                  <a:lnTo>
                    <a:pt x="498" y="601"/>
                  </a:ln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79" name="Freeform 32">
              <a:extLst>
                <a:ext uri="{FF2B5EF4-FFF2-40B4-BE49-F238E27FC236}">
                  <a16:creationId xmlns:a16="http://schemas.microsoft.com/office/drawing/2014/main" id="{B3DA0728-37AE-4C33-9B95-94ACA8DEF6F7}"/>
                </a:ext>
              </a:extLst>
            </p:cNvPr>
            <p:cNvSpPr>
              <a:spLocks noEditPoints="1"/>
            </p:cNvSpPr>
            <p:nvPr/>
          </p:nvSpPr>
          <p:spPr bwMode="auto">
            <a:xfrm>
              <a:off x="-2101850" y="1182688"/>
              <a:ext cx="36513" cy="123825"/>
            </a:xfrm>
            <a:custGeom>
              <a:avLst/>
              <a:gdLst>
                <a:gd name="T0" fmla="*/ 32 w 32"/>
                <a:gd name="T1" fmla="*/ 110 h 110"/>
                <a:gd name="T2" fmla="*/ 32 w 32"/>
                <a:gd name="T3" fmla="*/ 0 h 110"/>
                <a:gd name="T4" fmla="*/ 0 w 32"/>
                <a:gd name="T5" fmla="*/ 55 h 110"/>
                <a:gd name="T6" fmla="*/ 32 w 32"/>
                <a:gd name="T7" fmla="*/ 110 h 110"/>
                <a:gd name="T8" fmla="*/ 32 w 32"/>
                <a:gd name="T9" fmla="*/ 110 h 110"/>
                <a:gd name="T10" fmla="*/ 32 w 32"/>
                <a:gd name="T11" fmla="*/ 110 h 110"/>
              </a:gdLst>
              <a:ahLst/>
              <a:cxnLst>
                <a:cxn ang="0">
                  <a:pos x="T0" y="T1"/>
                </a:cxn>
                <a:cxn ang="0">
                  <a:pos x="T2" y="T3"/>
                </a:cxn>
                <a:cxn ang="0">
                  <a:pos x="T4" y="T5"/>
                </a:cxn>
                <a:cxn ang="0">
                  <a:pos x="T6" y="T7"/>
                </a:cxn>
                <a:cxn ang="0">
                  <a:pos x="T8" y="T9"/>
                </a:cxn>
                <a:cxn ang="0">
                  <a:pos x="T10" y="T11"/>
                </a:cxn>
              </a:cxnLst>
              <a:rect l="0" t="0" r="r" b="b"/>
              <a:pathLst>
                <a:path w="32" h="110">
                  <a:moveTo>
                    <a:pt x="32" y="110"/>
                  </a:moveTo>
                  <a:cubicBezTo>
                    <a:pt x="32" y="0"/>
                    <a:pt x="32" y="0"/>
                    <a:pt x="32" y="0"/>
                  </a:cubicBezTo>
                  <a:cubicBezTo>
                    <a:pt x="13" y="11"/>
                    <a:pt x="0" y="31"/>
                    <a:pt x="0" y="55"/>
                  </a:cubicBezTo>
                  <a:cubicBezTo>
                    <a:pt x="0" y="79"/>
                    <a:pt x="13" y="99"/>
                    <a:pt x="32" y="110"/>
                  </a:cubicBezTo>
                  <a:close/>
                  <a:moveTo>
                    <a:pt x="32" y="110"/>
                  </a:moveTo>
                  <a:cubicBezTo>
                    <a:pt x="32" y="110"/>
                    <a:pt x="32" y="110"/>
                    <a:pt x="32" y="110"/>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80" name="Freeform 33">
              <a:extLst>
                <a:ext uri="{FF2B5EF4-FFF2-40B4-BE49-F238E27FC236}">
                  <a16:creationId xmlns:a16="http://schemas.microsoft.com/office/drawing/2014/main" id="{0F97BFB8-4864-4C48-821E-90A7F6B87485}"/>
                </a:ext>
              </a:extLst>
            </p:cNvPr>
            <p:cNvSpPr>
              <a:spLocks noEditPoints="1"/>
            </p:cNvSpPr>
            <p:nvPr/>
          </p:nvSpPr>
          <p:spPr bwMode="auto">
            <a:xfrm>
              <a:off x="-2101850" y="1368426"/>
              <a:ext cx="107950" cy="182563"/>
            </a:xfrm>
            <a:custGeom>
              <a:avLst/>
              <a:gdLst>
                <a:gd name="T0" fmla="*/ 96 w 96"/>
                <a:gd name="T1" fmla="*/ 97 h 160"/>
                <a:gd name="T2" fmla="*/ 42 w 96"/>
                <a:gd name="T3" fmla="*/ 16 h 160"/>
                <a:gd name="T4" fmla="*/ 0 w 96"/>
                <a:gd name="T5" fmla="*/ 0 h 160"/>
                <a:gd name="T6" fmla="*/ 0 w 96"/>
                <a:gd name="T7" fmla="*/ 160 h 160"/>
                <a:gd name="T8" fmla="*/ 96 w 96"/>
                <a:gd name="T9" fmla="*/ 124 h 160"/>
                <a:gd name="T10" fmla="*/ 96 w 96"/>
                <a:gd name="T11" fmla="*/ 97 h 160"/>
                <a:gd name="T12" fmla="*/ 96 w 96"/>
                <a:gd name="T13" fmla="*/ 97 h 160"/>
                <a:gd name="T14" fmla="*/ 96 w 96"/>
                <a:gd name="T15" fmla="*/ 97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60">
                  <a:moveTo>
                    <a:pt x="96" y="97"/>
                  </a:moveTo>
                  <a:cubicBezTo>
                    <a:pt x="72" y="75"/>
                    <a:pt x="53" y="47"/>
                    <a:pt x="42" y="16"/>
                  </a:cubicBezTo>
                  <a:cubicBezTo>
                    <a:pt x="27" y="13"/>
                    <a:pt x="13" y="8"/>
                    <a:pt x="0" y="0"/>
                  </a:cubicBezTo>
                  <a:cubicBezTo>
                    <a:pt x="0" y="160"/>
                    <a:pt x="0" y="160"/>
                    <a:pt x="0" y="160"/>
                  </a:cubicBezTo>
                  <a:cubicBezTo>
                    <a:pt x="96" y="124"/>
                    <a:pt x="96" y="124"/>
                    <a:pt x="96" y="124"/>
                  </a:cubicBezTo>
                  <a:lnTo>
                    <a:pt x="96" y="97"/>
                  </a:lnTo>
                  <a:close/>
                  <a:moveTo>
                    <a:pt x="96" y="97"/>
                  </a:moveTo>
                  <a:cubicBezTo>
                    <a:pt x="96" y="97"/>
                    <a:pt x="96" y="97"/>
                    <a:pt x="96" y="97"/>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sp>
          <p:nvSpPr>
            <p:cNvPr id="81" name="Freeform 34">
              <a:extLst>
                <a:ext uri="{FF2B5EF4-FFF2-40B4-BE49-F238E27FC236}">
                  <a16:creationId xmlns:a16="http://schemas.microsoft.com/office/drawing/2014/main" id="{18EB7EEF-8A1D-4DC6-8E93-B8DC78CD093A}"/>
                </a:ext>
              </a:extLst>
            </p:cNvPr>
            <p:cNvSpPr>
              <a:spLocks noEditPoints="1"/>
            </p:cNvSpPr>
            <p:nvPr/>
          </p:nvSpPr>
          <p:spPr bwMode="auto">
            <a:xfrm>
              <a:off x="-2211388" y="1577976"/>
              <a:ext cx="727075" cy="211138"/>
            </a:xfrm>
            <a:custGeom>
              <a:avLst/>
              <a:gdLst>
                <a:gd name="T0" fmla="*/ 640 w 640"/>
                <a:gd name="T1" fmla="*/ 147 h 186"/>
                <a:gd name="T2" fmla="*/ 578 w 640"/>
                <a:gd name="T3" fmla="*/ 57 h 186"/>
                <a:gd name="T4" fmla="*/ 427 w 640"/>
                <a:gd name="T5" fmla="*/ 0 h 186"/>
                <a:gd name="T6" fmla="*/ 320 w 640"/>
                <a:gd name="T7" fmla="*/ 143 h 186"/>
                <a:gd name="T8" fmla="*/ 213 w 640"/>
                <a:gd name="T9" fmla="*/ 0 h 186"/>
                <a:gd name="T10" fmla="*/ 62 w 640"/>
                <a:gd name="T11" fmla="*/ 57 h 186"/>
                <a:gd name="T12" fmla="*/ 0 w 640"/>
                <a:gd name="T13" fmla="*/ 147 h 186"/>
                <a:gd name="T14" fmla="*/ 0 w 640"/>
                <a:gd name="T15" fmla="*/ 186 h 186"/>
                <a:gd name="T16" fmla="*/ 640 w 640"/>
                <a:gd name="T17" fmla="*/ 186 h 186"/>
                <a:gd name="T18" fmla="*/ 640 w 640"/>
                <a:gd name="T19" fmla="*/ 147 h 186"/>
                <a:gd name="T20" fmla="*/ 640 w 640"/>
                <a:gd name="T21" fmla="*/ 147 h 186"/>
                <a:gd name="T22" fmla="*/ 640 w 640"/>
                <a:gd name="T23" fmla="*/ 14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0" h="186">
                  <a:moveTo>
                    <a:pt x="640" y="147"/>
                  </a:moveTo>
                  <a:cubicBezTo>
                    <a:pt x="640" y="107"/>
                    <a:pt x="615" y="71"/>
                    <a:pt x="578" y="57"/>
                  </a:cubicBezTo>
                  <a:cubicBezTo>
                    <a:pt x="427" y="0"/>
                    <a:pt x="427" y="0"/>
                    <a:pt x="427" y="0"/>
                  </a:cubicBezTo>
                  <a:cubicBezTo>
                    <a:pt x="320" y="143"/>
                    <a:pt x="320" y="143"/>
                    <a:pt x="320" y="143"/>
                  </a:cubicBezTo>
                  <a:cubicBezTo>
                    <a:pt x="213" y="0"/>
                    <a:pt x="213" y="0"/>
                    <a:pt x="213" y="0"/>
                  </a:cubicBezTo>
                  <a:cubicBezTo>
                    <a:pt x="62" y="57"/>
                    <a:pt x="62" y="57"/>
                    <a:pt x="62" y="57"/>
                  </a:cubicBezTo>
                  <a:cubicBezTo>
                    <a:pt x="25" y="71"/>
                    <a:pt x="0" y="107"/>
                    <a:pt x="0" y="147"/>
                  </a:cubicBezTo>
                  <a:cubicBezTo>
                    <a:pt x="0" y="186"/>
                    <a:pt x="0" y="186"/>
                    <a:pt x="0" y="186"/>
                  </a:cubicBezTo>
                  <a:cubicBezTo>
                    <a:pt x="640" y="186"/>
                    <a:pt x="640" y="186"/>
                    <a:pt x="640" y="186"/>
                  </a:cubicBezTo>
                  <a:lnTo>
                    <a:pt x="640" y="147"/>
                  </a:lnTo>
                  <a:close/>
                  <a:moveTo>
                    <a:pt x="640" y="147"/>
                  </a:moveTo>
                  <a:cubicBezTo>
                    <a:pt x="640" y="147"/>
                    <a:pt x="640" y="147"/>
                    <a:pt x="640" y="147"/>
                  </a:cubicBezTo>
                </a:path>
              </a:pathLst>
            </a:custGeom>
            <a:grpFill/>
            <a:ln w="6350">
              <a:solidFill>
                <a:schemeClr val="bg1"/>
              </a:solidFill>
              <a:round/>
              <a:headEnd/>
              <a:tailEnd/>
            </a:ln>
          </p:spPr>
          <p:txBody>
            <a:bodyPr vert="horz" wrap="square" lIns="68580" tIns="34290" rIns="68580" bIns="34290" numCol="1" anchor="t" anchorCtr="0" compatLnSpc="1">
              <a:prstTxWarp prst="textNoShape">
                <a:avLst/>
              </a:prstTxWarp>
            </a:bodyP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black"/>
                </a:solidFill>
                <a:effectLst/>
                <a:uLnTx/>
                <a:uFillTx/>
                <a:latin typeface="Trebuchet MS"/>
                <a:ea typeface="+mn-ea"/>
                <a:cs typeface="+mn-cs"/>
              </a:endParaRPr>
            </a:p>
          </p:txBody>
        </p:sp>
      </p:grpSp>
      <p:pic>
        <p:nvPicPr>
          <p:cNvPr id="3" name="Picture 2" descr="Shape&#10;&#10;Description automatically generated with low confidence">
            <a:extLst>
              <a:ext uri="{FF2B5EF4-FFF2-40B4-BE49-F238E27FC236}">
                <a16:creationId xmlns:a16="http://schemas.microsoft.com/office/drawing/2014/main" id="{F83D835D-9525-41A3-89C2-931309F54C3D}"/>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455105" y="1307389"/>
            <a:ext cx="540000" cy="540000"/>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98FC182C-CEF1-4BED-9182-8C3C3DAF7430}"/>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290411" y="1079135"/>
            <a:ext cx="540000" cy="540000"/>
          </a:xfrm>
          <a:prstGeom prst="rect">
            <a:avLst/>
          </a:prstGeom>
        </p:spPr>
      </p:pic>
      <p:grpSp>
        <p:nvGrpSpPr>
          <p:cNvPr id="45" name="Group 44">
            <a:extLst>
              <a:ext uri="{FF2B5EF4-FFF2-40B4-BE49-F238E27FC236}">
                <a16:creationId xmlns:a16="http://schemas.microsoft.com/office/drawing/2014/main" id="{52994B5E-4C0E-446F-9398-95AD64486147}"/>
              </a:ext>
            </a:extLst>
          </p:cNvPr>
          <p:cNvGrpSpPr/>
          <p:nvPr/>
        </p:nvGrpSpPr>
        <p:grpSpPr>
          <a:xfrm>
            <a:off x="64380" y="4887674"/>
            <a:ext cx="1223400" cy="261610"/>
            <a:chOff x="1066800" y="4063365"/>
            <a:chExt cx="1223400" cy="261610"/>
          </a:xfrm>
        </p:grpSpPr>
        <p:pic>
          <p:nvPicPr>
            <p:cNvPr id="46" name="Picture 45">
              <a:extLst>
                <a:ext uri="{FF2B5EF4-FFF2-40B4-BE49-F238E27FC236}">
                  <a16:creationId xmlns:a16="http://schemas.microsoft.com/office/drawing/2014/main" id="{0197F8F1-B6E7-4F39-92C1-F41B077CD522}"/>
                </a:ext>
              </a:extLst>
            </p:cNvPr>
            <p:cNvPicPr>
              <a:picLocks noChangeAspect="1"/>
            </p:cNvPicPr>
            <p:nvPr userDrawn="1"/>
          </p:nvPicPr>
          <p:blipFill>
            <a:blip r:embed="rId8"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47" name="TextBox 46">
              <a:extLst>
                <a:ext uri="{FF2B5EF4-FFF2-40B4-BE49-F238E27FC236}">
                  <a16:creationId xmlns:a16="http://schemas.microsoft.com/office/drawing/2014/main" id="{51A34E1F-5AD4-4EA0-8067-97BE391EBB89}"/>
                </a:ext>
              </a:extLst>
            </p:cNvPr>
            <p:cNvSpPr txBox="1"/>
            <p:nvPr/>
          </p:nvSpPr>
          <p:spPr>
            <a:xfrm>
              <a:off x="1269120" y="4063365"/>
              <a:ext cx="1021080" cy="261610"/>
            </a:xfrm>
            <a:prstGeom prst="rect">
              <a:avLst/>
            </a:prstGeom>
            <a:noFill/>
          </p:spPr>
          <p:txBody>
            <a:bodyPr wrap="square" rtlCol="0">
              <a:spAutoFit/>
            </a:bodyPr>
            <a:lstStyle/>
            <a:p>
              <a:pPr marL="0" marR="0" lvl="0" indent="0" algn="l" defTabSz="914286"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prstClr val="white"/>
                  </a:solidFill>
                  <a:effectLst/>
                  <a:uLnTx/>
                  <a:uFillTx/>
                  <a:latin typeface="Trebuchet MS"/>
                  <a:ea typeface="+mn-ea"/>
                  <a:cs typeface="+mn-cs"/>
                </a:rPr>
                <a:t>cloud@core</a:t>
              </a:r>
              <a:r>
                <a:rPr kumimoji="0" lang="en-US" sz="800" b="0" i="0" u="none" strike="noStrike" kern="1200" cap="none" spc="0" normalizeH="0" baseline="30000" noProof="0">
                  <a:ln>
                    <a:noFill/>
                  </a:ln>
                  <a:solidFill>
                    <a:prstClr val="white"/>
                  </a:solidFill>
                  <a:effectLst/>
                  <a:uLnTx/>
                  <a:uFillTx/>
                  <a:latin typeface="Trebuchet MS"/>
                  <a:ea typeface="+mn-ea"/>
                  <a:cs typeface="+mn-cs"/>
                </a:rPr>
                <a:t>TM</a:t>
              </a:r>
              <a:endParaRPr kumimoji="0" lang="en-US" sz="1050" b="0" i="0" u="none" strike="noStrike" kern="1200" cap="none" spc="0" normalizeH="0" baseline="30000" noProof="0">
                <a:ln>
                  <a:noFill/>
                </a:ln>
                <a:solidFill>
                  <a:prstClr val="white"/>
                </a:solidFill>
                <a:effectLst/>
                <a:uLnTx/>
                <a:uFillTx/>
                <a:latin typeface="Trebuchet MS"/>
                <a:ea typeface="+mn-ea"/>
                <a:cs typeface="+mn-cs"/>
              </a:endParaRPr>
            </a:p>
          </p:txBody>
        </p:sp>
      </p:grpSp>
    </p:spTree>
    <p:extLst>
      <p:ext uri="{BB962C8B-B14F-4D97-AF65-F5344CB8AC3E}">
        <p14:creationId xmlns:p14="http://schemas.microsoft.com/office/powerpoint/2010/main" val="304691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6EB378D-7532-4115-BE2E-788E557A3ABE}"/>
              </a:ext>
            </a:extLst>
          </p:cNvPr>
          <p:cNvSpPr>
            <a:spLocks noGrp="1"/>
          </p:cNvSpPr>
          <p:nvPr>
            <p:ph type="body" sz="quarter" idx="13"/>
          </p:nvPr>
        </p:nvSpPr>
        <p:spPr/>
        <p:txBody>
          <a:bodyPr/>
          <a:lstStyle/>
          <a:p>
            <a:r>
              <a:rPr lang="en-US" sz="2800" dirty="0"/>
              <a:t>S</a:t>
            </a:r>
            <a:r>
              <a:rPr lang="en-IN" sz="2800" dirty="0"/>
              <a:t>IFY AWS CAPABILITIES</a:t>
            </a:r>
          </a:p>
        </p:txBody>
      </p:sp>
    </p:spTree>
    <p:extLst>
      <p:ext uri="{BB962C8B-B14F-4D97-AF65-F5344CB8AC3E}">
        <p14:creationId xmlns:p14="http://schemas.microsoft.com/office/powerpoint/2010/main" val="3469945759"/>
      </p:ext>
    </p:extLst>
  </p:cSld>
  <p:clrMapOvr>
    <a:masterClrMapping/>
  </p:clrMapOvr>
</p:sld>
</file>

<file path=ppt/theme/theme1.xml><?xml version="1.0" encoding="utf-8"?>
<a:theme xmlns:a="http://schemas.openxmlformats.org/drawingml/2006/main" name="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4.xml><?xml version="1.0" encoding="utf-8"?>
<a:theme xmlns:a="http://schemas.openxmlformats.org/drawingml/2006/main" name="1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Sify new template</Template>
  <TotalTime>624</TotalTime>
  <Words>3457</Words>
  <Application>Microsoft Office PowerPoint</Application>
  <PresentationFormat>On-screen Show (16:9)</PresentationFormat>
  <Paragraphs>540</Paragraphs>
  <Slides>24</Slides>
  <Notes>13</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24</vt:i4>
      </vt:variant>
    </vt:vector>
  </HeadingPairs>
  <TitlesOfParts>
    <vt:vector size="39" baseType="lpstr">
      <vt:lpstr>Arial</vt:lpstr>
      <vt:lpstr>Arial </vt:lpstr>
      <vt:lpstr>Arial Narrow</vt:lpstr>
      <vt:lpstr>Calibri</vt:lpstr>
      <vt:lpstr>Impact</vt:lpstr>
      <vt:lpstr>Lucida Sans Unicode</vt:lpstr>
      <vt:lpstr>TheSansOffice</vt:lpstr>
      <vt:lpstr>Times New Roman</vt:lpstr>
      <vt:lpstr>Trebuchet MS</vt:lpstr>
      <vt:lpstr>Verdana</vt:lpstr>
      <vt:lpstr>Wingdings</vt:lpstr>
      <vt:lpstr>Sify New Theme</vt:lpstr>
      <vt:lpstr>Office Theme</vt:lpstr>
      <vt:lpstr>Sify Theme Nov20</vt:lpstr>
      <vt:lpstr>1_Sify Theme Nov20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Sify’s aws offerings</vt:lpstr>
      <vt:lpstr>Why sify for aws services</vt:lpstr>
      <vt:lpstr>AWS MARKET SHARE</vt:lpstr>
      <vt:lpstr>Why customers choose AWS</vt:lpstr>
      <vt:lpstr>PowerPoint Presentation</vt:lpstr>
      <vt:lpstr>AWS Global Infrastructure 25 geographical regions, 81 availability zones, 230+ POPs</vt:lpstr>
      <vt:lpstr>Sify AWS – Service Catalogue</vt:lpstr>
      <vt:lpstr>Sify AWS – digital innovation Catalogue</vt:lpstr>
      <vt:lpstr>Sify migration capability</vt:lpstr>
      <vt:lpstr>AWS - Migration Enablement</vt:lpstr>
      <vt:lpstr>Migration ASSESMENT Framework</vt:lpstr>
      <vt:lpstr>Multi-Cloud Management Platform ( generation 4) </vt:lpstr>
      <vt:lpstr>PowerPoint Presentation</vt:lpstr>
      <vt:lpstr>aws | Unique Selling Propositions (USP)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Neha Bhasin Chawla</dc:creator>
  <cp:keywords>Neha Bhasin Chawla</cp:keywords>
  <cp:lastModifiedBy>Shombit Roy</cp:lastModifiedBy>
  <cp:revision>43</cp:revision>
  <dcterms:created xsi:type="dcterms:W3CDTF">2019-06-10T16:37:22Z</dcterms:created>
  <dcterms:modified xsi:type="dcterms:W3CDTF">2022-11-10T11:25:13Z</dcterms:modified>
</cp:coreProperties>
</file>