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67" r:id="rId4"/>
    <p:sldId id="269" r:id="rId5"/>
    <p:sldId id="264" r:id="rId6"/>
    <p:sldId id="262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477748-D022-2A9D-2469-623EFBC8BF20}" name="Vivekanandan Sivaguru" initials="VS" userId="S::vivekanandan.sivaguru@sifycorp.com::67c57917-f9ba-4e10-a8ca-4da79836ae9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631"/>
    <a:srgbClr val="556677"/>
    <a:srgbClr val="FFFFFF"/>
    <a:srgbClr val="000000"/>
    <a:srgbClr val="9EB323"/>
    <a:srgbClr val="BED730"/>
    <a:srgbClr val="05A07F"/>
    <a:srgbClr val="E6EDF6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56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36695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91205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7914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521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2636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166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2121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5198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6067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860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246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EBA61-77B0-4E67-B37B-1737676D3F50}" type="datetimeFigureOut">
              <a:rPr lang="en-IN" smtClean="0"/>
              <a:t>26/08/22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F569C-294D-4643-88D6-7040EEA6D8F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5470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2767" userDrawn="1">
          <p15:clr>
            <a:srgbClr val="F26B43"/>
          </p15:clr>
        </p15:guide>
        <p15:guide id="3" pos="2993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pos="204" userDrawn="1">
          <p15:clr>
            <a:srgbClr val="F26B43"/>
          </p15:clr>
        </p15:guide>
        <p15:guide id="6" orient="horz" pos="1620" userDrawn="1">
          <p15:clr>
            <a:srgbClr val="F26B43"/>
          </p15:clr>
        </p15:guide>
        <p15:guide id="7" orient="horz" pos="395" userDrawn="1">
          <p15:clr>
            <a:srgbClr val="F26B43"/>
          </p15:clr>
        </p15:guide>
        <p15:guide id="8" orient="horz" pos="622" userDrawn="1">
          <p15:clr>
            <a:srgbClr val="F26B43"/>
          </p15:clr>
        </p15:guide>
        <p15:guide id="9" orient="horz" pos="2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window&#10;&#10;Description automatically generated">
            <a:extLst>
              <a:ext uri="{FF2B5EF4-FFF2-40B4-BE49-F238E27FC236}">
                <a16:creationId xmlns:a16="http://schemas.microsoft.com/office/drawing/2014/main" id="{7B64A727-A8EF-F525-B3BB-FEECA539973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02F1531-0491-121E-9D1A-EB97B48E1BA7}"/>
              </a:ext>
            </a:extLst>
          </p:cNvPr>
          <p:cNvGrpSpPr/>
          <p:nvPr/>
        </p:nvGrpSpPr>
        <p:grpSpPr>
          <a:xfrm>
            <a:off x="1372220" y="3545171"/>
            <a:ext cx="1980000" cy="720000"/>
            <a:chOff x="1372220" y="2690031"/>
            <a:chExt cx="1980000" cy="72000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89A87E6-2F16-D443-4B97-948E17F51B81}"/>
                </a:ext>
              </a:extLst>
            </p:cNvPr>
            <p:cNvSpPr/>
            <p:nvPr/>
          </p:nvSpPr>
          <p:spPr>
            <a:xfrm rot="5400000" flipH="1">
              <a:off x="2002220" y="2060031"/>
              <a:ext cx="720000" cy="1980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EDB78F-2B3A-2409-EACD-CA684FC1DB49}"/>
                </a:ext>
              </a:extLst>
            </p:cNvPr>
            <p:cNvSpPr txBox="1"/>
            <p:nvPr/>
          </p:nvSpPr>
          <p:spPr>
            <a:xfrm>
              <a:off x="1418792" y="2880754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AGILITY</a:t>
              </a:r>
              <a:endParaRPr lang="en-IN" sz="1600" b="1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E2634E-DDD4-0F4D-CCA3-EAEF03DCABE9}"/>
              </a:ext>
            </a:extLst>
          </p:cNvPr>
          <p:cNvGrpSpPr/>
          <p:nvPr/>
        </p:nvGrpSpPr>
        <p:grpSpPr>
          <a:xfrm>
            <a:off x="3530132" y="3545171"/>
            <a:ext cx="1980000" cy="720000"/>
            <a:chOff x="3530132" y="2690031"/>
            <a:chExt cx="1980000" cy="7200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D13F495-D314-1EC5-B338-0D5E28D88DC1}"/>
                </a:ext>
              </a:extLst>
            </p:cNvPr>
            <p:cNvSpPr/>
            <p:nvPr/>
          </p:nvSpPr>
          <p:spPr>
            <a:xfrm rot="5400000" flipH="1">
              <a:off x="4160132" y="2060031"/>
              <a:ext cx="720000" cy="1980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7BA940-A5FF-DF9F-E7E8-D73B4DAB0025}"/>
                </a:ext>
              </a:extLst>
            </p:cNvPr>
            <p:cNvSpPr txBox="1"/>
            <p:nvPr/>
          </p:nvSpPr>
          <p:spPr>
            <a:xfrm>
              <a:off x="3576704" y="2880754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FLEXIBILITY</a:t>
              </a:r>
              <a:endParaRPr lang="en-IN" sz="1600" b="1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5CBDB18-D99E-0F21-E32A-BAC545F01810}"/>
              </a:ext>
            </a:extLst>
          </p:cNvPr>
          <p:cNvGrpSpPr/>
          <p:nvPr/>
        </p:nvGrpSpPr>
        <p:grpSpPr>
          <a:xfrm>
            <a:off x="5702557" y="3545171"/>
            <a:ext cx="1980000" cy="720000"/>
            <a:chOff x="5702557" y="2690031"/>
            <a:chExt cx="1980000" cy="72000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494455F-3257-A50B-81C1-47979B05B880}"/>
                </a:ext>
              </a:extLst>
            </p:cNvPr>
            <p:cNvSpPr/>
            <p:nvPr/>
          </p:nvSpPr>
          <p:spPr>
            <a:xfrm rot="5400000" flipH="1">
              <a:off x="6332557" y="2060031"/>
              <a:ext cx="720000" cy="1980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DB244C-1CD8-7F6C-57E3-AD15ABD65E46}"/>
                </a:ext>
              </a:extLst>
            </p:cNvPr>
            <p:cNvSpPr txBox="1"/>
            <p:nvPr/>
          </p:nvSpPr>
          <p:spPr>
            <a:xfrm>
              <a:off x="5749129" y="2880754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CHOICES</a:t>
              </a:r>
              <a:endParaRPr lang="en-IN" sz="1600" b="1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78D33F-CD39-A0B1-379F-73F98E1879F4}"/>
              </a:ext>
            </a:extLst>
          </p:cNvPr>
          <p:cNvGrpSpPr/>
          <p:nvPr/>
        </p:nvGrpSpPr>
        <p:grpSpPr>
          <a:xfrm>
            <a:off x="1461441" y="1736740"/>
            <a:ext cx="6221117" cy="622220"/>
            <a:chOff x="995228" y="1348637"/>
            <a:chExt cx="6221117" cy="622220"/>
          </a:xfrm>
        </p:grpSpPr>
        <p:pic>
          <p:nvPicPr>
            <p:cNvPr id="62" name="Picture 61" descr="Icon&#10;&#10;Description automatically generated">
              <a:extLst>
                <a:ext uri="{FF2B5EF4-FFF2-40B4-BE49-F238E27FC236}">
                  <a16:creationId xmlns:a16="http://schemas.microsoft.com/office/drawing/2014/main" id="{E9046CE1-4D45-93C4-85F1-2FD362707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0786" y="1373691"/>
              <a:ext cx="1505559" cy="572113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5C7DE6BC-A36F-1224-A558-35E9FE674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5228" y="1348637"/>
              <a:ext cx="3397385" cy="62222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3F3476A-FF23-4112-7C94-40ABAAFA54B2}"/>
                </a:ext>
              </a:extLst>
            </p:cNvPr>
            <p:cNvSpPr txBox="1"/>
            <p:nvPr/>
          </p:nvSpPr>
          <p:spPr>
            <a:xfrm>
              <a:off x="4392613" y="1475081"/>
              <a:ext cx="1252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556677"/>
                  </a:solidFill>
                  <a:latin typeface="+mj-lt"/>
                </a:rPr>
                <a:t>Powered by</a:t>
              </a:r>
              <a:endParaRPr lang="en-IN" b="1" dirty="0">
                <a:solidFill>
                  <a:srgbClr val="556677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14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B7B0F7-2160-8F0D-7E2E-95475E34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933E0A9-4EC0-CE67-B025-44D951FA2CD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C4CA18-7EA0-4E02-665F-515996BB1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850" y="2672377"/>
            <a:ext cx="8496300" cy="699416"/>
          </a:xfrm>
        </p:spPr>
        <p:txBody>
          <a:bodyPr>
            <a:norm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rebuchet MS" panose="020B0603020202020204" pitchFamily="34" charset="0"/>
              </a:rPr>
              <a:t>Recalibrate your cloud strategy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C0E4D2-DC26-00BF-8FA4-8CFD293DDC85}"/>
              </a:ext>
            </a:extLst>
          </p:cNvPr>
          <p:cNvGrpSpPr/>
          <p:nvPr/>
        </p:nvGrpSpPr>
        <p:grpSpPr>
          <a:xfrm>
            <a:off x="0" y="3662362"/>
            <a:ext cx="9144000" cy="1481138"/>
            <a:chOff x="0" y="3662362"/>
            <a:chExt cx="9144000" cy="148113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FE0ED58-8684-3CE3-6BD9-643E8112248B}"/>
                </a:ext>
              </a:extLst>
            </p:cNvPr>
            <p:cNvSpPr/>
            <p:nvPr/>
          </p:nvSpPr>
          <p:spPr>
            <a:xfrm>
              <a:off x="0" y="3662362"/>
              <a:ext cx="9144000" cy="1481138"/>
            </a:xfrm>
            <a:prstGeom prst="rect">
              <a:avLst/>
            </a:prstGeom>
            <a:solidFill>
              <a:srgbClr val="FFFFFF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234E228-2431-2ADE-A9FF-D1785681C46F}"/>
                </a:ext>
              </a:extLst>
            </p:cNvPr>
            <p:cNvGrpSpPr/>
            <p:nvPr/>
          </p:nvGrpSpPr>
          <p:grpSpPr>
            <a:xfrm>
              <a:off x="2857218" y="3952931"/>
              <a:ext cx="3429564" cy="900000"/>
              <a:chOff x="2857218" y="3952931"/>
              <a:chExt cx="3429564" cy="900000"/>
            </a:xfrm>
          </p:grpSpPr>
          <p:pic>
            <p:nvPicPr>
              <p:cNvPr id="9" name="Picture 8" descr="Text&#10;&#10;Description automatically generated with medium confidence">
                <a:extLst>
                  <a:ext uri="{FF2B5EF4-FFF2-40B4-BE49-F238E27FC236}">
                    <a16:creationId xmlns:a16="http://schemas.microsoft.com/office/drawing/2014/main" id="{CB56374C-79B1-5A3C-5B0A-9FB091FF59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7218" y="4042931"/>
                <a:ext cx="1719403" cy="720000"/>
              </a:xfrm>
              <a:prstGeom prst="rect">
                <a:avLst/>
              </a:prstGeom>
            </p:spPr>
          </p:pic>
          <p:pic>
            <p:nvPicPr>
              <p:cNvPr id="11" name="Picture 10" descr="Logo&#10;&#10;Description automatically generated">
                <a:extLst>
                  <a:ext uri="{FF2B5EF4-FFF2-40B4-BE49-F238E27FC236}">
                    <a16:creationId xmlns:a16="http://schemas.microsoft.com/office/drawing/2014/main" id="{1A56C53D-4AE9-9C87-3CE5-9FADA4B2AF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6782" y="3952931"/>
                <a:ext cx="1350000" cy="900000"/>
              </a:xfrm>
              <a:prstGeom prst="rect">
                <a:avLst/>
              </a:prstGeom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FB9BE08-4354-298D-32DC-A5D9ABA0C6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57394" y="4042931"/>
                <a:ext cx="0" cy="720000"/>
              </a:xfrm>
              <a:prstGeom prst="line">
                <a:avLst/>
              </a:prstGeom>
              <a:ln w="9525">
                <a:solidFill>
                  <a:srgbClr val="5566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1623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indow&#10;&#10;Description automatically generated">
            <a:extLst>
              <a:ext uri="{FF2B5EF4-FFF2-40B4-BE49-F238E27FC236}">
                <a16:creationId xmlns:a16="http://schemas.microsoft.com/office/drawing/2014/main" id="{E4483826-F171-9632-7E50-BD9C5B3F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00AC79-E3B4-E3BF-C220-8559337FF4D6}"/>
              </a:ext>
            </a:extLst>
          </p:cNvPr>
          <p:cNvSpPr txBox="1"/>
          <p:nvPr/>
        </p:nvSpPr>
        <p:spPr>
          <a:xfrm>
            <a:off x="323850" y="994682"/>
            <a:ext cx="849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rebuchet MS" panose="020B0603020202020204" pitchFamily="34" charset="0"/>
              </a:rPr>
              <a:t>RECALIBRATE YOUR CLOUD STRATEGY</a:t>
            </a:r>
            <a:endParaRPr lang="aa-ET" sz="2000" b="1" dirty="0">
              <a:latin typeface="Trebuchet MS" panose="020B0603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F9D902-4B00-A4C4-2798-73C2766D858D}"/>
              </a:ext>
            </a:extLst>
          </p:cNvPr>
          <p:cNvGrpSpPr/>
          <p:nvPr/>
        </p:nvGrpSpPr>
        <p:grpSpPr>
          <a:xfrm>
            <a:off x="1408791" y="1638904"/>
            <a:ext cx="1981566" cy="2758395"/>
            <a:chOff x="1408791" y="1638904"/>
            <a:chExt cx="1981566" cy="2758395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D774B06A-9C55-6BE1-4954-3A80342DF631}"/>
                </a:ext>
              </a:extLst>
            </p:cNvPr>
            <p:cNvSpPr/>
            <p:nvPr/>
          </p:nvSpPr>
          <p:spPr>
            <a:xfrm rot="5400000" flipH="1">
              <a:off x="1050357" y="1998904"/>
              <a:ext cx="2700000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DE8A9CB-84D1-F3A7-6E63-46F32C279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18791" y="2069579"/>
              <a:ext cx="360000" cy="36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7BA940-A5FF-DF9F-E7E8-D73B4DAB0025}"/>
                </a:ext>
              </a:extLst>
            </p:cNvPr>
            <p:cNvSpPr txBox="1"/>
            <p:nvPr/>
          </p:nvSpPr>
          <p:spPr>
            <a:xfrm>
              <a:off x="1533138" y="2510645"/>
              <a:ext cx="16991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HORSES FOR COURSES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172ADC-B60A-081B-55DA-3FA1B94BC1AF}"/>
                </a:ext>
              </a:extLst>
            </p:cNvPr>
            <p:cNvSpPr txBox="1"/>
            <p:nvPr/>
          </p:nvSpPr>
          <p:spPr>
            <a:xfrm>
              <a:off x="1533138" y="3148001"/>
              <a:ext cx="16991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Fit for purpose</a:t>
              </a:r>
              <a:endParaRPr lang="en-IN" sz="12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64DC56-17E9-F20E-E3E9-716141D600CC}"/>
                </a:ext>
              </a:extLst>
            </p:cNvPr>
            <p:cNvSpPr/>
            <p:nvPr/>
          </p:nvSpPr>
          <p:spPr>
            <a:xfrm rot="5400000" flipH="1">
              <a:off x="2362165" y="3370673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9BABC6-6CD5-C2BA-CD1C-1FC2AC06CC19}"/>
              </a:ext>
            </a:extLst>
          </p:cNvPr>
          <p:cNvGrpSpPr/>
          <p:nvPr/>
        </p:nvGrpSpPr>
        <p:grpSpPr>
          <a:xfrm>
            <a:off x="5791361" y="1664305"/>
            <a:ext cx="1980000" cy="2758395"/>
            <a:chOff x="3581999" y="1638904"/>
            <a:chExt cx="1980000" cy="2758395"/>
          </a:xfrm>
        </p:grpSpPr>
        <p:sp>
          <p:nvSpPr>
            <p:cNvPr id="23" name="Arrow: Pentagon 22">
              <a:extLst>
                <a:ext uri="{FF2B5EF4-FFF2-40B4-BE49-F238E27FC236}">
                  <a16:creationId xmlns:a16="http://schemas.microsoft.com/office/drawing/2014/main" id="{0AAEAC6A-E94C-DA39-C7AF-8B766464CA8B}"/>
                </a:ext>
              </a:extLst>
            </p:cNvPr>
            <p:cNvSpPr/>
            <p:nvPr/>
          </p:nvSpPr>
          <p:spPr>
            <a:xfrm rot="5400000" flipH="1">
              <a:off x="3221999" y="1998904"/>
              <a:ext cx="2700000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16FA51-1324-1E83-C595-8B1888762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92390" y="2069579"/>
              <a:ext cx="360000" cy="36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DB244C-1CD8-7F6C-57E3-AD15ABD65E46}"/>
                </a:ext>
              </a:extLst>
            </p:cNvPr>
            <p:cNvSpPr txBox="1"/>
            <p:nvPr/>
          </p:nvSpPr>
          <p:spPr>
            <a:xfrm>
              <a:off x="3733798" y="2510645"/>
              <a:ext cx="16764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PREDICTABLE</a:t>
              </a:r>
            </a:p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COST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92B49F-5208-4988-BBAC-4A17ECFEBDFC}"/>
                </a:ext>
              </a:extLst>
            </p:cNvPr>
            <p:cNvSpPr txBox="1"/>
            <p:nvPr/>
          </p:nvSpPr>
          <p:spPr>
            <a:xfrm>
              <a:off x="3733799" y="3148001"/>
              <a:ext cx="16764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Build digital services at expenditure you can predict</a:t>
              </a:r>
              <a:endParaRPr lang="en-IN" sz="12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1B532B-F1B2-C3D4-C9E1-11F4F7930B7E}"/>
                </a:ext>
              </a:extLst>
            </p:cNvPr>
            <p:cNvSpPr/>
            <p:nvPr/>
          </p:nvSpPr>
          <p:spPr>
            <a:xfrm rot="5400000" flipH="1">
              <a:off x="4535373" y="3370673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33213E-AC89-1CF1-33F3-3DE92BBBA9F3}"/>
              </a:ext>
            </a:extLst>
          </p:cNvPr>
          <p:cNvGrpSpPr/>
          <p:nvPr/>
        </p:nvGrpSpPr>
        <p:grpSpPr>
          <a:xfrm>
            <a:off x="3600859" y="1696261"/>
            <a:ext cx="1980000" cy="2700000"/>
            <a:chOff x="5754423" y="1697299"/>
            <a:chExt cx="1980000" cy="2700000"/>
          </a:xfrm>
        </p:grpSpPr>
        <p:sp>
          <p:nvSpPr>
            <p:cNvPr id="41" name="Arrow: Pentagon 40">
              <a:extLst>
                <a:ext uri="{FF2B5EF4-FFF2-40B4-BE49-F238E27FC236}">
                  <a16:creationId xmlns:a16="http://schemas.microsoft.com/office/drawing/2014/main" id="{DA0D8B6B-AA0F-8E4B-B053-1C9BB9DD0184}"/>
                </a:ext>
              </a:extLst>
            </p:cNvPr>
            <p:cNvSpPr/>
            <p:nvPr/>
          </p:nvSpPr>
          <p:spPr>
            <a:xfrm rot="5400000" flipH="1">
              <a:off x="5394423" y="2057299"/>
              <a:ext cx="2700000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476D72-E78B-E3A9-E2A6-093FA7D522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21" b="12896"/>
            <a:stretch/>
          </p:blipFill>
          <p:spPr>
            <a:xfrm>
              <a:off x="6501454" y="2069579"/>
              <a:ext cx="485939" cy="36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18A35F-0A75-13BF-912C-0A47C404F7AC}"/>
                </a:ext>
              </a:extLst>
            </p:cNvPr>
            <p:cNvSpPr txBox="1"/>
            <p:nvPr/>
          </p:nvSpPr>
          <p:spPr>
            <a:xfrm>
              <a:off x="5877195" y="2510645"/>
              <a:ext cx="1734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HYBRID</a:t>
              </a:r>
            </a:p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MODEL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BCF972-E3AA-BB7D-8686-EB2C993BB86B}"/>
                </a:ext>
              </a:extLst>
            </p:cNvPr>
            <p:cNvSpPr/>
            <p:nvPr/>
          </p:nvSpPr>
          <p:spPr>
            <a:xfrm rot="5400000" flipH="1">
              <a:off x="6707797" y="3370673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8469F1-4CC9-E52F-650C-99D630E288C5}"/>
                </a:ext>
              </a:extLst>
            </p:cNvPr>
            <p:cNvSpPr txBox="1"/>
            <p:nvPr/>
          </p:nvSpPr>
          <p:spPr>
            <a:xfrm>
              <a:off x="5935313" y="3148001"/>
              <a:ext cx="161822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7312" algn="ctr">
                <a:spcAft>
                  <a:spcPts val="600"/>
                </a:spcAft>
              </a:pPr>
              <a:r>
                <a:rPr lang="en-US" sz="12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Hyperscale </a:t>
              </a:r>
            </a:p>
            <a:p>
              <a:pPr marL="87312" algn="ctr">
                <a:spcAft>
                  <a:spcPts val="600"/>
                </a:spcAft>
              </a:pPr>
              <a:r>
                <a:rPr lang="en-US" sz="12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SaaS</a:t>
              </a:r>
            </a:p>
            <a:p>
              <a:pPr marL="87312" algn="ctr">
                <a:spcAft>
                  <a:spcPts val="600"/>
                </a:spcAft>
              </a:pPr>
              <a:r>
                <a:rPr lang="en-US" sz="12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Non-Hyperscale</a:t>
              </a:r>
              <a:endParaRPr lang="en-US" sz="16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AFCD01E-6461-0C39-1CD8-BCDCCE1A786C}"/>
              </a:ext>
            </a:extLst>
          </p:cNvPr>
          <p:cNvSpPr txBox="1"/>
          <p:nvPr/>
        </p:nvSpPr>
        <p:spPr>
          <a:xfrm>
            <a:off x="323850" y="4419749"/>
            <a:ext cx="849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rebuchet MS" panose="020B0603020202020204" pitchFamily="34" charset="0"/>
              </a:rPr>
              <a:t>The power of </a:t>
            </a:r>
            <a:r>
              <a:rPr lang="en-US" sz="1600" b="1" dirty="0">
                <a:latin typeface="Trebuchet MS" panose="020B0603020202020204" pitchFamily="34" charset="0"/>
              </a:rPr>
              <a:t>Private</a:t>
            </a:r>
            <a:r>
              <a:rPr lang="en-US" sz="1600" dirty="0">
                <a:latin typeface="Trebuchet MS" panose="020B0603020202020204" pitchFamily="34" charset="0"/>
              </a:rPr>
              <a:t> + </a:t>
            </a:r>
            <a:r>
              <a:rPr lang="en-US" sz="1600" b="1" dirty="0">
                <a:latin typeface="Trebuchet MS" panose="020B0603020202020204" pitchFamily="34" charset="0"/>
              </a:rPr>
              <a:t>Public</a:t>
            </a:r>
            <a:r>
              <a:rPr lang="en-US" sz="1600" dirty="0">
                <a:latin typeface="Trebuchet MS" panose="020B0603020202020204" pitchFamily="34" charset="0"/>
              </a:rPr>
              <a:t> + </a:t>
            </a:r>
            <a:r>
              <a:rPr lang="en-US" sz="1600" b="1" dirty="0">
                <a:latin typeface="Trebuchet MS" panose="020B0603020202020204" pitchFamily="34" charset="0"/>
              </a:rPr>
              <a:t>Hybrid </a:t>
            </a:r>
            <a:r>
              <a:rPr lang="en-US" sz="1600" dirty="0">
                <a:latin typeface="Trebuchet MS" panose="020B0603020202020204" pitchFamily="34" charset="0"/>
              </a:rPr>
              <a:t>in one platform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A4B827-3416-5E47-35DC-DDBDBF350F4D}"/>
              </a:ext>
            </a:extLst>
          </p:cNvPr>
          <p:cNvGrpSpPr/>
          <p:nvPr/>
        </p:nvGrpSpPr>
        <p:grpSpPr>
          <a:xfrm>
            <a:off x="5924061" y="298559"/>
            <a:ext cx="2896089" cy="269783"/>
            <a:chOff x="370898" y="1319488"/>
            <a:chExt cx="6992373" cy="651368"/>
          </a:xfrm>
        </p:grpSpPr>
        <p:pic>
          <p:nvPicPr>
            <p:cNvPr id="9" name="Picture 8" descr="Icon&#10;&#10;Description automatically generated">
              <a:extLst>
                <a:ext uri="{FF2B5EF4-FFF2-40B4-BE49-F238E27FC236}">
                  <a16:creationId xmlns:a16="http://schemas.microsoft.com/office/drawing/2014/main" id="{AF12336D-2EDC-3D56-36B9-B3FC5CC62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7712" y="1373691"/>
              <a:ext cx="1505559" cy="57211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FD6092-44F2-7188-E0EF-608335E3A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0898" y="1348637"/>
              <a:ext cx="3397387" cy="62221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9E55721-9F9D-5F3A-813A-077E19E018FD}"/>
                </a:ext>
              </a:extLst>
            </p:cNvPr>
            <p:cNvSpPr txBox="1"/>
            <p:nvPr/>
          </p:nvSpPr>
          <p:spPr>
            <a:xfrm>
              <a:off x="3768285" y="1319488"/>
              <a:ext cx="2044306" cy="63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556677"/>
                  </a:solidFill>
                  <a:latin typeface="+mj-lt"/>
                </a:rPr>
                <a:t>Powered by</a:t>
              </a:r>
              <a:endParaRPr lang="en-IN" sz="1100" b="1" dirty="0">
                <a:solidFill>
                  <a:srgbClr val="556677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08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window&#10;&#10;Description automatically generated">
            <a:extLst>
              <a:ext uri="{FF2B5EF4-FFF2-40B4-BE49-F238E27FC236}">
                <a16:creationId xmlns:a16="http://schemas.microsoft.com/office/drawing/2014/main" id="{CBFC1B05-A022-B811-2DEF-D7F3C576E8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C490D8A-1B6B-62E1-65B8-B71AD75F0585}"/>
              </a:ext>
            </a:extLst>
          </p:cNvPr>
          <p:cNvGrpSpPr/>
          <p:nvPr/>
        </p:nvGrpSpPr>
        <p:grpSpPr>
          <a:xfrm>
            <a:off x="1418531" y="2296485"/>
            <a:ext cx="1980000" cy="720000"/>
            <a:chOff x="1372220" y="2690031"/>
            <a:chExt cx="1980000" cy="72000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0940E66-CC26-B5CB-96BC-44D604265F6F}"/>
                </a:ext>
              </a:extLst>
            </p:cNvPr>
            <p:cNvSpPr/>
            <p:nvPr/>
          </p:nvSpPr>
          <p:spPr>
            <a:xfrm rot="5400000" flipH="1">
              <a:off x="2002220" y="2060031"/>
              <a:ext cx="720000" cy="1980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20B3EC-A281-F13E-A925-6CFC87558E9F}"/>
                </a:ext>
              </a:extLst>
            </p:cNvPr>
            <p:cNvSpPr txBox="1"/>
            <p:nvPr/>
          </p:nvSpPr>
          <p:spPr>
            <a:xfrm>
              <a:off x="1418792" y="2880754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PRODUCTION</a:t>
              </a:r>
              <a:endParaRPr lang="en-IN" sz="1600" b="1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9883317-DD1C-9950-0AC6-E6C49A223CC9}"/>
              </a:ext>
            </a:extLst>
          </p:cNvPr>
          <p:cNvGrpSpPr/>
          <p:nvPr/>
        </p:nvGrpSpPr>
        <p:grpSpPr>
          <a:xfrm>
            <a:off x="3576443" y="2296485"/>
            <a:ext cx="1980000" cy="720000"/>
            <a:chOff x="3530132" y="2690031"/>
            <a:chExt cx="1980000" cy="72000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BD03080B-0CE8-8FF5-75B3-F7556AA15599}"/>
                </a:ext>
              </a:extLst>
            </p:cNvPr>
            <p:cNvSpPr/>
            <p:nvPr/>
          </p:nvSpPr>
          <p:spPr>
            <a:xfrm rot="5400000" flipH="1">
              <a:off x="4160132" y="2060031"/>
              <a:ext cx="720000" cy="1980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39253D-5E5E-9162-9B40-4C6300D020E5}"/>
                </a:ext>
              </a:extLst>
            </p:cNvPr>
            <p:cNvSpPr txBox="1"/>
            <p:nvPr/>
          </p:nvSpPr>
          <p:spPr>
            <a:xfrm>
              <a:off x="3576704" y="2880754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INNOVATION</a:t>
              </a:r>
              <a:endParaRPr lang="en-IN" sz="1600" b="1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5B5D915-C239-815A-4A4F-D083EC486CBA}"/>
              </a:ext>
            </a:extLst>
          </p:cNvPr>
          <p:cNvGrpSpPr/>
          <p:nvPr/>
        </p:nvGrpSpPr>
        <p:grpSpPr>
          <a:xfrm>
            <a:off x="5748868" y="2296485"/>
            <a:ext cx="1980000" cy="720000"/>
            <a:chOff x="5702557" y="2690031"/>
            <a:chExt cx="1980000" cy="72000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9B95520-3C1B-6E33-0EA6-3F45114BA9A7}"/>
                </a:ext>
              </a:extLst>
            </p:cNvPr>
            <p:cNvSpPr/>
            <p:nvPr/>
          </p:nvSpPr>
          <p:spPr>
            <a:xfrm rot="5400000" flipH="1">
              <a:off x="6332557" y="2060031"/>
              <a:ext cx="720000" cy="1980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37197E7-7D0F-84B3-C0B8-DAE032395398}"/>
                </a:ext>
              </a:extLst>
            </p:cNvPr>
            <p:cNvSpPr txBox="1"/>
            <p:nvPr/>
          </p:nvSpPr>
          <p:spPr>
            <a:xfrm>
              <a:off x="5749129" y="2880754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SCALABILITY</a:t>
              </a:r>
              <a:endParaRPr lang="en-IN" sz="1600" b="1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D6DBE04-D4DE-97DC-5DBE-E900E39B1C63}"/>
              </a:ext>
            </a:extLst>
          </p:cNvPr>
          <p:cNvGrpSpPr/>
          <p:nvPr/>
        </p:nvGrpSpPr>
        <p:grpSpPr>
          <a:xfrm>
            <a:off x="5924061" y="298559"/>
            <a:ext cx="2896089" cy="269783"/>
            <a:chOff x="370898" y="1319488"/>
            <a:chExt cx="6992373" cy="651368"/>
          </a:xfrm>
        </p:grpSpPr>
        <p:pic>
          <p:nvPicPr>
            <p:cNvPr id="5" name="Picture 4" descr="Icon&#10;&#10;Description automatically generated">
              <a:extLst>
                <a:ext uri="{FF2B5EF4-FFF2-40B4-BE49-F238E27FC236}">
                  <a16:creationId xmlns:a16="http://schemas.microsoft.com/office/drawing/2014/main" id="{B6703EC0-774C-AC26-CFCD-BEB8DA8EA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7712" y="1373691"/>
              <a:ext cx="1505559" cy="57211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D5D6293-A2E1-7581-D077-913917330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0898" y="1348637"/>
              <a:ext cx="3397387" cy="62221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DFEB972-15C7-49BC-5281-5156BA62F249}"/>
                </a:ext>
              </a:extLst>
            </p:cNvPr>
            <p:cNvSpPr txBox="1"/>
            <p:nvPr/>
          </p:nvSpPr>
          <p:spPr>
            <a:xfrm>
              <a:off x="3768285" y="1319488"/>
              <a:ext cx="2044306" cy="63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556677"/>
                  </a:solidFill>
                  <a:latin typeface="+mj-lt"/>
                </a:rPr>
                <a:t>Powered by</a:t>
              </a:r>
              <a:endParaRPr lang="en-IN" sz="1100" b="1" dirty="0">
                <a:solidFill>
                  <a:srgbClr val="556677"/>
                </a:solidFill>
                <a:latin typeface="+mj-lt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9B93BF4-E5F4-3A2E-D538-23DF46D3694D}"/>
              </a:ext>
            </a:extLst>
          </p:cNvPr>
          <p:cNvGrpSpPr/>
          <p:nvPr/>
        </p:nvGrpSpPr>
        <p:grpSpPr>
          <a:xfrm>
            <a:off x="1421999" y="3236784"/>
            <a:ext cx="6300000" cy="540000"/>
            <a:chOff x="1421999" y="3236784"/>
            <a:chExt cx="6300000" cy="540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BE47B9B-BA2E-1BDC-5417-A54645C114B6}"/>
                </a:ext>
              </a:extLst>
            </p:cNvPr>
            <p:cNvSpPr/>
            <p:nvPr/>
          </p:nvSpPr>
          <p:spPr>
            <a:xfrm>
              <a:off x="1421999" y="3236784"/>
              <a:ext cx="6300000" cy="54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EC82E60-B742-858F-A01C-91BE5458541E}"/>
                </a:ext>
              </a:extLst>
            </p:cNvPr>
            <p:cNvSpPr txBox="1"/>
            <p:nvPr/>
          </p:nvSpPr>
          <p:spPr>
            <a:xfrm>
              <a:off x="1582057" y="3315208"/>
              <a:ext cx="59798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rebuchet MS" panose="020B0603020202020204" pitchFamily="34" charset="0"/>
                </a:rPr>
                <a:t>At a predictable cost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8882970-C3C7-6E6B-62A3-8245A80AD9BB}"/>
                </a:ext>
              </a:extLst>
            </p:cNvPr>
            <p:cNvSpPr/>
            <p:nvPr/>
          </p:nvSpPr>
          <p:spPr>
            <a:xfrm rot="5400000" flipH="1">
              <a:off x="4535999" y="590784"/>
              <a:ext cx="72000" cy="630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5BCA2D-4635-B824-E1D0-4BAE612687AC}"/>
              </a:ext>
            </a:extLst>
          </p:cNvPr>
          <p:cNvGrpSpPr/>
          <p:nvPr/>
        </p:nvGrpSpPr>
        <p:grpSpPr>
          <a:xfrm>
            <a:off x="323850" y="873707"/>
            <a:ext cx="8496300" cy="709277"/>
            <a:chOff x="323850" y="873707"/>
            <a:chExt cx="8496300" cy="70927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8C5C7B-3269-65FC-D990-0F8EF2E69636}"/>
                </a:ext>
              </a:extLst>
            </p:cNvPr>
            <p:cNvSpPr txBox="1"/>
            <p:nvPr/>
          </p:nvSpPr>
          <p:spPr>
            <a:xfrm>
              <a:off x="323850" y="1244430"/>
              <a:ext cx="84963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latin typeface="Trebuchet MS" panose="020B0603020202020204" pitchFamily="34" charset="0"/>
                </a:rPr>
                <a:t>HYBRID MODEL</a:t>
              </a:r>
              <a:endParaRPr lang="aa-ET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208E955-DC4E-C1C6-87FE-AE9F00D2A9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21" b="12896"/>
            <a:stretch/>
          </p:blipFill>
          <p:spPr>
            <a:xfrm>
              <a:off x="4323473" y="873707"/>
              <a:ext cx="485939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3383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window&#10;&#10;Description automatically generated">
            <a:extLst>
              <a:ext uri="{FF2B5EF4-FFF2-40B4-BE49-F238E27FC236}">
                <a16:creationId xmlns:a16="http://schemas.microsoft.com/office/drawing/2014/main" id="{7B64A727-A8EF-F525-B3BB-FEECA539973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82E1B259-F43B-E00C-C90B-2A0F68C2B357}"/>
              </a:ext>
            </a:extLst>
          </p:cNvPr>
          <p:cNvGrpSpPr/>
          <p:nvPr/>
        </p:nvGrpSpPr>
        <p:grpSpPr>
          <a:xfrm>
            <a:off x="337331" y="2053773"/>
            <a:ext cx="1980001" cy="2453595"/>
            <a:chOff x="337331" y="2053773"/>
            <a:chExt cx="1980001" cy="2453595"/>
          </a:xfrm>
        </p:grpSpPr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89A87E6-2F16-D443-4B97-948E17F51B81}"/>
                </a:ext>
              </a:extLst>
            </p:cNvPr>
            <p:cNvSpPr/>
            <p:nvPr/>
          </p:nvSpPr>
          <p:spPr>
            <a:xfrm rot="5400000" flipH="1">
              <a:off x="100535" y="2290570"/>
              <a:ext cx="2453594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8FE481E-CB5F-5BA0-D0A8-3B9C0D60CE52}"/>
                </a:ext>
              </a:extLst>
            </p:cNvPr>
            <p:cNvSpPr/>
            <p:nvPr/>
          </p:nvSpPr>
          <p:spPr>
            <a:xfrm rot="5400000" flipH="1">
              <a:off x="1290705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E5F4352-70A4-5619-A608-519B294D9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7331" y="2479303"/>
              <a:ext cx="360000" cy="36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EDB78F-2B3A-2409-EACD-CA684FC1DB49}"/>
                </a:ext>
              </a:extLst>
            </p:cNvPr>
            <p:cNvSpPr txBox="1"/>
            <p:nvPr/>
          </p:nvSpPr>
          <p:spPr>
            <a:xfrm>
              <a:off x="383903" y="2973339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RELEVANCE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A981DD-82A0-0F51-B55B-ADB4A3AC1093}"/>
                </a:ext>
              </a:extLst>
            </p:cNvPr>
            <p:cNvSpPr txBox="1"/>
            <p:nvPr/>
          </p:nvSpPr>
          <p:spPr>
            <a:xfrm>
              <a:off x="383903" y="3311893"/>
              <a:ext cx="18868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200" dirty="0">
                  <a:solidFill>
                    <a:srgbClr val="556677"/>
                  </a:solidFill>
                  <a:latin typeface="Trebuchet MS" panose="020B0603020202020204" pitchFamily="34" charset="0"/>
                </a:rPr>
                <a:t>is best suited for your hybrid cloud strategy</a:t>
              </a:r>
              <a:endParaRPr lang="en-IN" sz="12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38A02A-B0CC-0441-0900-65229EB9493C}"/>
              </a:ext>
            </a:extLst>
          </p:cNvPr>
          <p:cNvGrpSpPr/>
          <p:nvPr/>
        </p:nvGrpSpPr>
        <p:grpSpPr>
          <a:xfrm>
            <a:off x="2495243" y="2053773"/>
            <a:ext cx="1980001" cy="2453595"/>
            <a:chOff x="2495243" y="2053773"/>
            <a:chExt cx="1980001" cy="2453595"/>
          </a:xfrm>
        </p:grpSpPr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2D13F495-D314-1EC5-B338-0D5E28D88DC1}"/>
                </a:ext>
              </a:extLst>
            </p:cNvPr>
            <p:cNvSpPr/>
            <p:nvPr/>
          </p:nvSpPr>
          <p:spPr>
            <a:xfrm rot="5400000" flipH="1">
              <a:off x="2258447" y="2290570"/>
              <a:ext cx="2453594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39F6775-5724-EBC5-DE20-6584A757165C}"/>
                </a:ext>
              </a:extLst>
            </p:cNvPr>
            <p:cNvSpPr/>
            <p:nvPr/>
          </p:nvSpPr>
          <p:spPr>
            <a:xfrm rot="5400000" flipH="1">
              <a:off x="3448617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DE8A9CB-84D1-F3A7-6E63-46F32C279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305243" y="2479303"/>
              <a:ext cx="360000" cy="36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7BA940-A5FF-DF9F-E7E8-D73B4DAB0025}"/>
                </a:ext>
              </a:extLst>
            </p:cNvPr>
            <p:cNvSpPr txBox="1"/>
            <p:nvPr/>
          </p:nvSpPr>
          <p:spPr>
            <a:xfrm>
              <a:off x="2541815" y="2973339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PERFORMANCE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172ADC-B60A-081B-55DA-3FA1B94BC1AF}"/>
                </a:ext>
              </a:extLst>
            </p:cNvPr>
            <p:cNvSpPr txBox="1"/>
            <p:nvPr/>
          </p:nvSpPr>
          <p:spPr>
            <a:xfrm>
              <a:off x="2541815" y="3311893"/>
              <a:ext cx="18868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enables next gen </a:t>
              </a:r>
            </a:p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cloud performance </a:t>
              </a:r>
            </a:p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and data security</a:t>
              </a:r>
              <a:endParaRPr lang="en-IN" sz="12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5BE913-5281-1C65-6EFE-9F73363EEE8E}"/>
              </a:ext>
            </a:extLst>
          </p:cNvPr>
          <p:cNvGrpSpPr/>
          <p:nvPr/>
        </p:nvGrpSpPr>
        <p:grpSpPr>
          <a:xfrm>
            <a:off x="4667668" y="2053774"/>
            <a:ext cx="1980001" cy="2453594"/>
            <a:chOff x="4667668" y="2053774"/>
            <a:chExt cx="1980001" cy="2453594"/>
          </a:xfrm>
        </p:grpSpPr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6494455F-3257-A50B-81C1-47979B05B880}"/>
                </a:ext>
              </a:extLst>
            </p:cNvPr>
            <p:cNvSpPr/>
            <p:nvPr/>
          </p:nvSpPr>
          <p:spPr>
            <a:xfrm rot="5400000" flipH="1">
              <a:off x="4430872" y="2290571"/>
              <a:ext cx="2453594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158283-838C-5EDB-2FC4-2CD71CC1137B}"/>
                </a:ext>
              </a:extLst>
            </p:cNvPr>
            <p:cNvSpPr/>
            <p:nvPr/>
          </p:nvSpPr>
          <p:spPr>
            <a:xfrm rot="5400000" flipH="1">
              <a:off x="5621042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16FA51-1324-1E83-C595-8B1888762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77668" y="2479303"/>
              <a:ext cx="360000" cy="36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DB244C-1CD8-7F6C-57E3-AD15ABD65E46}"/>
                </a:ext>
              </a:extLst>
            </p:cNvPr>
            <p:cNvSpPr txBox="1"/>
            <p:nvPr/>
          </p:nvSpPr>
          <p:spPr>
            <a:xfrm>
              <a:off x="4714240" y="2973339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DILIGENCE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92B49F-5208-4988-BBAC-4A17ECFEBDFC}"/>
                </a:ext>
              </a:extLst>
            </p:cNvPr>
            <p:cNvSpPr txBox="1"/>
            <p:nvPr/>
          </p:nvSpPr>
          <p:spPr>
            <a:xfrm>
              <a:off x="4714240" y="3311893"/>
              <a:ext cx="18868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supports multiple customer-focused workloads</a:t>
              </a:r>
              <a:endParaRPr lang="en-IN" sz="12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AE717FE-CDA3-4D05-75E7-7612B16B63E4}"/>
              </a:ext>
            </a:extLst>
          </p:cNvPr>
          <p:cNvGrpSpPr/>
          <p:nvPr/>
        </p:nvGrpSpPr>
        <p:grpSpPr>
          <a:xfrm>
            <a:off x="6831782" y="2053775"/>
            <a:ext cx="1980000" cy="2453593"/>
            <a:chOff x="6831782" y="2053775"/>
            <a:chExt cx="1980000" cy="2453593"/>
          </a:xfrm>
        </p:grpSpPr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id="{00F102DD-925A-79C2-5378-A242C3AB5E4B}"/>
                </a:ext>
              </a:extLst>
            </p:cNvPr>
            <p:cNvSpPr/>
            <p:nvPr/>
          </p:nvSpPr>
          <p:spPr>
            <a:xfrm rot="5400000" flipH="1">
              <a:off x="6594985" y="2290572"/>
              <a:ext cx="2453593" cy="1980000"/>
            </a:xfrm>
            <a:prstGeom prst="homePlate">
              <a:avLst>
                <a:gd name="adj" fmla="val 29241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AE1A57B-3CA4-346B-39C4-AF389E04CA88}"/>
                </a:ext>
              </a:extLst>
            </p:cNvPr>
            <p:cNvSpPr/>
            <p:nvPr/>
          </p:nvSpPr>
          <p:spPr>
            <a:xfrm rot="5400000" flipH="1">
              <a:off x="7785156" y="3480742"/>
              <a:ext cx="73252" cy="1980000"/>
            </a:xfrm>
            <a:prstGeom prst="rect">
              <a:avLst/>
            </a:prstGeom>
            <a:solidFill>
              <a:srgbClr val="556677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Trebuchet MS" panose="020B0603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476D72-E78B-E3A9-E2A6-093FA7D52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41782" y="2479303"/>
              <a:ext cx="360000" cy="36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18A35F-0A75-13BF-912C-0A47C404F7AC}"/>
                </a:ext>
              </a:extLst>
            </p:cNvPr>
            <p:cNvSpPr txBox="1"/>
            <p:nvPr/>
          </p:nvSpPr>
          <p:spPr>
            <a:xfrm>
              <a:off x="6878354" y="2973339"/>
              <a:ext cx="1886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9EB323"/>
                  </a:solidFill>
                  <a:effectLst/>
                  <a:latin typeface="Trebuchet MS" panose="020B0603020202020204" pitchFamily="34" charset="0"/>
                </a:rPr>
                <a:t>EMINENCE</a:t>
              </a:r>
              <a:endParaRPr lang="en-IN" sz="1600" b="1" dirty="0">
                <a:solidFill>
                  <a:srgbClr val="9EB323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3FA6E8-466D-CEDB-B8FA-205B4C4C5334}"/>
                </a:ext>
              </a:extLst>
            </p:cNvPr>
            <p:cNvSpPr txBox="1"/>
            <p:nvPr/>
          </p:nvSpPr>
          <p:spPr>
            <a:xfrm>
              <a:off x="6878354" y="3311893"/>
              <a:ext cx="18868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Sify Cloudinfinit+ </a:t>
              </a:r>
            </a:p>
            <a:p>
              <a:pPr algn="ctr"/>
              <a:r>
                <a:rPr lang="en-US" sz="1200" b="0" dirty="0">
                  <a:solidFill>
                    <a:srgbClr val="556677"/>
                  </a:solidFill>
                  <a:effectLst/>
                  <a:latin typeface="Trebuchet MS" panose="020B0603020202020204" pitchFamily="34" charset="0"/>
                </a:rPr>
                <a:t>brings predictability of cost and flexibility in ease of use </a:t>
              </a:r>
              <a:endParaRPr lang="en-IN" sz="1200" dirty="0">
                <a:solidFill>
                  <a:srgbClr val="556677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178D33F-CD39-A0B1-379F-73F98E1879F4}"/>
              </a:ext>
            </a:extLst>
          </p:cNvPr>
          <p:cNvGrpSpPr/>
          <p:nvPr/>
        </p:nvGrpSpPr>
        <p:grpSpPr>
          <a:xfrm>
            <a:off x="1461441" y="1044569"/>
            <a:ext cx="6221117" cy="622220"/>
            <a:chOff x="995228" y="1348637"/>
            <a:chExt cx="6221117" cy="622220"/>
          </a:xfrm>
        </p:grpSpPr>
        <p:pic>
          <p:nvPicPr>
            <p:cNvPr id="62" name="Picture 61" descr="Icon&#10;&#10;Description automatically generated">
              <a:extLst>
                <a:ext uri="{FF2B5EF4-FFF2-40B4-BE49-F238E27FC236}">
                  <a16:creationId xmlns:a16="http://schemas.microsoft.com/office/drawing/2014/main" id="{E9046CE1-4D45-93C4-85F1-2FD362707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0786" y="1373691"/>
              <a:ext cx="1505559" cy="572113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5C7DE6BC-A36F-1224-A558-35E9FE674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5228" y="1348637"/>
              <a:ext cx="3397385" cy="62222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3F3476A-FF23-4112-7C94-40ABAAFA54B2}"/>
                </a:ext>
              </a:extLst>
            </p:cNvPr>
            <p:cNvSpPr txBox="1"/>
            <p:nvPr/>
          </p:nvSpPr>
          <p:spPr>
            <a:xfrm>
              <a:off x="4392613" y="1475081"/>
              <a:ext cx="12520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556677"/>
                  </a:solidFill>
                  <a:latin typeface="+mj-lt"/>
                </a:rPr>
                <a:t>Powered by</a:t>
              </a:r>
              <a:endParaRPr lang="en-IN" b="1" dirty="0">
                <a:solidFill>
                  <a:srgbClr val="556677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87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B7B0F7-2160-8F0D-7E2E-95475E34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933E0A9-4EC0-CE67-B025-44D951FA2CD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C4CA18-7EA0-4E02-665F-515996BB1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850" y="3014077"/>
            <a:ext cx="8496300" cy="861918"/>
          </a:xfrm>
        </p:spPr>
        <p:txBody>
          <a:bodyPr>
            <a:norm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rebuchet MS" panose="020B0603020202020204" pitchFamily="34" charset="0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E2B393-6B9A-D79A-375D-E4B29DD62F82}"/>
              </a:ext>
            </a:extLst>
          </p:cNvPr>
          <p:cNvSpPr txBox="1"/>
          <p:nvPr/>
        </p:nvSpPr>
        <p:spPr>
          <a:xfrm>
            <a:off x="323850" y="4158343"/>
            <a:ext cx="84963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IN" sz="1200" b="1" dirty="0">
                <a:solidFill>
                  <a:srgbClr val="BDD631"/>
                </a:solidFill>
                <a:latin typeface="Trebuchet MS" panose="020B0603020202020204" pitchFamily="34" charset="0"/>
              </a:rPr>
              <a:t>Contact</a:t>
            </a:r>
          </a:p>
          <a:p>
            <a:pPr algn="ctr">
              <a:spcAft>
                <a:spcPts val="600"/>
              </a:spcAft>
            </a:pPr>
            <a:r>
              <a:rPr lang="en-IN" sz="1200" dirty="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Anjali Gupta | anjali.gupta@sifycorp.com </a:t>
            </a:r>
            <a:r>
              <a:rPr lang="en-IN" sz="1200">
                <a:solidFill>
                  <a:schemeClr val="bg1">
                    <a:lumMod val="85000"/>
                  </a:schemeClr>
                </a:solidFill>
                <a:latin typeface="Trebuchet MS" panose="020B0603020202020204" pitchFamily="34" charset="0"/>
              </a:rPr>
              <a:t>| 98451 68071</a:t>
            </a:r>
            <a:endParaRPr lang="en-IN" sz="1200" dirty="0">
              <a:solidFill>
                <a:schemeClr val="bg1">
                  <a:lumMod val="8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48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7858</TotalTime>
  <Words>122</Words>
  <Application>Microsoft Macintosh PowerPoint</Application>
  <PresentationFormat>On-screen Show (16:9)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Trebuchet MS</vt:lpstr>
      <vt:lpstr>Office Theme</vt:lpstr>
      <vt:lpstr>PowerPoint Presentation</vt:lpstr>
      <vt:lpstr>Recalibrate your cloud strategy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Nizar Ahamed A.R.</dc:creator>
  <cp:lastModifiedBy>Anjali Gupta</cp:lastModifiedBy>
  <cp:revision>11</cp:revision>
  <dcterms:created xsi:type="dcterms:W3CDTF">2022-08-25T05:56:44Z</dcterms:created>
  <dcterms:modified xsi:type="dcterms:W3CDTF">2022-08-31T08:46:48Z</dcterms:modified>
</cp:coreProperties>
</file>