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9" r:id="rId1"/>
    <p:sldMasterId id="2147483673" r:id="rId2"/>
    <p:sldMasterId id="2147483687" r:id="rId3"/>
    <p:sldMasterId id="2147483713" r:id="rId4"/>
  </p:sldMasterIdLst>
  <p:notesMasterIdLst>
    <p:notesMasterId r:id="rId28"/>
  </p:notesMasterIdLst>
  <p:sldIdLst>
    <p:sldId id="2145705713" r:id="rId5"/>
    <p:sldId id="2145705731" r:id="rId6"/>
    <p:sldId id="2145705734" r:id="rId7"/>
    <p:sldId id="2145705730" r:id="rId8"/>
    <p:sldId id="2145705732" r:id="rId9"/>
    <p:sldId id="2145705735" r:id="rId10"/>
    <p:sldId id="306" r:id="rId11"/>
    <p:sldId id="2145705704" r:id="rId12"/>
    <p:sldId id="2145705722" r:id="rId13"/>
    <p:sldId id="2145705728" r:id="rId14"/>
    <p:sldId id="2145705729" r:id="rId15"/>
    <p:sldId id="2145705714" r:id="rId16"/>
    <p:sldId id="2145705736" r:id="rId17"/>
    <p:sldId id="2145705716" r:id="rId18"/>
    <p:sldId id="2145705715" r:id="rId19"/>
    <p:sldId id="2145705723" r:id="rId20"/>
    <p:sldId id="2145705724" r:id="rId21"/>
    <p:sldId id="2145705700" r:id="rId22"/>
    <p:sldId id="2145705721" r:id="rId23"/>
    <p:sldId id="2145705706" r:id="rId24"/>
    <p:sldId id="2145705737" r:id="rId25"/>
    <p:sldId id="2145705738" r:id="rId26"/>
    <p:sldId id="2145705739" r:id="rId27"/>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0C727"/>
    <a:srgbClr val="BED730"/>
    <a:srgbClr val="CDCDCD"/>
    <a:srgbClr val="FFFFFF"/>
    <a:srgbClr val="556677"/>
    <a:srgbClr val="5D6165"/>
    <a:srgbClr val="EBF1DE"/>
    <a:srgbClr val="F2F2F2"/>
    <a:srgbClr val="D1E2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68"/>
    <p:restoredTop sz="94082" autoAdjust="0"/>
  </p:normalViewPr>
  <p:slideViewPr>
    <p:cSldViewPr snapToGrid="0">
      <p:cViewPr varScale="1">
        <p:scale>
          <a:sx n="89" d="100"/>
          <a:sy n="89" d="100"/>
        </p:scale>
        <p:origin x="91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A4E909-3849-9949-A84C-FEC72CEF75AF}" type="datetimeFigureOut">
              <a:rPr lang="en-US" smtClean="0"/>
              <a:t>11/22/2022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0693C9-8E6B-0C40-8E59-5A96D7546536}" type="slidenum">
              <a:rPr lang="en-US" smtClean="0"/>
              <a:t>‹#›</a:t>
            </a:fld>
            <a:endParaRPr lang="en-US" dirty="0"/>
          </a:p>
        </p:txBody>
      </p:sp>
    </p:spTree>
    <p:extLst>
      <p:ext uri="{BB962C8B-B14F-4D97-AF65-F5344CB8AC3E}">
        <p14:creationId xmlns:p14="http://schemas.microsoft.com/office/powerpoint/2010/main" val="3956190875"/>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Customers themselves moving to cloud@core – we have been advocating this for many years. </a:t>
            </a:r>
          </a:p>
        </p:txBody>
      </p:sp>
      <p:sp>
        <p:nvSpPr>
          <p:cNvPr id="4" name="Slide Number Placeholder 3"/>
          <p:cNvSpPr>
            <a:spLocks noGrp="1"/>
          </p:cNvSpPr>
          <p:nvPr>
            <p:ph type="sldNum" sz="quarter" idx="5"/>
          </p:nvPr>
        </p:nvSpPr>
        <p:spPr/>
        <p:txBody>
          <a:bodyPr/>
          <a:lstStyle/>
          <a:p>
            <a:fld id="{040693C9-8E6B-0C40-8E59-5A96D7546536}" type="slidenum">
              <a:rPr lang="en-US" smtClean="0"/>
              <a:t>1</a:t>
            </a:fld>
            <a:endParaRPr lang="en-US" dirty="0"/>
          </a:p>
        </p:txBody>
      </p:sp>
    </p:spTree>
    <p:extLst>
      <p:ext uri="{BB962C8B-B14F-4D97-AF65-F5344CB8AC3E}">
        <p14:creationId xmlns:p14="http://schemas.microsoft.com/office/powerpoint/2010/main" val="312943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AH </a:t>
            </a:r>
          </a:p>
        </p:txBody>
      </p:sp>
      <p:sp>
        <p:nvSpPr>
          <p:cNvPr id="4" name="Slide Number Placeholder 3"/>
          <p:cNvSpPr>
            <a:spLocks noGrp="1"/>
          </p:cNvSpPr>
          <p:nvPr>
            <p:ph type="sldNum" sz="quarter" idx="5"/>
          </p:nvPr>
        </p:nvSpPr>
        <p:spPr/>
        <p:txBody>
          <a:bodyPr/>
          <a:lstStyle/>
          <a:p>
            <a:fld id="{040693C9-8E6B-0C40-8E59-5A96D7546536}" type="slidenum">
              <a:rPr lang="en-US" smtClean="0"/>
              <a:t>15</a:t>
            </a:fld>
            <a:endParaRPr lang="en-US" dirty="0"/>
          </a:p>
        </p:txBody>
      </p:sp>
    </p:spTree>
    <p:extLst>
      <p:ext uri="{BB962C8B-B14F-4D97-AF65-F5344CB8AC3E}">
        <p14:creationId xmlns:p14="http://schemas.microsoft.com/office/powerpoint/2010/main" val="2638992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user within enterprise – security, mobility, - talk to HARSHA</a:t>
            </a:r>
          </a:p>
        </p:txBody>
      </p:sp>
      <p:sp>
        <p:nvSpPr>
          <p:cNvPr id="4" name="Slide Number Placeholder 3"/>
          <p:cNvSpPr>
            <a:spLocks noGrp="1"/>
          </p:cNvSpPr>
          <p:nvPr>
            <p:ph type="sldNum" sz="quarter" idx="5"/>
          </p:nvPr>
        </p:nvSpPr>
        <p:spPr/>
        <p:txBody>
          <a:bodyPr/>
          <a:lstStyle/>
          <a:p>
            <a:fld id="{040693C9-8E6B-0C40-8E59-5A96D7546536}" type="slidenum">
              <a:rPr lang="en-US" smtClean="0"/>
              <a:t>16</a:t>
            </a:fld>
            <a:endParaRPr lang="en-US" dirty="0"/>
          </a:p>
        </p:txBody>
      </p:sp>
    </p:spTree>
    <p:extLst>
      <p:ext uri="{BB962C8B-B14F-4D97-AF65-F5344CB8AC3E}">
        <p14:creationId xmlns:p14="http://schemas.microsoft.com/office/powerpoint/2010/main" val="1785075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kind of partner?</a:t>
            </a:r>
          </a:p>
        </p:txBody>
      </p:sp>
      <p:sp>
        <p:nvSpPr>
          <p:cNvPr id="4" name="Slide Number Placeholder 3"/>
          <p:cNvSpPr>
            <a:spLocks noGrp="1"/>
          </p:cNvSpPr>
          <p:nvPr>
            <p:ph type="sldNum" sz="quarter" idx="5"/>
          </p:nvPr>
        </p:nvSpPr>
        <p:spPr/>
        <p:txBody>
          <a:bodyPr/>
          <a:lstStyle/>
          <a:p>
            <a:fld id="{040693C9-8E6B-0C40-8E59-5A96D7546536}" type="slidenum">
              <a:rPr lang="en-US" smtClean="0"/>
              <a:t>17</a:t>
            </a:fld>
            <a:endParaRPr lang="en-US" dirty="0"/>
          </a:p>
        </p:txBody>
      </p:sp>
    </p:spTree>
    <p:extLst>
      <p:ext uri="{BB962C8B-B14F-4D97-AF65-F5344CB8AC3E}">
        <p14:creationId xmlns:p14="http://schemas.microsoft.com/office/powerpoint/2010/main" val="435475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the personas work together on driving innovation at scale/ speed</a:t>
            </a:r>
          </a:p>
          <a:p>
            <a:endParaRPr lang="en-US" dirty="0"/>
          </a:p>
          <a:p>
            <a:r>
              <a:rPr lang="en-US" dirty="0"/>
              <a:t>Eg: Health insurance company who recently renewed with us – how their priorities are changing</a:t>
            </a:r>
          </a:p>
          <a:p>
            <a:endParaRPr lang="en-US" dirty="0"/>
          </a:p>
          <a:p>
            <a:r>
              <a:rPr lang="en-US" dirty="0"/>
              <a:t>Unification/ collaboration of these jobs</a:t>
            </a:r>
          </a:p>
          <a:p>
            <a:r>
              <a:rPr lang="en-US" dirty="0"/>
              <a:t>Happening through automation &amp; tools</a:t>
            </a:r>
          </a:p>
          <a:p>
            <a:r>
              <a:rPr lang="en-US" dirty="0"/>
              <a:t>Decision making based on ML powered insights</a:t>
            </a:r>
          </a:p>
          <a:p>
            <a:endParaRPr lang="en-US" dirty="0"/>
          </a:p>
          <a:p>
            <a:r>
              <a:rPr lang="en-US" dirty="0"/>
              <a:t>AI/ ML based – only possible because u are on the cloud. (Telemetry) </a:t>
            </a:r>
          </a:p>
          <a:p>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18</a:t>
            </a:fld>
            <a:endParaRPr lang="en-US" dirty="0"/>
          </a:p>
        </p:txBody>
      </p:sp>
    </p:spTree>
    <p:extLst>
      <p:ext uri="{BB962C8B-B14F-4D97-AF65-F5344CB8AC3E}">
        <p14:creationId xmlns:p14="http://schemas.microsoft.com/office/powerpoint/2010/main" val="19868281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how the personas work together on driving innovation at scale/ speed</a:t>
            </a:r>
          </a:p>
          <a:p>
            <a:endParaRPr lang="en-US" dirty="0"/>
          </a:p>
          <a:p>
            <a:r>
              <a:rPr lang="en-US" dirty="0"/>
              <a:t>Eg: Health insurance company who recently renewed with us – how their priorities are changing</a:t>
            </a:r>
          </a:p>
          <a:p>
            <a:endParaRPr lang="en-US" dirty="0"/>
          </a:p>
          <a:p>
            <a:r>
              <a:rPr lang="en-US" dirty="0"/>
              <a:t>Unification/ collaboration of these jobs</a:t>
            </a:r>
          </a:p>
          <a:p>
            <a:r>
              <a:rPr lang="en-US" dirty="0"/>
              <a:t>Happening through automation &amp; tools</a:t>
            </a:r>
          </a:p>
          <a:p>
            <a:r>
              <a:rPr lang="en-US" dirty="0"/>
              <a:t>Decision making based on ML powered insights</a:t>
            </a:r>
          </a:p>
          <a:p>
            <a:endParaRPr lang="en-US" dirty="0"/>
          </a:p>
          <a:p>
            <a:r>
              <a:rPr lang="en-US" dirty="0"/>
              <a:t>AI/ ML based – only possible because u are on the cloud. (Telemetry) </a:t>
            </a:r>
          </a:p>
          <a:p>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19</a:t>
            </a:fld>
            <a:endParaRPr lang="en-US" dirty="0"/>
          </a:p>
        </p:txBody>
      </p:sp>
    </p:spTree>
    <p:extLst>
      <p:ext uri="{BB962C8B-B14F-4D97-AF65-F5344CB8AC3E}">
        <p14:creationId xmlns:p14="http://schemas.microsoft.com/office/powerpoint/2010/main" val="1350526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are we aligned? Enable customers to meet their digital journey thru cloud@core</a:t>
            </a:r>
          </a:p>
        </p:txBody>
      </p:sp>
      <p:sp>
        <p:nvSpPr>
          <p:cNvPr id="4" name="Slide Number Placeholder 3"/>
          <p:cNvSpPr>
            <a:spLocks noGrp="1"/>
          </p:cNvSpPr>
          <p:nvPr>
            <p:ph type="sldNum" sz="quarter" idx="5"/>
          </p:nvPr>
        </p:nvSpPr>
        <p:spPr/>
        <p:txBody>
          <a:bodyPr/>
          <a:lstStyle/>
          <a:p>
            <a:fld id="{040693C9-8E6B-0C40-8E59-5A96D7546536}" type="slidenum">
              <a:rPr lang="en-US" smtClean="0"/>
              <a:t>21</a:t>
            </a:fld>
            <a:endParaRPr lang="en-US" dirty="0"/>
          </a:p>
        </p:txBody>
      </p:sp>
    </p:spTree>
    <p:extLst>
      <p:ext uri="{BB962C8B-B14F-4D97-AF65-F5344CB8AC3E}">
        <p14:creationId xmlns:p14="http://schemas.microsoft.com/office/powerpoint/2010/main" val="2141932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CIO (innovation) community – need to work together on your journey of innovation</a:t>
            </a:r>
          </a:p>
          <a:p>
            <a:r>
              <a:rPr lang="en-US" dirty="0"/>
              <a:t>How are we preparing ourselves to work with different personas …</a:t>
            </a: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40693C9-8E6B-0C40-8E59-5A96D754653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1562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solidFill>
                  <a:schemeClr val="bg1"/>
                </a:solidFill>
                <a:latin typeface="Trebuchet MS" panose="020B0603020202020204" pitchFamily="34" charset="0"/>
              </a:rPr>
              <a:t>(change the image)</a:t>
            </a:r>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2</a:t>
            </a:fld>
            <a:endParaRPr lang="en-US" dirty="0"/>
          </a:p>
        </p:txBody>
      </p:sp>
    </p:spTree>
    <p:extLst>
      <p:ext uri="{BB962C8B-B14F-4D97-AF65-F5344CB8AC3E}">
        <p14:creationId xmlns:p14="http://schemas.microsoft.com/office/powerpoint/2010/main" val="650925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Create an image for this – visual representation</a:t>
            </a:r>
          </a:p>
          <a:p>
            <a:endParaRPr lang="en-US" dirty="0"/>
          </a:p>
          <a:p>
            <a:r>
              <a:rPr lang="en-US" dirty="0"/>
              <a:t>Not here to talk tech – here to talk about our learning by walking the path with you during pandemic what did we learn by working with you, and post our multiple discussions with your fraternity across verticals, how your priorities have been massively influenced by your exp during pandemic and what has happened post pandemic </a:t>
            </a:r>
          </a:p>
          <a:p>
            <a:r>
              <a:rPr lang="en-US" dirty="0"/>
              <a:t>To talk more about engagement models </a:t>
            </a:r>
          </a:p>
          <a:p>
            <a:endParaRPr lang="en-US" dirty="0"/>
          </a:p>
          <a:p>
            <a:r>
              <a:rPr lang="en-US" dirty="0"/>
              <a:t>We are also an enterprise who has been in the thick n thin of being a SERVICE provider – we were a little better prepared than many orgs to run our ops to better serve you during the pandemic  than the non service providers</a:t>
            </a:r>
          </a:p>
          <a:p>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3</a:t>
            </a:fld>
            <a:endParaRPr lang="en-US" dirty="0"/>
          </a:p>
        </p:txBody>
      </p:sp>
    </p:spTree>
    <p:extLst>
      <p:ext uri="{BB962C8B-B14F-4D97-AF65-F5344CB8AC3E}">
        <p14:creationId xmlns:p14="http://schemas.microsoft.com/office/powerpoint/2010/main" val="2335754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Must Do – bring image that brings urgency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Good to have – bring image that is….. Moderate and casual</a:t>
            </a:r>
          </a:p>
        </p:txBody>
      </p:sp>
      <p:sp>
        <p:nvSpPr>
          <p:cNvPr id="4" name="Slide Number Placeholder 3"/>
          <p:cNvSpPr>
            <a:spLocks noGrp="1"/>
          </p:cNvSpPr>
          <p:nvPr>
            <p:ph type="sldNum" sz="quarter" idx="5"/>
          </p:nvPr>
        </p:nvSpPr>
        <p:spPr/>
        <p:txBody>
          <a:bodyPr/>
          <a:lstStyle/>
          <a:p>
            <a:fld id="{040693C9-8E6B-0C40-8E59-5A96D7546536}" type="slidenum">
              <a:rPr lang="en-US" smtClean="0"/>
              <a:t>4</a:t>
            </a:fld>
            <a:endParaRPr lang="en-US" dirty="0"/>
          </a:p>
        </p:txBody>
      </p:sp>
    </p:spTree>
    <p:extLst>
      <p:ext uri="{BB962C8B-B14F-4D97-AF65-F5344CB8AC3E}">
        <p14:creationId xmlns:p14="http://schemas.microsoft.com/office/powerpoint/2010/main" val="407410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Must Do – bring image that brings urgency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Good to have – bring image that is….. Moderate and casual</a:t>
            </a:r>
          </a:p>
        </p:txBody>
      </p:sp>
      <p:sp>
        <p:nvSpPr>
          <p:cNvPr id="4" name="Slide Number Placeholder 3"/>
          <p:cNvSpPr>
            <a:spLocks noGrp="1"/>
          </p:cNvSpPr>
          <p:nvPr>
            <p:ph type="sldNum" sz="quarter" idx="5"/>
          </p:nvPr>
        </p:nvSpPr>
        <p:spPr/>
        <p:txBody>
          <a:bodyPr/>
          <a:lstStyle/>
          <a:p>
            <a:fld id="{040693C9-8E6B-0C40-8E59-5A96D7546536}" type="slidenum">
              <a:rPr lang="en-US" smtClean="0"/>
              <a:t>5</a:t>
            </a:fld>
            <a:endParaRPr lang="en-US" dirty="0"/>
          </a:p>
        </p:txBody>
      </p:sp>
    </p:spTree>
    <p:extLst>
      <p:ext uri="{BB962C8B-B14F-4D97-AF65-F5344CB8AC3E}">
        <p14:creationId xmlns:p14="http://schemas.microsoft.com/office/powerpoint/2010/main" val="3755836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evolution/ change in cloud adoption mindset. Operations-led: </a:t>
            </a:r>
            <a:r>
              <a:rPr lang="en-US" sz="900" dirty="0"/>
              <a:t>Good to have. Innovation-led: Must Have.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Bring an image of operation led vs innovation led (Half Half)</a:t>
            </a:r>
          </a:p>
        </p:txBody>
      </p:sp>
      <p:sp>
        <p:nvSpPr>
          <p:cNvPr id="4" name="Slide Number Placeholder 3"/>
          <p:cNvSpPr>
            <a:spLocks noGrp="1"/>
          </p:cNvSpPr>
          <p:nvPr>
            <p:ph type="sldNum" sz="quarter" idx="5"/>
          </p:nvPr>
        </p:nvSpPr>
        <p:spPr/>
        <p:txBody>
          <a:bodyPr/>
          <a:lstStyle/>
          <a:p>
            <a:fld id="{040693C9-8E6B-0C40-8E59-5A96D7546536}" type="slidenum">
              <a:rPr lang="en-US" smtClean="0"/>
              <a:t>6</a:t>
            </a:fld>
            <a:endParaRPr lang="en-US" dirty="0"/>
          </a:p>
        </p:txBody>
      </p:sp>
    </p:spTree>
    <p:extLst>
      <p:ext uri="{BB962C8B-B14F-4D97-AF65-F5344CB8AC3E}">
        <p14:creationId xmlns:p14="http://schemas.microsoft.com/office/powerpoint/2010/main" val="11992558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A82CA2-94E6-4E96-8CCF-5F6D1D3BF86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4995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FF0000"/>
                </a:solidFill>
              </a:rPr>
              <a:t>Citing examples for each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FF0000"/>
                </a:solidFill>
              </a:rPr>
              <a:t>Bring in images – CIO vertical analysis – who is coming and therefore decide which story to tell (Check with IDG)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FF0000"/>
                </a:solidFill>
              </a:rPr>
              <a:t>Bring one image for each --- </a:t>
            </a:r>
          </a:p>
        </p:txBody>
      </p:sp>
      <p:sp>
        <p:nvSpPr>
          <p:cNvPr id="4" name="Slide Number Placeholder 3"/>
          <p:cNvSpPr>
            <a:spLocks noGrp="1"/>
          </p:cNvSpPr>
          <p:nvPr>
            <p:ph type="sldNum" sz="quarter" idx="5"/>
          </p:nvPr>
        </p:nvSpPr>
        <p:spPr/>
        <p:txBody>
          <a:bodyPr/>
          <a:lstStyle/>
          <a:p>
            <a:fld id="{040693C9-8E6B-0C40-8E59-5A96D7546536}" type="slidenum">
              <a:rPr lang="en-US" smtClean="0"/>
              <a:t>9</a:t>
            </a:fld>
            <a:endParaRPr lang="en-US" dirty="0"/>
          </a:p>
        </p:txBody>
      </p:sp>
    </p:spTree>
    <p:extLst>
      <p:ext uri="{BB962C8B-B14F-4D97-AF65-F5344CB8AC3E}">
        <p14:creationId xmlns:p14="http://schemas.microsoft.com/office/powerpoint/2010/main" val="2427472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solidFill>
                  <a:srgbClr val="FF0000"/>
                </a:solidFill>
              </a:rPr>
              <a:t>THE NEED TO ACHIEVE DIGITAL ENGAGEMENT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solidFill>
                  <a:srgbClr val="FF0000"/>
                </a:solidFill>
              </a:rPr>
              <a:t>PRE – was only lift and shift. Applications were running in diff places + </a:t>
            </a:r>
            <a:r>
              <a:rPr lang="en-US" sz="900" dirty="0" err="1">
                <a:solidFill>
                  <a:srgbClr val="FF0000"/>
                </a:solidFill>
              </a:rPr>
              <a:t>mgd</a:t>
            </a:r>
            <a:r>
              <a:rPr lang="en-US" sz="900" dirty="0">
                <a:solidFill>
                  <a:srgbClr val="FF0000"/>
                </a:solidFill>
              </a:rPr>
              <a:t> database provided by cloud --- we only solved IT problem and did not solve business problem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solidFill>
                  <a:srgbClr val="FF0000"/>
                </a:solidFill>
              </a:rPr>
              <a:t>NOW – Denied the traditional avenues for interaction for both buyers and sellers – consumerization of everything we do – so people expect even b2b to be </a:t>
            </a:r>
            <a:r>
              <a:rPr lang="en-US" sz="900" dirty="0" err="1">
                <a:solidFill>
                  <a:srgbClr val="FF0000"/>
                </a:solidFill>
              </a:rPr>
              <a:t>consumerised</a:t>
            </a:r>
            <a:r>
              <a:rPr lang="en-US" sz="900" dirty="0">
                <a:solidFill>
                  <a:srgbClr val="FF0000"/>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PANDEMIC has exuberated the need for consumer to consumer interaction – self service ---- seller has to do self service and buyer has to learn. In order to do this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9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Ability to process massive amounts of data on user behaviour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Omnichannel interactions – voice, language, vision, user behaviour with click streams (All in real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t>Therefore the old ways of applications will into work – and therefore to modernize the applications – the way u sell, the way they buy…. Is changing. API driven, adoption of cloud technologies is changing. Refactoring and rearchitecting only</a:t>
            </a:r>
          </a:p>
          <a:p>
            <a:r>
              <a:rPr lang="en-US" dirty="0"/>
              <a:t>Do u go to cloud first and then rearchitect? Or do u rearchitect and then move to cloud? Earlier it was just a fascination – today they are having to take full advantage. </a:t>
            </a:r>
          </a:p>
          <a:p>
            <a:r>
              <a:rPr lang="en-US" dirty="0"/>
              <a:t>ML and AI to gather data from understand user sentiment – refactoring / rearchitecting apps on cloud native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040693C9-8E6B-0C40-8E59-5A96D7546536}" type="slidenum">
              <a:rPr lang="en-US" smtClean="0"/>
              <a:t>12</a:t>
            </a:fld>
            <a:endParaRPr lang="en-US" dirty="0"/>
          </a:p>
        </p:txBody>
      </p:sp>
    </p:spTree>
    <p:extLst>
      <p:ext uri="{BB962C8B-B14F-4D97-AF65-F5344CB8AC3E}">
        <p14:creationId xmlns:p14="http://schemas.microsoft.com/office/powerpoint/2010/main" val="50871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Master" Target="../slideMasters/slideMaster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65827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inner new 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gradFill flip="none" rotWithShape="1">
            <a:gsLst>
              <a:gs pos="0">
                <a:srgbClr val="D1E26C"/>
              </a:gs>
              <a:gs pos="50000">
                <a:srgbClr val="EEF4C8"/>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Rectangle 2">
            <a:extLst>
              <a:ext uri="{FF2B5EF4-FFF2-40B4-BE49-F238E27FC236}">
                <a16:creationId xmlns:a16="http://schemas.microsoft.com/office/drawing/2014/main" id="{A5855EED-2FB1-7D1A-2F3B-D3DC2987421C}"/>
              </a:ext>
            </a:extLst>
          </p:cNvPr>
          <p:cNvSpPr/>
          <p:nvPr userDrawn="1"/>
        </p:nvSpPr>
        <p:spPr>
          <a:xfrm>
            <a:off x="0" y="0"/>
            <a:ext cx="9144000" cy="51435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2224587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inner new 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56A94C2-F0BC-3649-2F63-CCBC1A6AAB22}"/>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solidFill>
            <a:srgbClr val="EBF1DE">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39408208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2_inner new 1">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156A94C2-F0BC-3649-2F63-CCBC1A6AAB22}"/>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2" name="Rectangle 1">
            <a:extLst>
              <a:ext uri="{FF2B5EF4-FFF2-40B4-BE49-F238E27FC236}">
                <a16:creationId xmlns:a16="http://schemas.microsoft.com/office/drawing/2014/main" id="{17AA9235-5E7A-043C-293B-161260B08FEF}"/>
              </a:ext>
            </a:extLst>
          </p:cNvPr>
          <p:cNvSpPr/>
          <p:nvPr userDrawn="1"/>
        </p:nvSpPr>
        <p:spPr>
          <a:xfrm>
            <a:off x="0" y="0"/>
            <a:ext cx="9144000" cy="5143500"/>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770719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full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2771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
        <p:nvSpPr>
          <p:cNvPr id="6" name="Title 4">
            <a:extLst>
              <a:ext uri="{FF2B5EF4-FFF2-40B4-BE49-F238E27FC236}">
                <a16:creationId xmlns:a16="http://schemas.microsoft.com/office/drawing/2014/main" id="{0897B7FA-5FC9-01F2-FA25-4C95586247B7}"/>
              </a:ext>
            </a:extLst>
          </p:cNvPr>
          <p:cNvSpPr>
            <a:spLocks noGrp="1"/>
          </p:cNvSpPr>
          <p:nvPr>
            <p:ph type="title" hasCustomPrompt="1"/>
          </p:nvPr>
        </p:nvSpPr>
        <p:spPr>
          <a:xfrm>
            <a:off x="324000" y="211572"/>
            <a:ext cx="8496150" cy="415492"/>
          </a:xfrm>
        </p:spPr>
        <p:txBody>
          <a:bodyPr>
            <a:noAutofit/>
          </a:bodyPr>
          <a:lstStyle>
            <a:lvl1pPr>
              <a:defRPr sz="2400" b="0" baseline="0">
                <a:solidFill>
                  <a:schemeClr val="tx1"/>
                </a:solidFill>
                <a:latin typeface="Trebuchet MS" panose="020B0603020202020204" pitchFamily="34" charset="0"/>
              </a:defRPr>
            </a:lvl1pPr>
          </a:lstStyle>
          <a:p>
            <a:r>
              <a:rPr lang="en-US" dirty="0"/>
              <a:t>TITLE OF THE SLIDE GOES HERE</a:t>
            </a:r>
          </a:p>
        </p:txBody>
      </p:sp>
    </p:spTree>
    <p:extLst>
      <p:ext uri="{BB962C8B-B14F-4D97-AF65-F5344CB8AC3E}">
        <p14:creationId xmlns:p14="http://schemas.microsoft.com/office/powerpoint/2010/main" val="2518032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1217529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744648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1385873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243465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669B1578-6875-4FE4-99AE-450C6FFB423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8193"/>
            <a:ext cx="9144000" cy="5143500"/>
          </a:xfrm>
          <a:prstGeom prst="rect">
            <a:avLst/>
          </a:prstGeom>
        </p:spPr>
      </p:pic>
      <p:pic>
        <p:nvPicPr>
          <p:cNvPr id="18" name="Picture 2" descr="Image result for sify logo">
            <a:extLst>
              <a:ext uri="{FF2B5EF4-FFF2-40B4-BE49-F238E27FC236}">
                <a16:creationId xmlns:a16="http://schemas.microsoft.com/office/drawing/2014/main" id="{7E477AC7-F05E-40F6-892D-1033110209FF}"/>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00B1CF07-5E87-417C-B723-5860BE4C9865}"/>
              </a:ext>
            </a:extLst>
          </p:cNvPr>
          <p:cNvSpPr txBox="1"/>
          <p:nvPr userDrawn="1"/>
        </p:nvSpPr>
        <p:spPr>
          <a:xfrm>
            <a:off x="323851" y="4270674"/>
            <a:ext cx="8496299" cy="461665"/>
          </a:xfrm>
          <a:prstGeom prst="rect">
            <a:avLst/>
          </a:prstGeom>
          <a:noFill/>
        </p:spPr>
        <p:txBody>
          <a:bodyPr wrap="square" rtlCol="0">
            <a:spAutoFit/>
          </a:bodyPr>
          <a:lstStyle/>
          <a:p>
            <a:pPr marL="0" marR="0" lvl="0" indent="0" algn="ctr" defTabSz="914241"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Sify</a:t>
            </a:r>
            <a:r>
              <a:rPr kumimoji="0" lang="en-IN" sz="1200" i="0" u="none" strike="noStrike" kern="0" cap="none" spc="0" normalizeH="0" baseline="0" noProof="0" dirty="0">
                <a:ln>
                  <a:noFill/>
                </a:ln>
                <a:solidFill>
                  <a:schemeClr val="bg1"/>
                </a:solidFill>
                <a:effectLst/>
                <a:uLnTx/>
                <a:uFillTx/>
                <a:latin typeface="Arial Narrow" panose="020B0606020202030204" pitchFamily="34" charset="0"/>
                <a:cs typeface="Arial"/>
                <a:sym typeface="Arial"/>
                <a:rtl val="0"/>
              </a:rPr>
              <a:t> is a leading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integrated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ICT player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in India, helping customers to achieve their digital ambition through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cloud@core products and services, </a:t>
            </a:r>
          </a:p>
          <a:p>
            <a:pPr marL="0" marR="0" lvl="0" indent="0" algn="ctr" defTabSz="914241" rtl="0" eaLnBrk="1" fontAlgn="auto" latinLnBrk="0" hangingPunct="1">
              <a:lnSpc>
                <a:spcPct val="100000"/>
              </a:lnSpc>
              <a:spcBef>
                <a:spcPts val="0"/>
              </a:spcBef>
              <a:spcAft>
                <a:spcPts val="0"/>
              </a:spcAft>
              <a:buClrTx/>
              <a:buSzTx/>
              <a:buFontTx/>
              <a:buNone/>
              <a:tabLst/>
              <a:defRPr/>
            </a:pP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built on its world class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Data Centers, Cloud &amp; Network </a:t>
            </a:r>
            <a:r>
              <a:rPr kumimoji="0" lang="en-IN" sz="1200" i="0" u="none" strike="noStrike" kern="0" cap="none" spc="0" normalizeH="0" baseline="0" noProof="0" dirty="0">
                <a:ln>
                  <a:noFill/>
                </a:ln>
                <a:solidFill>
                  <a:prstClr val="white"/>
                </a:solidFill>
                <a:effectLst/>
                <a:uLnTx/>
                <a:uFillTx/>
                <a:latin typeface="Arial Narrow" panose="020B0606020202030204" pitchFamily="34" charset="0"/>
                <a:cs typeface="Arial"/>
                <a:sym typeface="Arial"/>
                <a:rtl val="0"/>
              </a:rPr>
              <a:t>assets and wide portfolio of </a:t>
            </a:r>
            <a:r>
              <a:rPr kumimoji="0" lang="en-IN" sz="1200" i="0" u="none" strike="noStrike" kern="0" cap="none" spc="0" normalizeH="0" baseline="0" noProof="0" dirty="0">
                <a:ln>
                  <a:noFill/>
                </a:ln>
                <a:solidFill>
                  <a:srgbClr val="00FFFF"/>
                </a:solidFill>
                <a:effectLst/>
                <a:uLnTx/>
                <a:uFillTx/>
                <a:latin typeface="Arial Narrow" panose="020B0606020202030204" pitchFamily="34" charset="0"/>
                <a:cs typeface="Arial"/>
                <a:sym typeface="Arial"/>
                <a:rtl val="0"/>
              </a:rPr>
              <a:t>professional and digital services</a:t>
            </a:r>
            <a:endParaRPr kumimoji="0" lang="en-US" sz="1200" i="0" u="none" strike="noStrike" kern="0" cap="none" spc="-57" normalizeH="0" baseline="0" noProof="0" dirty="0">
              <a:ln>
                <a:noFill/>
              </a:ln>
              <a:solidFill>
                <a:srgbClr val="00FFFF"/>
              </a:solidFill>
              <a:effectLst/>
              <a:uLnTx/>
              <a:uFillTx/>
              <a:latin typeface="Arial Narrow" panose="020B0606020202030204" pitchFamily="34" charset="0"/>
              <a:cs typeface="Arial" panose="020B0604020202020204" pitchFamily="34" charset="0"/>
              <a:sym typeface="Arial"/>
              <a:rtl val="0"/>
            </a:endParaRPr>
          </a:p>
        </p:txBody>
      </p:sp>
      <p:sp>
        <p:nvSpPr>
          <p:cNvPr id="28" name="Text Placeholder 16">
            <a:extLst>
              <a:ext uri="{FF2B5EF4-FFF2-40B4-BE49-F238E27FC236}">
                <a16:creationId xmlns:a16="http://schemas.microsoft.com/office/drawing/2014/main" id="{A0043FE2-98C6-40A8-A25D-C92BA3A47DCF}"/>
              </a:ext>
            </a:extLst>
          </p:cNvPr>
          <p:cNvSpPr>
            <a:spLocks noGrp="1"/>
          </p:cNvSpPr>
          <p:nvPr>
            <p:ph type="body" sz="quarter" idx="13" hasCustomPrompt="1"/>
          </p:nvPr>
        </p:nvSpPr>
        <p:spPr>
          <a:xfrm>
            <a:off x="334100" y="1099316"/>
            <a:ext cx="4056532" cy="1454241"/>
          </a:xfrm>
        </p:spPr>
        <p:txBody>
          <a:bodyPr>
            <a:noAutofit/>
          </a:bodyPr>
          <a:lstStyle>
            <a:lvl1pPr marL="0" indent="0" algn="l">
              <a:lnSpc>
                <a:spcPts val="3000"/>
              </a:lnSpc>
              <a:spcBef>
                <a:spcPts val="0"/>
              </a:spcBef>
              <a:buNone/>
              <a:defRPr sz="2800" b="1" cap="all" baseline="0">
                <a:solidFill>
                  <a:srgbClr val="00FFFF"/>
                </a:solidFill>
              </a:defRPr>
            </a:lvl1pPr>
          </a:lstStyle>
          <a:p>
            <a:pPr lvl="0"/>
            <a:r>
              <a:rPr lang="en-US"/>
              <a:t>TITLE OF THE SLIDE - LINE ONE</a:t>
            </a:r>
            <a:endParaRPr lang="en-IN"/>
          </a:p>
        </p:txBody>
      </p:sp>
      <p:sp>
        <p:nvSpPr>
          <p:cNvPr id="29" name="Text Placeholder 16">
            <a:extLst>
              <a:ext uri="{FF2B5EF4-FFF2-40B4-BE49-F238E27FC236}">
                <a16:creationId xmlns:a16="http://schemas.microsoft.com/office/drawing/2014/main" id="{AB770F6E-1524-4A33-82FC-93CB64C2692F}"/>
              </a:ext>
            </a:extLst>
          </p:cNvPr>
          <p:cNvSpPr>
            <a:spLocks noGrp="1"/>
          </p:cNvSpPr>
          <p:nvPr>
            <p:ph type="body" sz="quarter" idx="14" hasCustomPrompt="1"/>
          </p:nvPr>
        </p:nvSpPr>
        <p:spPr>
          <a:xfrm>
            <a:off x="334100" y="2553558"/>
            <a:ext cx="7316314" cy="341072"/>
          </a:xfrm>
        </p:spPr>
        <p:txBody>
          <a:bodyPr>
            <a:noAutofit/>
          </a:bodyPr>
          <a:lstStyle>
            <a:lvl1pPr marL="0" indent="0">
              <a:lnSpc>
                <a:spcPts val="2000"/>
              </a:lnSpc>
              <a:spcBef>
                <a:spcPts val="0"/>
              </a:spcBef>
              <a:buNone/>
              <a:defRPr sz="1800" b="0" baseline="0">
                <a:solidFill>
                  <a:schemeClr val="bg1"/>
                </a:solidFill>
              </a:defRPr>
            </a:lvl1pPr>
          </a:lstStyle>
          <a:p>
            <a:pPr lvl="0"/>
            <a:r>
              <a:rPr lang="en-US"/>
              <a:t>Sub Title </a:t>
            </a:r>
          </a:p>
        </p:txBody>
      </p:sp>
      <p:sp>
        <p:nvSpPr>
          <p:cNvPr id="30" name="Text Placeholder 16">
            <a:extLst>
              <a:ext uri="{FF2B5EF4-FFF2-40B4-BE49-F238E27FC236}">
                <a16:creationId xmlns:a16="http://schemas.microsoft.com/office/drawing/2014/main" id="{155CA787-D36C-48A9-A94B-D13C3645EBA1}"/>
              </a:ext>
            </a:extLst>
          </p:cNvPr>
          <p:cNvSpPr>
            <a:spLocks noGrp="1"/>
          </p:cNvSpPr>
          <p:nvPr>
            <p:ph type="body" sz="quarter" idx="15" hasCustomPrompt="1"/>
          </p:nvPr>
        </p:nvSpPr>
        <p:spPr>
          <a:xfrm>
            <a:off x="334099" y="2996461"/>
            <a:ext cx="5112246" cy="277103"/>
          </a:xfrm>
        </p:spPr>
        <p:txBody>
          <a:bodyPr anchor="t">
            <a:noAutofit/>
          </a:bodyPr>
          <a:lstStyle>
            <a:lvl1pPr marL="0" indent="0">
              <a:lnSpc>
                <a:spcPts val="1800"/>
              </a:lnSpc>
              <a:buNone/>
              <a:defRPr sz="1200" b="0">
                <a:solidFill>
                  <a:schemeClr val="bg1">
                    <a:lumMod val="85000"/>
                  </a:schemeClr>
                </a:solidFill>
              </a:defRPr>
            </a:lvl1pPr>
          </a:lstStyle>
          <a:p>
            <a:pPr lvl="0"/>
            <a:r>
              <a:rPr lang="en-US"/>
              <a:t>Month 2021</a:t>
            </a:r>
          </a:p>
        </p:txBody>
      </p:sp>
    </p:spTree>
    <p:extLst>
      <p:ext uri="{BB962C8B-B14F-4D97-AF65-F5344CB8AC3E}">
        <p14:creationId xmlns:p14="http://schemas.microsoft.com/office/powerpoint/2010/main" val="1656589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26060628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D5F2C51-22FF-4E32-AD34-F0CCA451A8EF}"/>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A2FB823F-6961-4B9A-80AC-CFF66BA11E63}"/>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48329CD-DDB5-4D8C-8424-F53018124232}"/>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73EEE93B-2A3C-4D7B-A512-ADEDBCF31518}"/>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F729BEA4-D322-4EFB-960C-F651CF84A409}"/>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23581920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98580F-B55F-45C3-BF73-796A62CD2707}"/>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80AB11FA-7A2E-4435-87AF-1B9AD03715CC}"/>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7E1830AA-888D-429F-A0B3-7985C459007E}"/>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D6CF50AE-69C2-4EE4-AB6B-07D8680E7B9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1BE4665D-AC01-4335-8538-112E3A4E0754}"/>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Content Placeholder 2"/>
          <p:cNvSpPr>
            <a:spLocks noGrp="1"/>
          </p:cNvSpPr>
          <p:nvPr>
            <p:ph idx="1"/>
          </p:nvPr>
        </p:nvSpPr>
        <p:spPr>
          <a:xfrm>
            <a:off x="324000" y="987426"/>
            <a:ext cx="8496150" cy="3744913"/>
          </a:xfrm>
        </p:spPr>
        <p:txBody>
          <a:bodyPr/>
          <a:lstStyle>
            <a:lvl1pPr marL="226766" indent="-226766">
              <a:buFont typeface="Wingdings" panose="05000000000000000000" pitchFamily="2" charset="2"/>
              <a:buChar char="§"/>
              <a:defRPr>
                <a:solidFill>
                  <a:schemeClr val="bg1"/>
                </a:solidFill>
                <a:latin typeface="TheSansOffice" panose="020B0503040302060204" pitchFamily="34" charset="0"/>
              </a:defRPr>
            </a:lvl1pPr>
            <a:lvl2pPr>
              <a:defRPr sz="1600">
                <a:solidFill>
                  <a:schemeClr val="bg1"/>
                </a:solidFill>
                <a:latin typeface="TheSansOffice" panose="020B0503040302060204" pitchFamily="34" charset="0"/>
              </a:defRPr>
            </a:lvl2pPr>
            <a:lvl3pPr marL="791981">
              <a:defRPr sz="1600">
                <a:solidFill>
                  <a:schemeClr val="bg1"/>
                </a:solidFill>
                <a:latin typeface="TheSansOffice" panose="020B0503040302060204" pitchFamily="34" charset="0"/>
              </a:defRPr>
            </a:lvl3pPr>
            <a:lvl4pPr marL="1079973">
              <a:defRPr sz="1400">
                <a:solidFill>
                  <a:schemeClr val="bg1"/>
                </a:solidFill>
                <a:latin typeface="TheSansOffice" panose="020B0503040302060204" pitchFamily="34" charset="0"/>
              </a:defRPr>
            </a:lvl4pPr>
            <a:lvl5pPr marL="1331967">
              <a:defRPr sz="1400">
                <a:solidFill>
                  <a:schemeClr val="bg1"/>
                </a:solidFill>
                <a:latin typeface="TheSansOffice" panose="020B050304030206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6413636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5DEAEFD-1C1C-4705-A7B4-C18700C0D05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8" name="Title 4">
            <a:extLst>
              <a:ext uri="{FF2B5EF4-FFF2-40B4-BE49-F238E27FC236}">
                <a16:creationId xmlns:a16="http://schemas.microsoft.com/office/drawing/2014/main" id="{32A6F2CD-2248-4E26-805E-67B423ABE9CA}"/>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9" name="Group 8">
            <a:extLst>
              <a:ext uri="{FF2B5EF4-FFF2-40B4-BE49-F238E27FC236}">
                <a16:creationId xmlns:a16="http://schemas.microsoft.com/office/drawing/2014/main" id="{7529C921-18CF-4A1E-BB95-922460B5DC60}"/>
              </a:ext>
            </a:extLst>
          </p:cNvPr>
          <p:cNvGrpSpPr/>
          <p:nvPr userDrawn="1"/>
        </p:nvGrpSpPr>
        <p:grpSpPr>
          <a:xfrm>
            <a:off x="64380" y="4887673"/>
            <a:ext cx="1223400" cy="253916"/>
            <a:chOff x="1066800" y="4063365"/>
            <a:chExt cx="1223400" cy="253916"/>
          </a:xfrm>
        </p:grpSpPr>
        <p:pic>
          <p:nvPicPr>
            <p:cNvPr id="10" name="Picture 9">
              <a:extLst>
                <a:ext uri="{FF2B5EF4-FFF2-40B4-BE49-F238E27FC236}">
                  <a16:creationId xmlns:a16="http://schemas.microsoft.com/office/drawing/2014/main" id="{8E64CED7-404C-42CF-AE0F-95F58C51F909}"/>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1" name="TextBox 10">
              <a:extLst>
                <a:ext uri="{FF2B5EF4-FFF2-40B4-BE49-F238E27FC236}">
                  <a16:creationId xmlns:a16="http://schemas.microsoft.com/office/drawing/2014/main" id="{B5172F8D-805D-48CD-85FF-0ECF78909EF2}"/>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Content Placeholder 2"/>
          <p:cNvSpPr>
            <a:spLocks noGrp="1"/>
          </p:cNvSpPr>
          <p:nvPr>
            <p:ph sz="half" idx="1" hasCustomPrompt="1"/>
          </p:nvPr>
        </p:nvSpPr>
        <p:spPr>
          <a:xfrm>
            <a:off x="323851" y="987426"/>
            <a:ext cx="4068763" cy="3744912"/>
          </a:xfrm>
        </p:spPr>
        <p:txBody>
          <a:bodyPr>
            <a:normAutofit/>
          </a:bodyPr>
          <a:lstStyle>
            <a:lvl1pPr marL="226766" indent="-226766">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4751388" y="987426"/>
            <a:ext cx="4068762" cy="3744912"/>
          </a:xfrm>
        </p:spPr>
        <p:txBody>
          <a:bodyPr>
            <a:normAutofit/>
          </a:bodyPr>
          <a:lstStyle>
            <a:lvl1pPr marL="226766" indent="-226766">
              <a:buFont typeface="Wingdings" panose="05000000000000000000" pitchFamily="2" charset="2"/>
              <a:buChar char="§"/>
              <a:defRPr sz="1600">
                <a:solidFill>
                  <a:schemeClr val="bg1"/>
                </a:solidFill>
                <a:latin typeface="TheSansOffice" panose="020B0503040302060204" pitchFamily="34" charset="0"/>
              </a:defRPr>
            </a:lvl1pPr>
            <a:lvl2pPr>
              <a:defRPr sz="1400">
                <a:solidFill>
                  <a:schemeClr val="bg1"/>
                </a:solidFill>
                <a:latin typeface="TheSansOffice" panose="020B0503040302060204" pitchFamily="34" charset="0"/>
              </a:defRPr>
            </a:lvl2pPr>
            <a:lvl3pPr>
              <a:defRPr sz="1200">
                <a:solidFill>
                  <a:schemeClr val="bg1"/>
                </a:solidFill>
                <a:latin typeface="TheSansOffice" panose="020B0503040302060204" pitchFamily="34" charset="0"/>
              </a:defRPr>
            </a:lvl3pPr>
            <a:lvl4pPr>
              <a:defRPr sz="1100">
                <a:solidFill>
                  <a:schemeClr val="bg1"/>
                </a:solidFill>
                <a:latin typeface="TheSansOffice" panose="020B0503040302060204" pitchFamily="34" charset="0"/>
              </a:defRPr>
            </a:lvl4pPr>
            <a:lvl5pPr>
              <a:defRPr sz="1100">
                <a:solidFill>
                  <a:schemeClr val="bg1"/>
                </a:solidFill>
                <a:latin typeface="TheSansOffice" panose="020B050304030206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29681932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809321-F4FE-46F7-A660-052C72F578F8}"/>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11" name="Title 4">
            <a:extLst>
              <a:ext uri="{FF2B5EF4-FFF2-40B4-BE49-F238E27FC236}">
                <a16:creationId xmlns:a16="http://schemas.microsoft.com/office/drawing/2014/main" id="{F18CE42A-829A-4A80-B49F-B0C1924DA306}"/>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2" name="Group 11">
            <a:extLst>
              <a:ext uri="{FF2B5EF4-FFF2-40B4-BE49-F238E27FC236}">
                <a16:creationId xmlns:a16="http://schemas.microsoft.com/office/drawing/2014/main" id="{45CC5F23-F015-48C5-97CD-211FF0369FA1}"/>
              </a:ext>
            </a:extLst>
          </p:cNvPr>
          <p:cNvGrpSpPr/>
          <p:nvPr userDrawn="1"/>
        </p:nvGrpSpPr>
        <p:grpSpPr>
          <a:xfrm>
            <a:off x="64380" y="4887673"/>
            <a:ext cx="1223400" cy="253916"/>
            <a:chOff x="1066800" y="4063365"/>
            <a:chExt cx="1223400" cy="253916"/>
          </a:xfrm>
        </p:grpSpPr>
        <p:pic>
          <p:nvPicPr>
            <p:cNvPr id="13" name="Picture 12">
              <a:extLst>
                <a:ext uri="{FF2B5EF4-FFF2-40B4-BE49-F238E27FC236}">
                  <a16:creationId xmlns:a16="http://schemas.microsoft.com/office/drawing/2014/main" id="{7430729C-85AD-42AF-B6D9-796498187CDE}"/>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4" name="TextBox 13">
              <a:extLst>
                <a:ext uri="{FF2B5EF4-FFF2-40B4-BE49-F238E27FC236}">
                  <a16:creationId xmlns:a16="http://schemas.microsoft.com/office/drawing/2014/main" id="{5756C6CF-97A7-492A-A27D-5647BF61341C}"/>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latin typeface="TheSansOffice" panose="020B0503040302060204" pitchFamily="34" charset="0"/>
                </a:rPr>
                <a:t>cloud@core</a:t>
              </a:r>
              <a:r>
                <a:rPr lang="en-US" sz="800" baseline="30000" dirty="0">
                  <a:solidFill>
                    <a:schemeClr val="bg1"/>
                  </a:solidFill>
                  <a:latin typeface="TheSansOffice" panose="020B0503040302060204" pitchFamily="34" charset="0"/>
                </a:rPr>
                <a:t>TM</a:t>
              </a:r>
              <a:endParaRPr lang="en-US" sz="1050" baseline="30000" dirty="0">
                <a:solidFill>
                  <a:schemeClr val="bg1"/>
                </a:solidFill>
                <a:latin typeface="TheSansOffice" panose="020B0503040302060204" pitchFamily="34" charset="0"/>
              </a:endParaRPr>
            </a:p>
          </p:txBody>
        </p:sp>
      </p:grpSp>
      <p:sp>
        <p:nvSpPr>
          <p:cNvPr id="3" name="Text Placeholder 2"/>
          <p:cNvSpPr>
            <a:spLocks noGrp="1"/>
          </p:cNvSpPr>
          <p:nvPr>
            <p:ph type="body" idx="1" hasCustomPrompt="1"/>
          </p:nvPr>
        </p:nvSpPr>
        <p:spPr>
          <a:xfrm>
            <a:off x="324001" y="1025125"/>
            <a:ext cx="4068613" cy="215444"/>
          </a:xfrm>
        </p:spPr>
        <p:txBody>
          <a:bodyPr wrap="square" rIns="0" bIns="0" anchor="ctr">
            <a:spAutoFit/>
          </a:bodyPr>
          <a:lstStyle>
            <a:lvl1pPr marL="0" indent="0">
              <a:buNone/>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4" name="Content Placeholder 3"/>
          <p:cNvSpPr>
            <a:spLocks noGrp="1"/>
          </p:cNvSpPr>
          <p:nvPr>
            <p:ph sz="half" idx="2" hasCustomPrompt="1"/>
          </p:nvPr>
        </p:nvSpPr>
        <p:spPr>
          <a:xfrm>
            <a:off x="324000" y="1333502"/>
            <a:ext cx="4068614" cy="3398837"/>
          </a:xfrm>
        </p:spPr>
        <p:txBody>
          <a:bodyPr tIns="0">
            <a:normAutofit/>
          </a:bodyPr>
          <a:lstStyle>
            <a:lvl1pPr marL="226766" indent="-226766">
              <a:lnSpc>
                <a:spcPct val="100000"/>
              </a:lnSpc>
              <a:spcBef>
                <a:spcPts val="400"/>
              </a:spcBef>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15">
              <a:lnSpc>
                <a:spcPct val="100000"/>
              </a:lnSpc>
              <a:spcBef>
                <a:spcPts val="400"/>
              </a:spcBef>
              <a:defRPr sz="1200">
                <a:solidFill>
                  <a:schemeClr val="bg1"/>
                </a:solidFill>
                <a:latin typeface="TheSansOffice" panose="020B0503040302060204" pitchFamily="34" charset="0"/>
              </a:defRPr>
            </a:lvl2pPr>
            <a:lvl3pPr>
              <a:defRPr sz="1400">
                <a:solidFill>
                  <a:schemeClr val="bg1"/>
                </a:solidFill>
                <a:latin typeface="TheSansOffice" panose="020B0503040302060204" pitchFamily="34" charset="0"/>
              </a:defRPr>
            </a:lvl3pPr>
            <a:lvl4pPr>
              <a:defRPr sz="1200">
                <a:solidFill>
                  <a:schemeClr val="bg1"/>
                </a:solidFill>
                <a:latin typeface="TheSansOffice" panose="020B0503040302060204" pitchFamily="34" charset="0"/>
              </a:defRPr>
            </a:lvl4pPr>
            <a:lvl5pPr>
              <a:defRPr sz="1200">
                <a:solidFill>
                  <a:schemeClr val="bg1"/>
                </a:solidFill>
                <a:latin typeface="TheSansOffice" panose="020B0503040302060204" pitchFamily="34" charset="0"/>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4751389" y="1030315"/>
            <a:ext cx="4070126" cy="215444"/>
          </a:xfrm>
        </p:spPr>
        <p:txBody>
          <a:bodyPr wrap="square" rIns="0" bIns="0" anchor="ctr">
            <a:spAutoFit/>
          </a:bodyPr>
          <a:lstStyle>
            <a:lvl1pPr marL="0" marR="0" indent="0" algn="l" defTabSz="914264" rtl="0" eaLnBrk="1" fontAlgn="auto" latinLnBrk="0" hangingPunct="1">
              <a:lnSpc>
                <a:spcPct val="100000"/>
              </a:lnSpc>
              <a:spcBef>
                <a:spcPct val="0"/>
              </a:spcBef>
              <a:spcAft>
                <a:spcPts val="0"/>
              </a:spcAft>
              <a:buClrTx/>
              <a:buSzTx/>
              <a:buFontTx/>
              <a:buNone/>
              <a:tabLst/>
              <a:defRPr kumimoji="0" lang="en-US" sz="1400" b="1" i="0" u="none" strike="noStrike" kern="1200" cap="all" spc="0" normalizeH="0" baseline="0" noProof="0" dirty="0" smtClean="0">
                <a:ln>
                  <a:noFill/>
                </a:ln>
                <a:solidFill>
                  <a:schemeClr val="bg1"/>
                </a:solidFill>
                <a:effectLst/>
                <a:uLnTx/>
                <a:uFillTx/>
                <a:latin typeface="TheSansOffice" panose="020B0503040302060204" pitchFamily="34" charset="0"/>
                <a:ea typeface="+mj-ea"/>
                <a:cs typeface="+mj-cs"/>
              </a:defRPr>
            </a:lvl1pPr>
            <a:lvl2pPr marL="457132" indent="0">
              <a:buNone/>
              <a:defRPr sz="2000" b="1"/>
            </a:lvl2pPr>
            <a:lvl3pPr marL="914264" indent="0">
              <a:buNone/>
              <a:defRPr sz="1800" b="1"/>
            </a:lvl3pPr>
            <a:lvl4pPr marL="1371395" indent="0">
              <a:buNone/>
              <a:defRPr sz="1600" b="1"/>
            </a:lvl4pPr>
            <a:lvl5pPr marL="1828526" indent="0">
              <a:buNone/>
              <a:defRPr sz="1600" b="1"/>
            </a:lvl5pPr>
            <a:lvl6pPr marL="2285658" indent="0">
              <a:buNone/>
              <a:defRPr sz="1600" b="1"/>
            </a:lvl6pPr>
            <a:lvl7pPr marL="2742788" indent="0">
              <a:buNone/>
              <a:defRPr sz="1600" b="1"/>
            </a:lvl7pPr>
            <a:lvl8pPr marL="3199921" indent="0">
              <a:buNone/>
              <a:defRPr sz="1600" b="1"/>
            </a:lvl8pPr>
            <a:lvl9pPr marL="3657052" indent="0">
              <a:buNone/>
              <a:defRPr sz="1600" b="1"/>
            </a:lvl9p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Column heading goes here</a:t>
            </a:r>
          </a:p>
        </p:txBody>
      </p:sp>
      <p:sp>
        <p:nvSpPr>
          <p:cNvPr id="6" name="Content Placeholder 5"/>
          <p:cNvSpPr>
            <a:spLocks noGrp="1"/>
          </p:cNvSpPr>
          <p:nvPr>
            <p:ph sz="quarter" idx="4" hasCustomPrompt="1"/>
          </p:nvPr>
        </p:nvSpPr>
        <p:spPr>
          <a:xfrm>
            <a:off x="4751388" y="1333502"/>
            <a:ext cx="4070125" cy="3398837"/>
          </a:xfrm>
        </p:spPr>
        <p:txBody>
          <a:bodyPr tIns="0"/>
          <a:lstStyle>
            <a:lvl1pPr marL="285743" indent="-285743">
              <a:buFont typeface="Wingdings" panose="05000000000000000000" pitchFamily="2" charset="2"/>
              <a:buChar char="§"/>
              <a:defRPr lang="en-US" sz="1400" kern="1200" dirty="0" smtClean="0">
                <a:solidFill>
                  <a:schemeClr val="bg1"/>
                </a:solidFill>
                <a:latin typeface="TheSansOffice" panose="020B0503040302060204" pitchFamily="34" charset="0"/>
                <a:ea typeface="+mn-ea"/>
                <a:cs typeface="+mn-cs"/>
              </a:defRPr>
            </a:lvl1pPr>
            <a:lvl2pPr marL="568715" indent="-285707">
              <a:defRPr lang="en-US" sz="1200" kern="1200" dirty="0" smtClean="0">
                <a:solidFill>
                  <a:schemeClr val="bg1"/>
                </a:solidFill>
                <a:latin typeface="TheSansOffice" panose="020B0503040302060204" pitchFamily="34" charset="0"/>
                <a:ea typeface="+mn-ea"/>
                <a:cs typeface="+mn-cs"/>
              </a:defRPr>
            </a:lvl2pPr>
            <a:lvl3pPr marL="1142828" indent="-228566">
              <a:defRPr lang="en-US" sz="1400" kern="1200" dirty="0" smtClean="0">
                <a:solidFill>
                  <a:schemeClr val="bg1"/>
                </a:solidFill>
                <a:latin typeface="TheSansOffice" panose="020B0503040302060204" pitchFamily="34" charset="0"/>
                <a:ea typeface="+mn-ea"/>
                <a:cs typeface="+mn-cs"/>
              </a:defRPr>
            </a:lvl3pPr>
            <a:lvl4pPr marL="1599960" indent="-228566">
              <a:defRPr lang="en-US" sz="1200" kern="1200" dirty="0" smtClean="0">
                <a:solidFill>
                  <a:schemeClr val="bg1"/>
                </a:solidFill>
                <a:latin typeface="TheSansOffice" panose="020B0503040302060204" pitchFamily="34" charset="0"/>
                <a:ea typeface="+mn-ea"/>
                <a:cs typeface="+mn-cs"/>
              </a:defRPr>
            </a:lvl4pPr>
            <a:lvl5pPr marL="2057092" indent="-228566">
              <a:defRPr lang="en-US" sz="1200" kern="1200" dirty="0">
                <a:solidFill>
                  <a:schemeClr val="bg1"/>
                </a:solidFill>
                <a:latin typeface="TheSansOffice" panose="020B0503040302060204" pitchFamily="34" charset="0"/>
                <a:ea typeface="+mn-ea"/>
                <a:cs typeface="+mn-cs"/>
              </a:defRPr>
            </a:lvl5pPr>
            <a:lvl6pPr>
              <a:defRPr sz="1600"/>
            </a:lvl6pPr>
            <a:lvl7pPr>
              <a:defRPr sz="1600"/>
            </a:lvl7pPr>
            <a:lvl8pPr>
              <a:defRPr sz="1600"/>
            </a:lvl8pPr>
            <a:lvl9pPr>
              <a:defRPr sz="1600"/>
            </a:lvl9pPr>
          </a:lstStyle>
          <a:p>
            <a:pPr marL="226766" lvl="0" indent="-226766" algn="l" defTabSz="914264" rtl="0" eaLnBrk="1" latinLnBrk="0" hangingPunct="1">
              <a:lnSpc>
                <a:spcPct val="100000"/>
              </a:lnSpc>
              <a:spcBef>
                <a:spcPts val="400"/>
              </a:spcBef>
              <a:buFont typeface="Wingdings" panose="05000000000000000000" pitchFamily="2" charset="2"/>
              <a:buChar char="§"/>
            </a:pPr>
            <a:r>
              <a:rPr lang="en-US"/>
              <a:t>Click to edit Master text styles</a:t>
            </a:r>
          </a:p>
          <a:p>
            <a:pPr marL="568715" lvl="1" indent="-285707" algn="l" defTabSz="914264" rtl="0" eaLnBrk="1" latinLnBrk="0" hangingPunct="1">
              <a:lnSpc>
                <a:spcPct val="100000"/>
              </a:lnSpc>
              <a:spcBef>
                <a:spcPts val="400"/>
              </a:spcBef>
              <a:buFont typeface="Arial" pitchFamily="34" charset="0"/>
              <a:buChar char="–"/>
            </a:pPr>
            <a:r>
              <a:rPr lang="en-US"/>
              <a:t>Second level</a:t>
            </a:r>
          </a:p>
          <a:p>
            <a:pPr marL="1142828" lvl="2" indent="-228566" algn="l" defTabSz="914264" rtl="0" eaLnBrk="1" latinLnBrk="0" hangingPunct="1">
              <a:lnSpc>
                <a:spcPct val="90000"/>
              </a:lnSpc>
              <a:spcBef>
                <a:spcPts val="600"/>
              </a:spcBef>
              <a:buFont typeface="Arial" pitchFamily="34" charset="0"/>
              <a:buChar char="•"/>
            </a:pPr>
            <a:r>
              <a:rPr lang="en-US"/>
              <a:t>Third level</a:t>
            </a:r>
          </a:p>
          <a:p>
            <a:pPr marL="1599960" lvl="3" indent="-228566" algn="l" defTabSz="914264" rtl="0" eaLnBrk="1" latinLnBrk="0" hangingPunct="1">
              <a:lnSpc>
                <a:spcPct val="90000"/>
              </a:lnSpc>
              <a:spcBef>
                <a:spcPts val="600"/>
              </a:spcBef>
              <a:buFont typeface="Arial" pitchFamily="34" charset="0"/>
              <a:buChar char="–"/>
            </a:pPr>
            <a:r>
              <a:rPr lang="en-US"/>
              <a:t>Fourth level</a:t>
            </a:r>
          </a:p>
          <a:p>
            <a:pPr marL="2057092" lvl="4" indent="-228566" algn="l" defTabSz="914264" rtl="0" eaLnBrk="1" latinLnBrk="0" hangingPunct="1">
              <a:lnSpc>
                <a:spcPct val="90000"/>
              </a:lnSpc>
              <a:spcBef>
                <a:spcPts val="600"/>
              </a:spcBef>
              <a:buFont typeface="Arial" pitchFamily="34" charset="0"/>
              <a:buChar char="»"/>
            </a:pPr>
            <a:r>
              <a:rPr lang="en-US"/>
              <a:t>Fifth level</a:t>
            </a:r>
          </a:p>
        </p:txBody>
      </p:sp>
      <p:sp>
        <p:nvSpPr>
          <p:cNvPr id="9" name="Slide Number Placeholder 8"/>
          <p:cNvSpPr>
            <a:spLocks noGrp="1"/>
          </p:cNvSpPr>
          <p:nvPr>
            <p:ph type="sldNum" sz="quarter" idx="12"/>
          </p:nvPr>
        </p:nvSpPr>
        <p:spPr/>
        <p:txBody>
          <a:bodyPr/>
          <a:lstStyle>
            <a:lvl1pPr>
              <a:defRPr>
                <a:latin typeface="TheSansOffice" panose="020B0503040302060204" pitchFamily="34" charset="0"/>
              </a:defRPr>
            </a:lvl1p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10776891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with Title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8EAD2E31-B1D0-417A-9A9A-AE35547152DC}"/>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7" name="Title 4">
            <a:extLst>
              <a:ext uri="{FF2B5EF4-FFF2-40B4-BE49-F238E27FC236}">
                <a16:creationId xmlns:a16="http://schemas.microsoft.com/office/drawing/2014/main" id="{CCE68003-E007-481A-83D1-DBB6D223AC53}"/>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8" name="Group 7">
            <a:extLst>
              <a:ext uri="{FF2B5EF4-FFF2-40B4-BE49-F238E27FC236}">
                <a16:creationId xmlns:a16="http://schemas.microsoft.com/office/drawing/2014/main" id="{6FA2BF2A-DC40-4E69-B5EE-9EAEC1CBB70D}"/>
              </a:ext>
            </a:extLst>
          </p:cNvPr>
          <p:cNvGrpSpPr/>
          <p:nvPr userDrawn="1"/>
        </p:nvGrpSpPr>
        <p:grpSpPr>
          <a:xfrm>
            <a:off x="64380" y="4887673"/>
            <a:ext cx="1223400" cy="253916"/>
            <a:chOff x="1066800" y="4063365"/>
            <a:chExt cx="1223400" cy="253916"/>
          </a:xfrm>
        </p:grpSpPr>
        <p:pic>
          <p:nvPicPr>
            <p:cNvPr id="9" name="Picture 8">
              <a:extLst>
                <a:ext uri="{FF2B5EF4-FFF2-40B4-BE49-F238E27FC236}">
                  <a16:creationId xmlns:a16="http://schemas.microsoft.com/office/drawing/2014/main" id="{48B2F8DD-497E-4C1E-9B49-365DCEA87C76}"/>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0" name="TextBox 9">
              <a:extLst>
                <a:ext uri="{FF2B5EF4-FFF2-40B4-BE49-F238E27FC236}">
                  <a16:creationId xmlns:a16="http://schemas.microsoft.com/office/drawing/2014/main" id="{74F0EAD1-980D-4C83-AB32-DEF5DBEE6874}"/>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36585833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with Title">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6AB342A-830E-438F-A6A8-BEDF509AB0A8}" type="slidenum">
              <a:rPr lang="en-US" smtClean="0"/>
              <a:t>‹#›</a:t>
            </a:fld>
            <a:endParaRPr lang="en-US" dirty="0"/>
          </a:p>
        </p:txBody>
      </p:sp>
      <p:sp>
        <p:nvSpPr>
          <p:cNvPr id="6" name="Rectangle 5">
            <a:extLst>
              <a:ext uri="{FF2B5EF4-FFF2-40B4-BE49-F238E27FC236}">
                <a16:creationId xmlns:a16="http://schemas.microsoft.com/office/drawing/2014/main" id="{B8124DD0-F413-4142-9FCF-239BA62189AE}"/>
              </a:ext>
            </a:extLst>
          </p:cNvPr>
          <p:cNvSpPr/>
          <p:nvPr userDrawn="1"/>
        </p:nvSpPr>
        <p:spPr>
          <a:xfrm>
            <a:off x="7876310" y="1"/>
            <a:ext cx="1066800" cy="7539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7" name="Rectangle 6">
            <a:extLst>
              <a:ext uri="{FF2B5EF4-FFF2-40B4-BE49-F238E27FC236}">
                <a16:creationId xmlns:a16="http://schemas.microsoft.com/office/drawing/2014/main" id="{9C6B9338-5E3A-452C-A2B2-9AC19C783982}"/>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8" name="Title 4">
            <a:extLst>
              <a:ext uri="{FF2B5EF4-FFF2-40B4-BE49-F238E27FC236}">
                <a16:creationId xmlns:a16="http://schemas.microsoft.com/office/drawing/2014/main" id="{CD50EC3F-9D5B-4093-99F7-508D77C79576}"/>
              </a:ext>
            </a:extLst>
          </p:cNvPr>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spTree>
    <p:extLst>
      <p:ext uri="{BB962C8B-B14F-4D97-AF65-F5344CB8AC3E}">
        <p14:creationId xmlns:p14="http://schemas.microsoft.com/office/powerpoint/2010/main" val="35374580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5" name="Title 4"/>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64380" y="4887673"/>
            <a:ext cx="1223400" cy="253916"/>
            <a:chOff x="1066800" y="4063365"/>
            <a:chExt cx="1223400" cy="253916"/>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35994266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Blank with Title Logo">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6D551F0-5344-4C7C-82E5-0117CE6648A1}"/>
              </a:ext>
            </a:extLst>
          </p:cNvPr>
          <p:cNvSpPr/>
          <p:nvPr userDrawn="1"/>
        </p:nvSpPr>
        <p:spPr>
          <a:xfrm>
            <a:off x="1" y="0"/>
            <a:ext cx="9164516"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latin typeface="TheSansOffice" panose="020B0503040302060204" pitchFamily="34" charset="0"/>
            </a:endParaRPr>
          </a:p>
        </p:txBody>
      </p:sp>
      <p:sp>
        <p:nvSpPr>
          <p:cNvPr id="5" name="Title 4"/>
          <p:cNvSpPr>
            <a:spLocks noGrp="1"/>
          </p:cNvSpPr>
          <p:nvPr>
            <p:ph type="title" hasCustomPrompt="1"/>
          </p:nvPr>
        </p:nvSpPr>
        <p:spPr>
          <a:xfrm>
            <a:off x="324000" y="211571"/>
            <a:ext cx="7537450" cy="461655"/>
          </a:xfrm>
        </p:spPr>
        <p:txBody>
          <a:bodyPr/>
          <a:lstStyle>
            <a:lvl1pPr>
              <a:defRPr sz="2400" baseline="0">
                <a:solidFill>
                  <a:schemeClr val="bg1"/>
                </a:solidFill>
                <a:latin typeface="TheSansOffice" panose="020B0503040302060204" pitchFamily="34" charset="0"/>
              </a:defRPr>
            </a:lvl1pPr>
          </a:lstStyle>
          <a:p>
            <a:r>
              <a:rPr lang="en-US"/>
              <a:t>TITLE OF THE SLIDE GOES HERE</a:t>
            </a:r>
          </a:p>
        </p:txBody>
      </p:sp>
      <p:grpSp>
        <p:nvGrpSpPr>
          <p:cNvPr id="10" name="Group 9">
            <a:extLst>
              <a:ext uri="{FF2B5EF4-FFF2-40B4-BE49-F238E27FC236}">
                <a16:creationId xmlns:a16="http://schemas.microsoft.com/office/drawing/2014/main" id="{1CF6D109-04E4-4562-842F-5F0578233DEC}"/>
              </a:ext>
            </a:extLst>
          </p:cNvPr>
          <p:cNvGrpSpPr/>
          <p:nvPr userDrawn="1"/>
        </p:nvGrpSpPr>
        <p:grpSpPr>
          <a:xfrm>
            <a:off x="457200" y="4887673"/>
            <a:ext cx="1223400" cy="253916"/>
            <a:chOff x="1066800" y="4063365"/>
            <a:chExt cx="1223400" cy="253916"/>
          </a:xfrm>
        </p:grpSpPr>
        <p:pic>
          <p:nvPicPr>
            <p:cNvPr id="11" name="Picture 10">
              <a:extLst>
                <a:ext uri="{FF2B5EF4-FFF2-40B4-BE49-F238E27FC236}">
                  <a16:creationId xmlns:a16="http://schemas.microsoft.com/office/drawing/2014/main" id="{ABE53390-D7BE-4E27-89DC-6B35849083B7}"/>
                </a:ext>
              </a:extLst>
            </p:cNvPr>
            <p:cNvPicPr>
              <a:picLocks noChangeAspect="1"/>
            </p:cNvPicPr>
            <p:nvPr userDrawn="1"/>
          </p:nvPicPr>
          <p:blipFill>
            <a:blip r:embed="rId2" cstate="print">
              <a:lum bright="100000" contrast="100000"/>
              <a:extLst>
                <a:ext uri="{28A0092B-C50C-407E-A947-70E740481C1C}">
                  <a14:useLocalDpi xmlns:a14="http://schemas.microsoft.com/office/drawing/2010/main"/>
                </a:ext>
              </a:extLst>
            </a:blip>
            <a:stretch>
              <a:fillRect/>
            </a:stretch>
          </p:blipFill>
          <p:spPr>
            <a:xfrm>
              <a:off x="1066800" y="4136295"/>
              <a:ext cx="271859" cy="144000"/>
            </a:xfrm>
            <a:prstGeom prst="rect">
              <a:avLst/>
            </a:prstGeom>
          </p:spPr>
        </p:pic>
        <p:sp>
          <p:nvSpPr>
            <p:cNvPr id="12" name="TextBox 11">
              <a:extLst>
                <a:ext uri="{FF2B5EF4-FFF2-40B4-BE49-F238E27FC236}">
                  <a16:creationId xmlns:a16="http://schemas.microsoft.com/office/drawing/2014/main" id="{481D7F33-480B-4F31-B802-4FFBE695CEF0}"/>
                </a:ext>
              </a:extLst>
            </p:cNvPr>
            <p:cNvSpPr txBox="1"/>
            <p:nvPr/>
          </p:nvSpPr>
          <p:spPr>
            <a:xfrm>
              <a:off x="1269120" y="4063365"/>
              <a:ext cx="1021080" cy="253916"/>
            </a:xfrm>
            <a:prstGeom prst="rect">
              <a:avLst/>
            </a:prstGeom>
            <a:noFill/>
          </p:spPr>
          <p:txBody>
            <a:bodyPr wrap="square" rtlCol="0">
              <a:spAutoFit/>
            </a:bodyPr>
            <a:lstStyle/>
            <a:p>
              <a:r>
                <a:rPr lang="en-US" sz="1050" dirty="0">
                  <a:solidFill>
                    <a:schemeClr val="bg1"/>
                  </a:solidFill>
                </a:rPr>
                <a:t>cloud@core</a:t>
              </a:r>
              <a:r>
                <a:rPr lang="en-US" sz="800" baseline="30000" dirty="0">
                  <a:solidFill>
                    <a:schemeClr val="bg1"/>
                  </a:solidFill>
                </a:rPr>
                <a:t>TM</a:t>
              </a:r>
              <a:endParaRPr lang="en-US" sz="1050" baseline="30000" dirty="0">
                <a:solidFill>
                  <a:schemeClr val="bg1"/>
                </a:solidFill>
              </a:endParaRPr>
            </a:p>
          </p:txBody>
        </p:sp>
      </p:grpSp>
    </p:spTree>
    <p:extLst>
      <p:ext uri="{BB962C8B-B14F-4D97-AF65-F5344CB8AC3E}">
        <p14:creationId xmlns:p14="http://schemas.microsoft.com/office/powerpoint/2010/main" val="26768807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Section Divider">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4557FD-5713-4984-9A0E-03A4B760CE9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sp>
        <p:nvSpPr>
          <p:cNvPr id="15" name="Rectangle 14">
            <a:extLst>
              <a:ext uri="{FF2B5EF4-FFF2-40B4-BE49-F238E27FC236}">
                <a16:creationId xmlns:a16="http://schemas.microsoft.com/office/drawing/2014/main" id="{D286D9F2-E638-44D4-8E5E-7D3A3E917C44}"/>
              </a:ext>
            </a:extLst>
          </p:cNvPr>
          <p:cNvSpPr/>
          <p:nvPr userDrawn="1"/>
        </p:nvSpPr>
        <p:spPr>
          <a:xfrm>
            <a:off x="1" y="0"/>
            <a:ext cx="9144001" cy="5143500"/>
          </a:xfrm>
          <a:prstGeom prst="rect">
            <a:avLst/>
          </a:prstGeom>
          <a:solidFill>
            <a:srgbClr val="10253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7" name="Rectangle 26">
            <a:extLst>
              <a:ext uri="{FF2B5EF4-FFF2-40B4-BE49-F238E27FC236}">
                <a16:creationId xmlns:a16="http://schemas.microsoft.com/office/drawing/2014/main" id="{77DEEFF8-DA08-4F45-9434-BB7AA3A1EA70}"/>
              </a:ext>
            </a:extLst>
          </p:cNvPr>
          <p:cNvSpPr/>
          <p:nvPr/>
        </p:nvSpPr>
        <p:spPr>
          <a:xfrm>
            <a:off x="-3251" y="3746786"/>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1" name="Rectangle 40">
            <a:extLst>
              <a:ext uri="{FF2B5EF4-FFF2-40B4-BE49-F238E27FC236}">
                <a16:creationId xmlns:a16="http://schemas.microsoft.com/office/drawing/2014/main" id="{8AE5952E-D6B0-4781-B308-23BA2AAD329D}"/>
              </a:ext>
            </a:extLst>
          </p:cNvPr>
          <p:cNvSpPr/>
          <p:nvPr/>
        </p:nvSpPr>
        <p:spPr>
          <a:xfrm>
            <a:off x="-3251" y="5108756"/>
            <a:ext cx="9143997" cy="34745"/>
          </a:xfrm>
          <a:prstGeom prst="rect">
            <a:avLst/>
          </a:prstGeom>
          <a:solidFill>
            <a:srgbClr val="00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9" name="Flowchart: Connector 8">
            <a:extLst>
              <a:ext uri="{FF2B5EF4-FFF2-40B4-BE49-F238E27FC236}">
                <a16:creationId xmlns:a16="http://schemas.microsoft.com/office/drawing/2014/main" id="{27F25071-BBB9-47AC-A5E5-4FA1422313E0}"/>
              </a:ext>
            </a:extLst>
          </p:cNvPr>
          <p:cNvSpPr/>
          <p:nvPr userDrawn="1"/>
        </p:nvSpPr>
        <p:spPr>
          <a:xfrm>
            <a:off x="6195273" y="2015776"/>
            <a:ext cx="394916" cy="394916"/>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0" name="Flowchart: Connector 9">
            <a:extLst>
              <a:ext uri="{FF2B5EF4-FFF2-40B4-BE49-F238E27FC236}">
                <a16:creationId xmlns:a16="http://schemas.microsoft.com/office/drawing/2014/main" id="{14FA2173-C01F-499E-9EC4-47F068652B3F}"/>
              </a:ext>
            </a:extLst>
          </p:cNvPr>
          <p:cNvSpPr/>
          <p:nvPr userDrawn="1"/>
        </p:nvSpPr>
        <p:spPr>
          <a:xfrm>
            <a:off x="6240114" y="2444897"/>
            <a:ext cx="305232" cy="305232"/>
          </a:xfrm>
          <a:prstGeom prst="flowChartConnector">
            <a:avLst/>
          </a:prstGeom>
          <a:solidFill>
            <a:srgbClr val="FFFFFF">
              <a:alpha val="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11" name="Rectangle 10">
            <a:extLst>
              <a:ext uri="{FF2B5EF4-FFF2-40B4-BE49-F238E27FC236}">
                <a16:creationId xmlns:a16="http://schemas.microsoft.com/office/drawing/2014/main" id="{99D3431D-4776-4E72-8183-E70F4FBB8B40}"/>
              </a:ext>
            </a:extLst>
          </p:cNvPr>
          <p:cNvSpPr/>
          <p:nvPr userDrawn="1"/>
        </p:nvSpPr>
        <p:spPr>
          <a:xfrm>
            <a:off x="-6505" y="3788082"/>
            <a:ext cx="9150505" cy="1320673"/>
          </a:xfrm>
          <a:prstGeom prst="rect">
            <a:avLst/>
          </a:prstGeom>
          <a:solidFill>
            <a:schemeClr val="tx2">
              <a:lumMod val="50000"/>
              <a:alpha val="89804"/>
            </a:schemeClr>
          </a:solidFill>
          <a:ln w="63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241" rtl="0" eaLnBrk="1" fontAlgn="auto" latinLnBrk="0" hangingPunct="1">
              <a:lnSpc>
                <a:spcPct val="100000"/>
              </a:lnSpc>
              <a:spcBef>
                <a:spcPts val="0"/>
              </a:spcBef>
              <a:spcAft>
                <a:spcPts val="0"/>
              </a:spcAft>
              <a:buClrTx/>
              <a:buSzTx/>
              <a:buFontTx/>
              <a:buNone/>
              <a:tabLst/>
              <a:defRPr/>
            </a:pPr>
            <a:endParaRPr kumimoji="0" lang="en-IN" sz="1400" b="0" i="0" u="none" strike="noStrike" kern="0" cap="none" spc="0" normalizeH="0" baseline="0" noProof="0" dirty="0">
              <a:ln>
                <a:noFill/>
              </a:ln>
              <a:solidFill>
                <a:prstClr val="white"/>
              </a:solidFill>
              <a:effectLst/>
              <a:uLnTx/>
              <a:uFillTx/>
              <a:latin typeface="Trebuchet MS"/>
              <a:ea typeface="+mn-ea"/>
              <a:cs typeface="+mn-cs"/>
              <a:sym typeface="Arial"/>
              <a:rtl val="0"/>
            </a:endParaRPr>
          </a:p>
        </p:txBody>
      </p:sp>
      <p:pic>
        <p:nvPicPr>
          <p:cNvPr id="16" name="Picture 2" descr="Image result for sify logo">
            <a:extLst>
              <a:ext uri="{FF2B5EF4-FFF2-40B4-BE49-F238E27FC236}">
                <a16:creationId xmlns:a16="http://schemas.microsoft.com/office/drawing/2014/main" id="{1EE9F260-C274-4C84-B741-C5A278EF8BB3}"/>
              </a:ext>
            </a:extLst>
          </p:cNvPr>
          <p:cNvPicPr>
            <a:picLocks noChangeAspect="1" noChangeArrowheads="1"/>
          </p:cNvPicPr>
          <p:nvPr userDrawn="1"/>
        </p:nvPicPr>
        <p:blipFill rotWithShape="1">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3">
            <a:extLst>
              <a:ext uri="{FF2B5EF4-FFF2-40B4-BE49-F238E27FC236}">
                <a16:creationId xmlns:a16="http://schemas.microsoft.com/office/drawing/2014/main" id="{F20C6DDB-ECD9-4134-AD1E-3F734F694472}"/>
              </a:ext>
            </a:extLst>
          </p:cNvPr>
          <p:cNvSpPr>
            <a:spLocks noGrp="1"/>
          </p:cNvSpPr>
          <p:nvPr>
            <p:ph type="body" sz="quarter" idx="11" hasCustomPrompt="1"/>
          </p:nvPr>
        </p:nvSpPr>
        <p:spPr>
          <a:xfrm>
            <a:off x="320597" y="3822826"/>
            <a:ext cx="8499553" cy="1251183"/>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Section </a:t>
            </a:r>
            <a:r>
              <a:rPr lang="en-US" err="1"/>
              <a:t>seperator</a:t>
            </a:r>
            <a:endParaRPr lang="en-US"/>
          </a:p>
        </p:txBody>
      </p:sp>
    </p:spTree>
    <p:extLst>
      <p:ext uri="{BB962C8B-B14F-4D97-AF65-F5344CB8AC3E}">
        <p14:creationId xmlns:p14="http://schemas.microsoft.com/office/powerpoint/2010/main" val="1839740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ank You New">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9C74156F-A07A-47DD-A98A-14707D4897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9144000" cy="5143500"/>
          </a:xfrm>
          <a:prstGeom prst="rect">
            <a:avLst/>
          </a:prstGeom>
        </p:spPr>
      </p:pic>
      <p:pic>
        <p:nvPicPr>
          <p:cNvPr id="27" name="Picture 26">
            <a:extLst>
              <a:ext uri="{FF2B5EF4-FFF2-40B4-BE49-F238E27FC236}">
                <a16:creationId xmlns:a16="http://schemas.microsoft.com/office/drawing/2014/main" id="{52031C83-E40D-4038-958F-45A64DCB1F43}"/>
              </a:ext>
            </a:extLst>
          </p:cNvPr>
          <p:cNvPicPr>
            <a:picLocks noChangeAspect="1"/>
          </p:cNvPicPr>
          <p:nvPr userDrawn="1"/>
        </p:nvPicPr>
        <p:blipFill>
          <a:blip r:embed="rId3" cstate="screen">
            <a:biLevel thresh="25000"/>
            <a:extLst>
              <a:ext uri="{28A0092B-C50C-407E-A947-70E740481C1C}">
                <a14:useLocalDpi xmlns:a14="http://schemas.microsoft.com/office/drawing/2010/main"/>
              </a:ext>
            </a:extLst>
          </a:blip>
          <a:stretch>
            <a:fillRect/>
          </a:stretch>
        </p:blipFill>
        <p:spPr>
          <a:xfrm>
            <a:off x="323850" y="116215"/>
            <a:ext cx="905358" cy="759938"/>
          </a:xfrm>
          <a:prstGeom prst="rect">
            <a:avLst/>
          </a:prstGeom>
        </p:spPr>
      </p:pic>
      <p:cxnSp>
        <p:nvCxnSpPr>
          <p:cNvPr id="30" name="Straight Connector 29">
            <a:extLst>
              <a:ext uri="{FF2B5EF4-FFF2-40B4-BE49-F238E27FC236}">
                <a16:creationId xmlns:a16="http://schemas.microsoft.com/office/drawing/2014/main" id="{F3B979FE-0BC0-4175-85EA-2B1394483AE3}"/>
              </a:ext>
            </a:extLst>
          </p:cNvPr>
          <p:cNvCxnSpPr>
            <a:cxnSpLocks/>
          </p:cNvCxnSpPr>
          <p:nvPr userDrawn="1"/>
        </p:nvCxnSpPr>
        <p:spPr>
          <a:xfrm>
            <a:off x="1" y="2719567"/>
            <a:ext cx="4392611" cy="0"/>
          </a:xfrm>
          <a:prstGeom prst="line">
            <a:avLst/>
          </a:prstGeom>
          <a:ln w="9525">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4975466-2ECA-4BF9-8C37-CB396AF78CE3}"/>
              </a:ext>
            </a:extLst>
          </p:cNvPr>
          <p:cNvPicPr>
            <a:picLocks noChangeAspect="1"/>
          </p:cNvPicPr>
          <p:nvPr userDrawn="1"/>
        </p:nvPicPr>
        <p:blipFill>
          <a:blip r:embed="rId4"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5979" y="2869973"/>
            <a:ext cx="4044502" cy="358107"/>
          </a:xfrm>
          <a:prstGeom prst="rect">
            <a:avLst/>
          </a:prstGeom>
        </p:spPr>
      </p:pic>
      <p:pic>
        <p:nvPicPr>
          <p:cNvPr id="32" name="Picture 2" descr="Image result for sify logo">
            <a:extLst>
              <a:ext uri="{FF2B5EF4-FFF2-40B4-BE49-F238E27FC236}">
                <a16:creationId xmlns:a16="http://schemas.microsoft.com/office/drawing/2014/main" id="{EF7730B0-F0D3-40D4-85DE-A669BD4AEE70}"/>
              </a:ext>
            </a:extLst>
          </p:cNvPr>
          <p:cNvPicPr>
            <a:picLocks noChangeAspect="1" noChangeArrowheads="1"/>
          </p:cNvPicPr>
          <p:nvPr userDrawn="1"/>
        </p:nvPicPr>
        <p:blipFill rotWithShape="1">
          <a:blip r:embed="rId5" cstate="print">
            <a:duotone>
              <a:schemeClr val="bg2">
                <a:shade val="45000"/>
                <a:satMod val="135000"/>
              </a:schemeClr>
              <a:prstClr val="white"/>
            </a:duotone>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l="6814"/>
          <a:stretch/>
        </p:blipFill>
        <p:spPr bwMode="auto">
          <a:xfrm>
            <a:off x="7971587" y="234501"/>
            <a:ext cx="905357" cy="512966"/>
          </a:xfrm>
          <a:prstGeom prst="rect">
            <a:avLst/>
          </a:prstGeom>
          <a:noFill/>
          <a:extLst>
            <a:ext uri="{909E8E84-426E-40DD-AFC4-6F175D3DCCD1}">
              <a14:hiddenFill xmlns:a14="http://schemas.microsoft.com/office/drawing/2010/main">
                <a:solidFill>
                  <a:srgbClr val="FFFFFF"/>
                </a:solidFill>
              </a14:hiddenFill>
            </a:ext>
          </a:extLst>
        </p:spPr>
      </p:pic>
      <p:sp>
        <p:nvSpPr>
          <p:cNvPr id="33" name="Text Placeholder 3">
            <a:extLst>
              <a:ext uri="{FF2B5EF4-FFF2-40B4-BE49-F238E27FC236}">
                <a16:creationId xmlns:a16="http://schemas.microsoft.com/office/drawing/2014/main" id="{E3F7BAE5-2A5E-4224-915A-CAA7C538369A}"/>
              </a:ext>
            </a:extLst>
          </p:cNvPr>
          <p:cNvSpPr>
            <a:spLocks noGrp="1"/>
          </p:cNvSpPr>
          <p:nvPr>
            <p:ph type="body" sz="quarter" idx="11" hasCustomPrompt="1"/>
          </p:nvPr>
        </p:nvSpPr>
        <p:spPr>
          <a:xfrm>
            <a:off x="320598" y="2071256"/>
            <a:ext cx="4072016" cy="497908"/>
          </a:xfrm>
        </p:spPr>
        <p:txBody>
          <a:bodyPr anchor="ctr">
            <a:normAutofit/>
          </a:bodyPr>
          <a:lstStyle>
            <a:lvl1pPr marL="0" indent="0" algn="ctr">
              <a:lnSpc>
                <a:spcPts val="3000"/>
              </a:lnSpc>
              <a:spcBef>
                <a:spcPts val="0"/>
              </a:spcBef>
              <a:buNone/>
              <a:defRPr sz="2400" b="1" cap="all" baseline="0">
                <a:solidFill>
                  <a:srgbClr val="00FFFF"/>
                </a:solidFill>
              </a:defRPr>
            </a:lvl1pPr>
          </a:lstStyle>
          <a:p>
            <a:pPr lvl="0"/>
            <a:r>
              <a:rPr lang="en-US"/>
              <a:t>THANK YOU</a:t>
            </a:r>
          </a:p>
        </p:txBody>
      </p:sp>
    </p:spTree>
    <p:extLst>
      <p:ext uri="{BB962C8B-B14F-4D97-AF65-F5344CB8AC3E}">
        <p14:creationId xmlns:p14="http://schemas.microsoft.com/office/powerpoint/2010/main" val="663175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1106666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DA715-CF26-4BFF-8B3F-894401EBA040}"/>
              </a:ext>
            </a:extLst>
          </p:cNvPr>
          <p:cNvSpPr>
            <a:spLocks noGrp="1"/>
          </p:cNvSpPr>
          <p:nvPr>
            <p:ph type="title"/>
          </p:nvPr>
        </p:nvSpPr>
        <p:spPr/>
        <p:txBody>
          <a:bodyPr/>
          <a:lstStyle/>
          <a:p>
            <a:r>
              <a:rPr lang="en-US"/>
              <a:t>Click to edit Master title style</a:t>
            </a:r>
            <a:endParaRPr lang="en-IN"/>
          </a:p>
        </p:txBody>
      </p:sp>
      <p:sp>
        <p:nvSpPr>
          <p:cNvPr id="3" name="Slide Number Placeholder 2">
            <a:extLst>
              <a:ext uri="{FF2B5EF4-FFF2-40B4-BE49-F238E27FC236}">
                <a16:creationId xmlns:a16="http://schemas.microsoft.com/office/drawing/2014/main" id="{40AB2D9E-1078-4956-B9B7-FC9341E2588F}"/>
              </a:ext>
            </a:extLst>
          </p:cNvPr>
          <p:cNvSpPr>
            <a:spLocks noGrp="1"/>
          </p:cNvSpPr>
          <p:nvPr>
            <p:ph type="sldNum" sz="quarter" idx="10"/>
          </p:nvPr>
        </p:nvSpPr>
        <p:spPr/>
        <p:txBody>
          <a:bodyPr/>
          <a:lstStyle/>
          <a:p>
            <a:fld id="{D6AB342A-830E-438F-A6A8-BEDF509AB0A8}" type="slidenum">
              <a:rPr lang="en-US" smtClean="0"/>
              <a:pPr/>
              <a:t>‹#›</a:t>
            </a:fld>
            <a:endParaRPr lang="en-US" dirty="0"/>
          </a:p>
        </p:txBody>
      </p:sp>
    </p:spTree>
    <p:extLst>
      <p:ext uri="{BB962C8B-B14F-4D97-AF65-F5344CB8AC3E}">
        <p14:creationId xmlns:p14="http://schemas.microsoft.com/office/powerpoint/2010/main" val="8584301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4849168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3142468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3909435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64516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3933651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08621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3398478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642164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128426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9293111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19262421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2F1E63-67B4-EC4E-A83D-D88C5F9EBCCB}" type="datetimeFigureOut">
              <a:rPr lang="en-US" smtClean="0"/>
              <a:t>11/22/2022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B110-4514-F644-9491-360273CB4C4D}" type="slidenum">
              <a:rPr lang="en-US" smtClean="0"/>
              <a:t>‹#›</a:t>
            </a:fld>
            <a:endParaRPr lang="en-US" dirty="0"/>
          </a:p>
        </p:txBody>
      </p:sp>
    </p:spTree>
    <p:extLst>
      <p:ext uri="{BB962C8B-B14F-4D97-AF65-F5344CB8AC3E}">
        <p14:creationId xmlns:p14="http://schemas.microsoft.com/office/powerpoint/2010/main" val="242625177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
        <p:nvSpPr>
          <p:cNvPr id="6" name="Title 4">
            <a:extLst>
              <a:ext uri="{FF2B5EF4-FFF2-40B4-BE49-F238E27FC236}">
                <a16:creationId xmlns:a16="http://schemas.microsoft.com/office/drawing/2014/main" id="{0897B7FA-5FC9-01F2-FA25-4C95586247B7}"/>
              </a:ext>
            </a:extLst>
          </p:cNvPr>
          <p:cNvSpPr>
            <a:spLocks noGrp="1"/>
          </p:cNvSpPr>
          <p:nvPr>
            <p:ph type="title" hasCustomPrompt="1"/>
          </p:nvPr>
        </p:nvSpPr>
        <p:spPr>
          <a:xfrm>
            <a:off x="324000" y="211572"/>
            <a:ext cx="8496150" cy="415492"/>
          </a:xfrm>
        </p:spPr>
        <p:txBody>
          <a:bodyPr>
            <a:normAutofit/>
          </a:bodyPr>
          <a:lstStyle>
            <a:lvl1pPr>
              <a:defRPr sz="1800" b="1" baseline="0">
                <a:solidFill>
                  <a:schemeClr val="tx1"/>
                </a:solidFill>
                <a:latin typeface="Trebuchet MS" panose="020B0603020202020204" pitchFamily="34" charset="0"/>
              </a:defRPr>
            </a:lvl1pPr>
          </a:lstStyle>
          <a:p>
            <a:r>
              <a:rPr lang="en-US" dirty="0"/>
              <a:t>TITLE OF THE SLIDE GOES HERE</a:t>
            </a:r>
          </a:p>
        </p:txBody>
      </p:sp>
    </p:spTree>
    <p:extLst>
      <p:ext uri="{BB962C8B-B14F-4D97-AF65-F5344CB8AC3E}">
        <p14:creationId xmlns:p14="http://schemas.microsoft.com/office/powerpoint/2010/main" val="7817384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0568" y="3852235"/>
            <a:ext cx="9187949" cy="690392"/>
          </a:xfrm>
          <a:solidFill>
            <a:schemeClr val="tx1">
              <a:lumMod val="85000"/>
              <a:lumOff val="15000"/>
            </a:schemeClr>
          </a:solidFill>
        </p:spPr>
        <p:txBody>
          <a:bodyPr anchor="ctr">
            <a:normAutofit/>
          </a:bodyPr>
          <a:lstStyle>
            <a:lvl1pPr algn="ctr">
              <a:defRPr sz="2700" b="1">
                <a:solidFill>
                  <a:schemeClr val="bg1"/>
                </a:solidFill>
                <a:latin typeface="Arial Narrow" panose="020B0606020202030204" pitchFamily="34" charset="0"/>
              </a:defRPr>
            </a:lvl1pPr>
          </a:lstStyle>
          <a:p>
            <a:r>
              <a:rPr lang="en-US"/>
              <a:t>CLICK TO EDIT MASTER TITLE STYLE</a:t>
            </a:r>
            <a:endParaRPr lang="en-IN"/>
          </a:p>
        </p:txBody>
      </p:sp>
      <p:sp>
        <p:nvSpPr>
          <p:cNvPr id="3" name="Subtitle 2"/>
          <p:cNvSpPr>
            <a:spLocks noGrp="1"/>
          </p:cNvSpPr>
          <p:nvPr>
            <p:ph type="subTitle" idx="1"/>
          </p:nvPr>
        </p:nvSpPr>
        <p:spPr>
          <a:xfrm>
            <a:off x="-10789" y="4548890"/>
            <a:ext cx="9191025" cy="359711"/>
          </a:xfrm>
          <a:prstGeom prst="rect">
            <a:avLst/>
          </a:prstGeom>
          <a:solidFill>
            <a:schemeClr val="bg1"/>
          </a:solidFill>
        </p:spPr>
        <p:txBody>
          <a:bodyPr>
            <a:normAutofit/>
          </a:bodyPr>
          <a:lstStyle>
            <a:lvl1pPr marL="0" indent="0" algn="ctr">
              <a:buNone/>
              <a:defRPr sz="2100" b="1">
                <a:solidFill>
                  <a:schemeClr val="tx1"/>
                </a:solidFill>
                <a:latin typeface="Arial Narrow" panose="020B060602020203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N"/>
          </a:p>
        </p:txBody>
      </p:sp>
      <p:sp>
        <p:nvSpPr>
          <p:cNvPr id="4" name="Date Placeholder 3"/>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Tree>
    <p:extLst>
      <p:ext uri="{BB962C8B-B14F-4D97-AF65-F5344CB8AC3E}">
        <p14:creationId xmlns:p14="http://schemas.microsoft.com/office/powerpoint/2010/main" val="137679513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a:xfrm>
            <a:off x="154305" y="730320"/>
            <a:ext cx="8803958"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37629020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IN"/>
          </a:p>
        </p:txBody>
      </p:sp>
      <p:sp>
        <p:nvSpPr>
          <p:cNvPr id="3" name="Text Placeholder 2"/>
          <p:cNvSpPr>
            <a:spLocks noGrp="1"/>
          </p:cNvSpPr>
          <p:nvPr>
            <p:ph type="body" idx="1"/>
          </p:nvPr>
        </p:nvSpPr>
        <p:spPr>
          <a:xfrm>
            <a:off x="623888" y="3442098"/>
            <a:ext cx="7886700" cy="1125140"/>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6026056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6286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29150" y="1369219"/>
            <a:ext cx="3886200" cy="326350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5308758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IN"/>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11436470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40662924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3F351124-C9D4-4C8E-A73B-C81FE4DECE66}" type="slidenum">
              <a:rPr lang="en-IN" smtClean="0"/>
              <a:t>‹#›</a:t>
            </a:fld>
            <a:endParaRPr lang="en-IN" dirty="0"/>
          </a:p>
        </p:txBody>
      </p:sp>
      <p:grpSp>
        <p:nvGrpSpPr>
          <p:cNvPr id="16" name="Group 15"/>
          <p:cNvGrpSpPr/>
          <p:nvPr userDrawn="1"/>
        </p:nvGrpSpPr>
        <p:grpSpPr>
          <a:xfrm>
            <a:off x="0" y="0"/>
            <a:ext cx="9144000" cy="5150137"/>
            <a:chOff x="0" y="0"/>
            <a:chExt cx="9144000" cy="5150137"/>
          </a:xfrm>
        </p:grpSpPr>
        <p:sp>
          <p:nvSpPr>
            <p:cNvPr id="5" name="Rectangle 4"/>
            <p:cNvSpPr/>
            <p:nvPr userDrawn="1"/>
          </p:nvSpPr>
          <p:spPr>
            <a:xfrm>
              <a:off x="0" y="0"/>
              <a:ext cx="9144000" cy="5150137"/>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dirty="0"/>
            </a:p>
          </p:txBody>
        </p:sp>
        <p:grpSp>
          <p:nvGrpSpPr>
            <p:cNvPr id="6" name="Group 5"/>
            <p:cNvGrpSpPr/>
            <p:nvPr userDrawn="1"/>
          </p:nvGrpSpPr>
          <p:grpSpPr>
            <a:xfrm rot="5400000" flipH="1">
              <a:off x="5048000" y="1741715"/>
              <a:ext cx="2411240" cy="1873391"/>
              <a:chOff x="3286603" y="2029893"/>
              <a:chExt cx="8316674" cy="1568849"/>
            </a:xfrm>
          </p:grpSpPr>
          <p:sp>
            <p:nvSpPr>
              <p:cNvPr id="7" name="Rectangle 80"/>
              <p:cNvSpPr/>
              <p:nvPr/>
            </p:nvSpPr>
            <p:spPr>
              <a:xfrm flipH="1" flipV="1">
                <a:off x="3295254" y="2413632"/>
                <a:ext cx="8308023" cy="1185110"/>
              </a:xfrm>
              <a:custGeom>
                <a:avLst/>
                <a:gdLst>
                  <a:gd name="connsiteX0" fmla="*/ 0 w 5414181"/>
                  <a:gd name="connsiteY0" fmla="*/ 0 h 1252700"/>
                  <a:gd name="connsiteX1" fmla="*/ 5414181 w 5414181"/>
                  <a:gd name="connsiteY1" fmla="*/ 0 h 1252700"/>
                  <a:gd name="connsiteX2" fmla="*/ 5414181 w 5414181"/>
                  <a:gd name="connsiteY2" fmla="*/ 1252700 h 1252700"/>
                  <a:gd name="connsiteX3" fmla="*/ 0 w 5414181"/>
                  <a:gd name="connsiteY3" fmla="*/ 1252700 h 1252700"/>
                  <a:gd name="connsiteX4" fmla="*/ 0 w 5414181"/>
                  <a:gd name="connsiteY4" fmla="*/ 0 h 1252700"/>
                  <a:gd name="connsiteX0" fmla="*/ 0 w 5414181"/>
                  <a:gd name="connsiteY0" fmla="*/ 242626 h 1495326"/>
                  <a:gd name="connsiteX1" fmla="*/ 5414181 w 5414181"/>
                  <a:gd name="connsiteY1" fmla="*/ 242626 h 1495326"/>
                  <a:gd name="connsiteX2" fmla="*/ 5414181 w 5414181"/>
                  <a:gd name="connsiteY2" fmla="*/ 1495326 h 1495326"/>
                  <a:gd name="connsiteX3" fmla="*/ 0 w 5414181"/>
                  <a:gd name="connsiteY3" fmla="*/ 1495326 h 1495326"/>
                  <a:gd name="connsiteX4" fmla="*/ 0 w 5414181"/>
                  <a:gd name="connsiteY4" fmla="*/ 242626 h 1495326"/>
                  <a:gd name="connsiteX0" fmla="*/ 0 w 5414181"/>
                  <a:gd name="connsiteY0" fmla="*/ 389229 h 1641929"/>
                  <a:gd name="connsiteX1" fmla="*/ 5414181 w 5414181"/>
                  <a:gd name="connsiteY1" fmla="*/ 389229 h 1641929"/>
                  <a:gd name="connsiteX2" fmla="*/ 5414181 w 5414181"/>
                  <a:gd name="connsiteY2" fmla="*/ 1641929 h 1641929"/>
                  <a:gd name="connsiteX3" fmla="*/ 0 w 5414181"/>
                  <a:gd name="connsiteY3" fmla="*/ 1641929 h 1641929"/>
                  <a:gd name="connsiteX4" fmla="*/ 0 w 5414181"/>
                  <a:gd name="connsiteY4" fmla="*/ 389229 h 1641929"/>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438422 h 1691122"/>
                  <a:gd name="connsiteX1" fmla="*/ 5414181 w 5414181"/>
                  <a:gd name="connsiteY1" fmla="*/ 438422 h 1691122"/>
                  <a:gd name="connsiteX2" fmla="*/ 5414181 w 5414181"/>
                  <a:gd name="connsiteY2" fmla="*/ 1691122 h 1691122"/>
                  <a:gd name="connsiteX3" fmla="*/ 0 w 5414181"/>
                  <a:gd name="connsiteY3" fmla="*/ 1691122 h 1691122"/>
                  <a:gd name="connsiteX4" fmla="*/ 0 w 5414181"/>
                  <a:gd name="connsiteY4" fmla="*/ 438422 h 1691122"/>
                  <a:gd name="connsiteX0" fmla="*/ 0 w 5414181"/>
                  <a:gd name="connsiteY0" fmla="*/ 532632 h 1785332"/>
                  <a:gd name="connsiteX1" fmla="*/ 5414181 w 5414181"/>
                  <a:gd name="connsiteY1" fmla="*/ 532632 h 1785332"/>
                  <a:gd name="connsiteX2" fmla="*/ 5414181 w 5414181"/>
                  <a:gd name="connsiteY2" fmla="*/ 1785332 h 1785332"/>
                  <a:gd name="connsiteX3" fmla="*/ 0 w 5414181"/>
                  <a:gd name="connsiteY3" fmla="*/ 1785332 h 1785332"/>
                  <a:gd name="connsiteX4" fmla="*/ 0 w 5414181"/>
                  <a:gd name="connsiteY4" fmla="*/ 532632 h 1785332"/>
                  <a:gd name="connsiteX0" fmla="*/ 0 w 5414181"/>
                  <a:gd name="connsiteY0" fmla="*/ 654829 h 1907529"/>
                  <a:gd name="connsiteX1" fmla="*/ 5414181 w 5414181"/>
                  <a:gd name="connsiteY1" fmla="*/ 654829 h 1907529"/>
                  <a:gd name="connsiteX2" fmla="*/ 5414181 w 5414181"/>
                  <a:gd name="connsiteY2" fmla="*/ 1907529 h 1907529"/>
                  <a:gd name="connsiteX3" fmla="*/ 0 w 5414181"/>
                  <a:gd name="connsiteY3" fmla="*/ 1907529 h 1907529"/>
                  <a:gd name="connsiteX4" fmla="*/ 0 w 5414181"/>
                  <a:gd name="connsiteY4" fmla="*/ 654829 h 1907529"/>
                  <a:gd name="connsiteX0" fmla="*/ 0 w 5414181"/>
                  <a:gd name="connsiteY0" fmla="*/ 612884 h 1865584"/>
                  <a:gd name="connsiteX1" fmla="*/ 2763656 w 5414181"/>
                  <a:gd name="connsiteY1" fmla="*/ 0 h 1865584"/>
                  <a:gd name="connsiteX2" fmla="*/ 5414181 w 5414181"/>
                  <a:gd name="connsiteY2" fmla="*/ 612884 h 1865584"/>
                  <a:gd name="connsiteX3" fmla="*/ 5414181 w 5414181"/>
                  <a:gd name="connsiteY3" fmla="*/ 1865584 h 1865584"/>
                  <a:gd name="connsiteX4" fmla="*/ 0 w 5414181"/>
                  <a:gd name="connsiteY4" fmla="*/ 1865584 h 1865584"/>
                  <a:gd name="connsiteX5" fmla="*/ 0 w 5414181"/>
                  <a:gd name="connsiteY5" fmla="*/ 612884 h 1865584"/>
                  <a:gd name="connsiteX0" fmla="*/ 0 w 5414181"/>
                  <a:gd name="connsiteY0" fmla="*/ 428902 h 1681602"/>
                  <a:gd name="connsiteX1" fmla="*/ 2741749 w 5414181"/>
                  <a:gd name="connsiteY1" fmla="*/ 0 h 1681602"/>
                  <a:gd name="connsiteX2" fmla="*/ 5414181 w 5414181"/>
                  <a:gd name="connsiteY2" fmla="*/ 428902 h 1681602"/>
                  <a:gd name="connsiteX3" fmla="*/ 5414181 w 5414181"/>
                  <a:gd name="connsiteY3" fmla="*/ 1681602 h 1681602"/>
                  <a:gd name="connsiteX4" fmla="*/ 0 w 5414181"/>
                  <a:gd name="connsiteY4" fmla="*/ 1681602 h 1681602"/>
                  <a:gd name="connsiteX5" fmla="*/ 0 w 5414181"/>
                  <a:gd name="connsiteY5" fmla="*/ 428902 h 1681602"/>
                  <a:gd name="connsiteX0" fmla="*/ 0 w 5414181"/>
                  <a:gd name="connsiteY0" fmla="*/ 635881 h 1888581"/>
                  <a:gd name="connsiteX1" fmla="*/ 2734447 w 5414181"/>
                  <a:gd name="connsiteY1" fmla="*/ 0 h 1888581"/>
                  <a:gd name="connsiteX2" fmla="*/ 5414181 w 5414181"/>
                  <a:gd name="connsiteY2" fmla="*/ 635881 h 1888581"/>
                  <a:gd name="connsiteX3" fmla="*/ 5414181 w 5414181"/>
                  <a:gd name="connsiteY3" fmla="*/ 1888581 h 1888581"/>
                  <a:gd name="connsiteX4" fmla="*/ 0 w 5414181"/>
                  <a:gd name="connsiteY4" fmla="*/ 1888581 h 1888581"/>
                  <a:gd name="connsiteX5" fmla="*/ 0 w 5414181"/>
                  <a:gd name="connsiteY5" fmla="*/ 635881 h 1888581"/>
                  <a:gd name="connsiteX0" fmla="*/ 0 w 5457994"/>
                  <a:gd name="connsiteY0" fmla="*/ 635881 h 1888581"/>
                  <a:gd name="connsiteX1" fmla="*/ 2734447 w 5457994"/>
                  <a:gd name="connsiteY1" fmla="*/ 0 h 1888581"/>
                  <a:gd name="connsiteX2" fmla="*/ 5457994 w 5457994"/>
                  <a:gd name="connsiteY2" fmla="*/ 428902 h 1888581"/>
                  <a:gd name="connsiteX3" fmla="*/ 5414181 w 5457994"/>
                  <a:gd name="connsiteY3" fmla="*/ 1888581 h 1888581"/>
                  <a:gd name="connsiteX4" fmla="*/ 0 w 5457994"/>
                  <a:gd name="connsiteY4" fmla="*/ 1888581 h 1888581"/>
                  <a:gd name="connsiteX5" fmla="*/ 0 w 5457994"/>
                  <a:gd name="connsiteY5" fmla="*/ 635881 h 1888581"/>
                  <a:gd name="connsiteX0" fmla="*/ 0 w 5457994"/>
                  <a:gd name="connsiteY0" fmla="*/ 612883 h 1865583"/>
                  <a:gd name="connsiteX1" fmla="*/ 2529984 w 5457994"/>
                  <a:gd name="connsiteY1" fmla="*/ 0 h 1865583"/>
                  <a:gd name="connsiteX2" fmla="*/ 5457994 w 5457994"/>
                  <a:gd name="connsiteY2" fmla="*/ 405904 h 1865583"/>
                  <a:gd name="connsiteX3" fmla="*/ 5414181 w 5457994"/>
                  <a:gd name="connsiteY3" fmla="*/ 1865583 h 1865583"/>
                  <a:gd name="connsiteX4" fmla="*/ 0 w 5457994"/>
                  <a:gd name="connsiteY4" fmla="*/ 1865583 h 1865583"/>
                  <a:gd name="connsiteX5" fmla="*/ 0 w 5457994"/>
                  <a:gd name="connsiteY5" fmla="*/ 612883 h 1865583"/>
                  <a:gd name="connsiteX0" fmla="*/ 0 w 5457994"/>
                  <a:gd name="connsiteY0" fmla="*/ 520892 h 1773592"/>
                  <a:gd name="connsiteX1" fmla="*/ 2449659 w 5457994"/>
                  <a:gd name="connsiteY1" fmla="*/ 0 h 1773592"/>
                  <a:gd name="connsiteX2" fmla="*/ 5457994 w 5457994"/>
                  <a:gd name="connsiteY2" fmla="*/ 313913 h 1773592"/>
                  <a:gd name="connsiteX3" fmla="*/ 5414181 w 5457994"/>
                  <a:gd name="connsiteY3" fmla="*/ 1773592 h 1773592"/>
                  <a:gd name="connsiteX4" fmla="*/ 0 w 5457994"/>
                  <a:gd name="connsiteY4" fmla="*/ 1773592 h 1773592"/>
                  <a:gd name="connsiteX5" fmla="*/ 0 w 5457994"/>
                  <a:gd name="connsiteY5" fmla="*/ 520892 h 1773592"/>
                  <a:gd name="connsiteX0" fmla="*/ 0 w 5457994"/>
                  <a:gd name="connsiteY0" fmla="*/ 589885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589885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382906 h 1842585"/>
                  <a:gd name="connsiteX1" fmla="*/ 2508077 w 5457994"/>
                  <a:gd name="connsiteY1" fmla="*/ 0 h 1842585"/>
                  <a:gd name="connsiteX2" fmla="*/ 5457994 w 5457994"/>
                  <a:gd name="connsiteY2" fmla="*/ 382906 h 1842585"/>
                  <a:gd name="connsiteX3" fmla="*/ 5414181 w 5457994"/>
                  <a:gd name="connsiteY3" fmla="*/ 1842585 h 1842585"/>
                  <a:gd name="connsiteX4" fmla="*/ 0 w 5457994"/>
                  <a:gd name="connsiteY4" fmla="*/ 1842585 h 1842585"/>
                  <a:gd name="connsiteX5" fmla="*/ 0 w 5457994"/>
                  <a:gd name="connsiteY5" fmla="*/ 382906 h 1842585"/>
                  <a:gd name="connsiteX0" fmla="*/ 0 w 5457994"/>
                  <a:gd name="connsiteY0" fmla="*/ 269938 h 1729617"/>
                  <a:gd name="connsiteX1" fmla="*/ 2603007 w 5457994"/>
                  <a:gd name="connsiteY1" fmla="*/ 2021 h 1729617"/>
                  <a:gd name="connsiteX2" fmla="*/ 5457994 w 5457994"/>
                  <a:gd name="connsiteY2" fmla="*/ 269938 h 1729617"/>
                  <a:gd name="connsiteX3" fmla="*/ 5414181 w 5457994"/>
                  <a:gd name="connsiteY3" fmla="*/ 1729617 h 1729617"/>
                  <a:gd name="connsiteX4" fmla="*/ 0 w 5457994"/>
                  <a:gd name="connsiteY4" fmla="*/ 1729617 h 1729617"/>
                  <a:gd name="connsiteX5" fmla="*/ 0 w 5457994"/>
                  <a:gd name="connsiteY5" fmla="*/ 269938 h 1729617"/>
                  <a:gd name="connsiteX0" fmla="*/ 0 w 5457994"/>
                  <a:gd name="connsiteY0" fmla="*/ 313912 h 1773591"/>
                  <a:gd name="connsiteX1" fmla="*/ 2639518 w 5457994"/>
                  <a:gd name="connsiteY1" fmla="*/ 0 h 1773591"/>
                  <a:gd name="connsiteX2" fmla="*/ 5457994 w 5457994"/>
                  <a:gd name="connsiteY2" fmla="*/ 313912 h 1773591"/>
                  <a:gd name="connsiteX3" fmla="*/ 5414181 w 5457994"/>
                  <a:gd name="connsiteY3" fmla="*/ 1773591 h 1773591"/>
                  <a:gd name="connsiteX4" fmla="*/ 0 w 5457994"/>
                  <a:gd name="connsiteY4" fmla="*/ 1773591 h 1773591"/>
                  <a:gd name="connsiteX5" fmla="*/ 0 w 5457994"/>
                  <a:gd name="connsiteY5" fmla="*/ 313912 h 177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57994" h="1773591">
                    <a:moveTo>
                      <a:pt x="0" y="313912"/>
                    </a:moveTo>
                    <a:cubicBezTo>
                      <a:pt x="613956" y="2982"/>
                      <a:pt x="1737155" y="0"/>
                      <a:pt x="2639518" y="0"/>
                    </a:cubicBezTo>
                    <a:cubicBezTo>
                      <a:pt x="3541881" y="0"/>
                      <a:pt x="5016240" y="2981"/>
                      <a:pt x="5457994" y="313912"/>
                    </a:cubicBezTo>
                    <a:lnTo>
                      <a:pt x="5414181" y="1773591"/>
                    </a:lnTo>
                    <a:lnTo>
                      <a:pt x="0" y="1773591"/>
                    </a:lnTo>
                    <a:lnTo>
                      <a:pt x="0" y="313912"/>
                    </a:lnTo>
                    <a:close/>
                  </a:path>
                </a:pathLst>
              </a:custGeom>
              <a:solidFill>
                <a:srgbClr val="000000">
                  <a:alpha val="30196"/>
                </a:srgbClr>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13" dirty="0">
                  <a:solidFill>
                    <a:schemeClr val="bg1">
                      <a:lumMod val="65000"/>
                    </a:schemeClr>
                  </a:solidFill>
                </a:endParaRPr>
              </a:p>
            </p:txBody>
          </p:sp>
          <p:sp>
            <p:nvSpPr>
              <p:cNvPr id="8" name="Rectangle 7"/>
              <p:cNvSpPr/>
              <p:nvPr/>
            </p:nvSpPr>
            <p:spPr>
              <a:xfrm>
                <a:off x="3286603" y="2029893"/>
                <a:ext cx="8308028" cy="138831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013" dirty="0"/>
              </a:p>
            </p:txBody>
          </p:sp>
        </p:grpSp>
        <p:grpSp>
          <p:nvGrpSpPr>
            <p:cNvPr id="9" name="Group 8"/>
            <p:cNvGrpSpPr/>
            <p:nvPr userDrawn="1"/>
          </p:nvGrpSpPr>
          <p:grpSpPr>
            <a:xfrm>
              <a:off x="5668465" y="1606848"/>
              <a:ext cx="2533667" cy="1951410"/>
              <a:chOff x="4638803" y="1590183"/>
              <a:chExt cx="2533667" cy="1951410"/>
            </a:xfrm>
          </p:grpSpPr>
          <p:grpSp>
            <p:nvGrpSpPr>
              <p:cNvPr id="10" name="Group 9"/>
              <p:cNvGrpSpPr/>
              <p:nvPr/>
            </p:nvGrpSpPr>
            <p:grpSpPr>
              <a:xfrm>
                <a:off x="4638803" y="1590183"/>
                <a:ext cx="2035453" cy="1951410"/>
                <a:chOff x="5197179" y="1821996"/>
                <a:chExt cx="2035453" cy="1951410"/>
              </a:xfrm>
            </p:grpSpPr>
            <p:sp>
              <p:nvSpPr>
                <p:cNvPr id="12" name="Rectangle 11"/>
                <p:cNvSpPr/>
                <p:nvPr/>
              </p:nvSpPr>
              <p:spPr>
                <a:xfrm>
                  <a:off x="5398178" y="2684241"/>
                  <a:ext cx="1834454" cy="694116"/>
                </a:xfrm>
                <a:prstGeom prst="rect">
                  <a:avLst/>
                </a:prstGeom>
                <a:solidFill>
                  <a:srgbClr val="C0D7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788" dirty="0"/>
                </a:p>
              </p:txBody>
            </p:sp>
            <p:pic>
              <p:nvPicPr>
                <p:cNvPr id="13" name="Picture 6" descr="http://skillwise.in/consulting/images_new/logo/sify.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97179" y="1821996"/>
                  <a:ext cx="1071563" cy="1071563"/>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415323" y="2757743"/>
                  <a:ext cx="1738761" cy="1015663"/>
                </a:xfrm>
                <a:prstGeom prst="rect">
                  <a:avLst/>
                </a:prstGeom>
                <a:noFill/>
              </p:spPr>
              <p:txBody>
                <a:bodyPr wrap="square" rtlCol="0">
                  <a:spAutoFit/>
                </a:bodyPr>
                <a:lstStyle/>
                <a:p>
                  <a:r>
                    <a:rPr lang="en-IN" sz="3000" b="1" dirty="0">
                      <a:solidFill>
                        <a:srgbClr val="595959"/>
                      </a:solidFill>
                      <a:latin typeface="Arial Narrow" panose="020B0606020202030204" pitchFamily="34" charset="0"/>
                    </a:rPr>
                    <a:t>Thank You</a:t>
                  </a:r>
                  <a:endParaRPr lang="en-IN" sz="825" b="1" dirty="0">
                    <a:solidFill>
                      <a:srgbClr val="595959"/>
                    </a:solidFill>
                  </a:endParaRPr>
                </a:p>
              </p:txBody>
            </p:sp>
          </p:grpSp>
          <p:sp>
            <p:nvSpPr>
              <p:cNvPr id="11" name="Rectangle 10"/>
              <p:cNvSpPr/>
              <p:nvPr/>
            </p:nvSpPr>
            <p:spPr>
              <a:xfrm>
                <a:off x="4768552" y="3097391"/>
                <a:ext cx="2403918" cy="327397"/>
              </a:xfrm>
              <a:prstGeom prst="rect">
                <a:avLst/>
              </a:prstGeom>
            </p:spPr>
            <p:txBody>
              <a:bodyPr wrap="square">
                <a:spAutoFit/>
              </a:bodyPr>
              <a:lstStyle/>
              <a:p>
                <a:pPr>
                  <a:lnSpc>
                    <a:spcPts val="2025"/>
                  </a:lnSpc>
                </a:pPr>
                <a:r>
                  <a:rPr lang="en-US" sz="1500" dirty="0">
                    <a:solidFill>
                      <a:schemeClr val="bg1"/>
                    </a:solidFill>
                    <a:latin typeface="Century Gothic" panose="020B0502020202020204" pitchFamily="34" charset="0"/>
                  </a:rPr>
                  <a:t>Keeping you ahead</a:t>
                </a:r>
              </a:p>
            </p:txBody>
          </p:sp>
        </p:grpSp>
        <p:pic>
          <p:nvPicPr>
            <p:cNvPr id="15" name="Picture 14"/>
            <p:cNvPicPr>
              <a:picLocks noChangeAspect="1"/>
            </p:cNvPicPr>
            <p:nvPr userDrawn="1"/>
          </p:nvPicPr>
          <p:blipFill>
            <a:blip r:embed="rId3" cstate="email">
              <a:biLevel thresh="25000"/>
              <a:extLst>
                <a:ext uri="{28A0092B-C50C-407E-A947-70E740481C1C}">
                  <a14:useLocalDpi xmlns:a14="http://schemas.microsoft.com/office/drawing/2010/main"/>
                </a:ext>
              </a:extLst>
            </a:blip>
            <a:stretch>
              <a:fillRect/>
            </a:stretch>
          </p:blipFill>
          <p:spPr>
            <a:xfrm>
              <a:off x="804252" y="1095094"/>
              <a:ext cx="4299041" cy="2843566"/>
            </a:xfrm>
            <a:prstGeom prst="rect">
              <a:avLst/>
            </a:prstGeom>
          </p:spPr>
        </p:pic>
      </p:grpSp>
    </p:spTree>
    <p:extLst>
      <p:ext uri="{BB962C8B-B14F-4D97-AF65-F5344CB8AC3E}">
        <p14:creationId xmlns:p14="http://schemas.microsoft.com/office/powerpoint/2010/main" val="2556501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8" name="Footer Placeholder 7"/>
          <p:cNvSpPr>
            <a:spLocks noGrp="1"/>
          </p:cNvSpPr>
          <p:nvPr>
            <p:ph type="ftr" sz="quarter" idx="11"/>
          </p:nvPr>
        </p:nvSpPr>
        <p:spPr/>
        <p:txBody>
          <a:bodyPr/>
          <a:lstStyle/>
          <a:p>
            <a:endParaRPr lang="en-IN" dirty="0"/>
          </a:p>
        </p:txBody>
      </p:sp>
      <p:sp>
        <p:nvSpPr>
          <p:cNvPr id="9" name="Slide Number Placeholder 8"/>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79034278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IN"/>
          </a:p>
        </p:txBody>
      </p:sp>
      <p:sp>
        <p:nvSpPr>
          <p:cNvPr id="3" name="Content Placeholder 2"/>
          <p:cNvSpPr>
            <a:spLocks noGrp="1"/>
          </p:cNvSpPr>
          <p:nvPr>
            <p:ph idx="1"/>
          </p:nvPr>
        </p:nvSpPr>
        <p:spPr>
          <a:xfrm>
            <a:off x="3887391" y="740569"/>
            <a:ext cx="4629150" cy="3655219"/>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61259602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IN"/>
          </a:p>
        </p:txBody>
      </p:sp>
      <p:sp>
        <p:nvSpPr>
          <p:cNvPr id="3" name="Picture Placeholder 2"/>
          <p:cNvSpPr>
            <a:spLocks noGrp="1"/>
          </p:cNvSpPr>
          <p:nvPr>
            <p:ph type="pic" idx="1"/>
          </p:nvPr>
        </p:nvSpPr>
        <p:spPr>
          <a:xfrm>
            <a:off x="3887391" y="740569"/>
            <a:ext cx="4629150" cy="3655219"/>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endParaRPr lang="en-IN" dirty="0"/>
          </a:p>
        </p:txBody>
      </p:sp>
      <p:sp>
        <p:nvSpPr>
          <p:cNvPr id="4" name="Text Placeholder 3"/>
          <p:cNvSpPr>
            <a:spLocks noGrp="1"/>
          </p:cNvSpPr>
          <p:nvPr>
            <p:ph type="body" sz="half" idx="2"/>
          </p:nvPr>
        </p:nvSpPr>
        <p:spPr>
          <a:xfrm>
            <a:off x="629841" y="1543050"/>
            <a:ext cx="2949178" cy="2858691"/>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6" name="Footer Placeholder 5"/>
          <p:cNvSpPr>
            <a:spLocks noGrp="1"/>
          </p:cNvSpPr>
          <p:nvPr>
            <p:ph type="ftr" sz="quarter" idx="11"/>
          </p:nvPr>
        </p:nvSpPr>
        <p:spPr/>
        <p:txBody>
          <a:bodyPr/>
          <a:lstStyle/>
          <a:p>
            <a:endParaRPr lang="en-IN" dirty="0"/>
          </a:p>
        </p:txBody>
      </p:sp>
      <p:sp>
        <p:nvSpPr>
          <p:cNvPr id="7" name="Slide Number Placeholder 6"/>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11817120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a:xfrm>
            <a:off x="154305" y="730320"/>
            <a:ext cx="8803958" cy="326350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36770479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628650" y="273844"/>
            <a:ext cx="5800725" cy="435887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a:xfrm>
            <a:off x="154305" y="4880514"/>
            <a:ext cx="2057400" cy="273844"/>
          </a:xfrm>
          <a:prstGeom prst="rect">
            <a:avLst/>
          </a:prstGeom>
        </p:spPr>
        <p:txBody>
          <a:bodyPr/>
          <a:lstStyle/>
          <a:p>
            <a:fld id="{5878C62B-BB6B-48B5-95FA-2EC3C7397920}" type="datetimeFigureOut">
              <a:rPr lang="en-IN" smtClean="0"/>
              <a:t>22-11-2022</a:t>
            </a:fld>
            <a:endParaRPr lang="en-IN" dirty="0"/>
          </a:p>
        </p:txBody>
      </p:sp>
      <p:sp>
        <p:nvSpPr>
          <p:cNvPr id="5" name="Footer Placeholder 4"/>
          <p:cNvSpPr>
            <a:spLocks noGrp="1"/>
          </p:cNvSpPr>
          <p:nvPr>
            <p:ph type="ftr" sz="quarter" idx="11"/>
          </p:nvPr>
        </p:nvSpPr>
        <p:spPr/>
        <p:txBody>
          <a:bodyPr/>
          <a:lstStyle/>
          <a:p>
            <a:endParaRPr lang="en-IN" dirty="0"/>
          </a:p>
        </p:txBody>
      </p:sp>
      <p:sp>
        <p:nvSpPr>
          <p:cNvPr id="6" name="Slide Number Placeholder 5"/>
          <p:cNvSpPr>
            <a:spLocks noGrp="1"/>
          </p:cNvSpPr>
          <p:nvPr>
            <p:ph type="sldNum" sz="quarter" idx="12"/>
          </p:nvPr>
        </p:nvSpPr>
        <p:spPr/>
        <p:txBody>
          <a:bodyPr/>
          <a:lstStyle/>
          <a:p>
            <a:fld id="{3F351124-C9D4-4C8E-A73B-C81FE4DECE66}" type="slidenum">
              <a:rPr lang="en-IN" smtClean="0"/>
              <a:t>‹#›</a:t>
            </a:fld>
            <a:endParaRPr lang="en-IN" dirty="0"/>
          </a:p>
        </p:txBody>
      </p:sp>
    </p:spTree>
    <p:extLst>
      <p:ext uri="{BB962C8B-B14F-4D97-AF65-F5344CB8AC3E}">
        <p14:creationId xmlns:p14="http://schemas.microsoft.com/office/powerpoint/2010/main" val="17933675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4" name="Footer Placeholder 3"/>
          <p:cNvSpPr>
            <a:spLocks noGrp="1"/>
          </p:cNvSpPr>
          <p:nvPr>
            <p:ph type="ftr" sz="quarter" idx="11"/>
          </p:nvPr>
        </p:nvSpPr>
        <p:spPr/>
        <p:txBody>
          <a:bodyPr/>
          <a:lstStyle/>
          <a:p>
            <a:endParaRPr lang="en-IN" dirty="0"/>
          </a:p>
        </p:txBody>
      </p:sp>
      <p:sp>
        <p:nvSpPr>
          <p:cNvPr id="5" name="Slide Number Placeholder 4"/>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331700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4EBA61-77B0-4E67-B37B-1737676D3F50}" type="datetimeFigureOut">
              <a:rPr lang="en-IN" smtClean="0"/>
              <a:t>22-11-2022</a:t>
            </a:fld>
            <a:endParaRPr lang="en-IN" dirty="0"/>
          </a:p>
        </p:txBody>
      </p:sp>
      <p:sp>
        <p:nvSpPr>
          <p:cNvPr id="3" name="Footer Placeholder 2"/>
          <p:cNvSpPr>
            <a:spLocks noGrp="1"/>
          </p:cNvSpPr>
          <p:nvPr>
            <p:ph type="ftr" sz="quarter" idx="11"/>
          </p:nvPr>
        </p:nvSpPr>
        <p:spPr/>
        <p:txBody>
          <a:bodyPr/>
          <a:lstStyle/>
          <a:p>
            <a:endParaRPr lang="en-IN" dirty="0"/>
          </a:p>
        </p:txBody>
      </p:sp>
      <p:sp>
        <p:nvSpPr>
          <p:cNvPr id="4" name="Slide Number Placeholder 3"/>
          <p:cNvSpPr>
            <a:spLocks noGrp="1"/>
          </p:cNvSpPr>
          <p:nvPr>
            <p:ph type="sldNum" sz="quarter" idx="12"/>
          </p:nvPr>
        </p:nvSpPr>
        <p:spPr/>
        <p:txBody>
          <a:bodyPr/>
          <a:lstStyle/>
          <a:p>
            <a:fld id="{766F569C-294D-4643-88D6-7040EEA6D8F9}" type="slidenum">
              <a:rPr lang="en-IN" smtClean="0"/>
              <a:t>‹#›</a:t>
            </a:fld>
            <a:endParaRPr lang="en-IN" dirty="0"/>
          </a:p>
        </p:txBody>
      </p:sp>
    </p:spTree>
    <p:extLst>
      <p:ext uri="{BB962C8B-B14F-4D97-AF65-F5344CB8AC3E}">
        <p14:creationId xmlns:p14="http://schemas.microsoft.com/office/powerpoint/2010/main" val="3266162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innernew">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28E48197-FFED-490B-604B-DBC5296F0AD2}"/>
              </a:ext>
            </a:extLst>
          </p:cNvPr>
          <p:cNvPicPr>
            <a:picLocks noChangeAspect="1"/>
          </p:cNvPicPr>
          <p:nvPr userDrawn="1"/>
        </p:nvPicPr>
        <p:blipFill>
          <a:blip r:embed="rId2">
            <a:alphaModFix amt="70000"/>
          </a:blip>
          <a:stretch>
            <a:fillRect/>
          </a:stretch>
        </p:blipFill>
        <p:spPr>
          <a:xfrm>
            <a:off x="0" y="0"/>
            <a:ext cx="9144000" cy="5143500"/>
          </a:xfrm>
          <a:prstGeom prst="rect">
            <a:avLst/>
          </a:prstGeom>
        </p:spPr>
      </p:pic>
    </p:spTree>
    <p:extLst>
      <p:ext uri="{BB962C8B-B14F-4D97-AF65-F5344CB8AC3E}">
        <p14:creationId xmlns:p14="http://schemas.microsoft.com/office/powerpoint/2010/main" val="1107551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innernew">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166EA793-8EF2-E390-1762-B66CB4D80ECB}"/>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Rectangle 2">
            <a:extLst>
              <a:ext uri="{FF2B5EF4-FFF2-40B4-BE49-F238E27FC236}">
                <a16:creationId xmlns:a16="http://schemas.microsoft.com/office/drawing/2014/main" id="{529CE6D2-4B7E-FB47-25F9-EE1F7D550953}"/>
              </a:ext>
            </a:extLst>
          </p:cNvPr>
          <p:cNvSpPr/>
          <p:nvPr userDrawn="1"/>
        </p:nvSpPr>
        <p:spPr>
          <a:xfrm>
            <a:off x="0" y="0"/>
            <a:ext cx="9144000" cy="5143500"/>
          </a:xfrm>
          <a:prstGeom prst="rect">
            <a:avLst/>
          </a:prstGeom>
          <a:solidFill>
            <a:srgbClr val="00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4564215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image" Target="../media/image9.png"/><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94EBA61-77B0-4E67-B37B-1737676D3F50}" type="datetimeFigureOut">
              <a:rPr lang="en-IN" smtClean="0"/>
              <a:t>22-11-2022</a:t>
            </a:fld>
            <a:endParaRPr lang="en-IN"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66F569C-294D-4643-88D6-7040EEA6D8F9}" type="slidenum">
              <a:rPr lang="en-IN" smtClean="0"/>
              <a:t>‹#›</a:t>
            </a:fld>
            <a:endParaRPr lang="en-IN" dirty="0"/>
          </a:p>
        </p:txBody>
      </p:sp>
    </p:spTree>
    <p:extLst>
      <p:ext uri="{BB962C8B-B14F-4D97-AF65-F5344CB8AC3E}">
        <p14:creationId xmlns:p14="http://schemas.microsoft.com/office/powerpoint/2010/main" val="222104310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25" r:id="rId8"/>
    <p:sldLayoutId id="2147483730" r:id="rId9"/>
    <p:sldLayoutId id="2147483727" r:id="rId10"/>
    <p:sldLayoutId id="2147483728" r:id="rId11"/>
    <p:sldLayoutId id="2147483729" r:id="rId12"/>
    <p:sldLayoutId id="2147483726" r:id="rId13"/>
    <p:sldLayoutId id="2147483711" r:id="rId14"/>
    <p:sldLayoutId id="2147483707" r:id="rId15"/>
    <p:sldLayoutId id="2147483708" r:id="rId16"/>
    <p:sldLayoutId id="2147483709" r:id="rId17"/>
    <p:sldLayoutId id="2147483710" r:id="rId18"/>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pos="2767">
          <p15:clr>
            <a:srgbClr val="F26B43"/>
          </p15:clr>
        </p15:guide>
        <p15:guide id="3" pos="2993">
          <p15:clr>
            <a:srgbClr val="F26B43"/>
          </p15:clr>
        </p15:guide>
        <p15:guide id="4" pos="5556">
          <p15:clr>
            <a:srgbClr val="F26B43"/>
          </p15:clr>
        </p15:guide>
        <p15:guide id="5" pos="204">
          <p15:clr>
            <a:srgbClr val="F26B43"/>
          </p15:clr>
        </p15:guide>
        <p15:guide id="6" orient="horz" pos="1620">
          <p15:clr>
            <a:srgbClr val="F26B43"/>
          </p15:clr>
        </p15:guide>
        <p15:guide id="7" orient="horz" pos="395">
          <p15:clr>
            <a:srgbClr val="F26B43"/>
          </p15:clr>
        </p15:guide>
        <p15:guide id="8" orient="horz" pos="622">
          <p15:clr>
            <a:srgbClr val="F26B43"/>
          </p15:clr>
        </p15:guide>
        <p15:guide id="9" orient="horz" pos="298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24000" y="987426"/>
            <a:ext cx="8496150" cy="3744913"/>
          </a:xfrm>
          <a:prstGeom prst="rect">
            <a:avLst/>
          </a:prstGeom>
        </p:spPr>
        <p:txBody>
          <a:bodyPr vert="horz" lIns="0" tIns="0" rIns="91428" bIns="45715" rtlCol="0">
            <a:normAutofit/>
          </a:bodyPr>
          <a:lstStyle/>
          <a:p>
            <a:pPr lvl="0"/>
            <a:r>
              <a:rPr lang="en-US"/>
              <a:t>Click to edit Master text styles</a:t>
            </a:r>
          </a:p>
          <a:p>
            <a:pPr lvl="1"/>
            <a:r>
              <a:rPr lang="en-US"/>
              <a:t>Second level</a:t>
            </a:r>
          </a:p>
        </p:txBody>
      </p:sp>
      <p:sp>
        <p:nvSpPr>
          <p:cNvPr id="6" name="Slide Number Placeholder 5"/>
          <p:cNvSpPr>
            <a:spLocks noGrp="1"/>
          </p:cNvSpPr>
          <p:nvPr>
            <p:ph type="sldNum" sz="quarter" idx="4"/>
          </p:nvPr>
        </p:nvSpPr>
        <p:spPr>
          <a:xfrm>
            <a:off x="8286433" y="4767265"/>
            <a:ext cx="487680" cy="274637"/>
          </a:xfrm>
          <a:prstGeom prst="rect">
            <a:avLst/>
          </a:prstGeom>
        </p:spPr>
        <p:txBody>
          <a:bodyPr vert="horz" lIns="91428" tIns="45715" rIns="0" bIns="45715" rtlCol="0" anchor="ctr"/>
          <a:lstStyle>
            <a:lvl1pPr algn="r">
              <a:defRPr sz="1000">
                <a:solidFill>
                  <a:schemeClr val="tx1">
                    <a:tint val="75000"/>
                  </a:schemeClr>
                </a:solidFill>
                <a:latin typeface="TheSansOffice" panose="020B0503040302060204" pitchFamily="34" charset="0"/>
              </a:defRPr>
            </a:lvl1pPr>
          </a:lstStyle>
          <a:p>
            <a:fld id="{D6AB342A-830E-438F-A6A8-BEDF509AB0A8}" type="slidenum">
              <a:rPr lang="en-US" smtClean="0"/>
              <a:pPr/>
              <a:t>‹#›</a:t>
            </a:fld>
            <a:endParaRPr lang="en-US" dirty="0"/>
          </a:p>
        </p:txBody>
      </p:sp>
      <p:sp>
        <p:nvSpPr>
          <p:cNvPr id="13" name="Title Placeholder 11"/>
          <p:cNvSpPr>
            <a:spLocks noGrp="1"/>
          </p:cNvSpPr>
          <p:nvPr>
            <p:ph type="title"/>
          </p:nvPr>
        </p:nvSpPr>
        <p:spPr>
          <a:xfrm>
            <a:off x="324000" y="257738"/>
            <a:ext cx="8496150" cy="369322"/>
          </a:xfrm>
          <a:prstGeom prst="rect">
            <a:avLst/>
          </a:prstGeom>
        </p:spPr>
        <p:txBody>
          <a:bodyPr vert="horz" wrap="square" lIns="0" tIns="45715" rIns="91428" bIns="45715" rtlCol="0" anchor="ctr">
            <a:spAutoFit/>
          </a:bodyPr>
          <a:lstStyle/>
          <a:p>
            <a:pPr marL="0" marR="0" lvl="0" indent="0" algn="l" defTabSz="914264" rtl="0" eaLnBrk="1" fontAlgn="auto" latinLnBrk="0" hangingPunct="1">
              <a:lnSpc>
                <a:spcPct val="100000"/>
              </a:lnSpc>
              <a:spcBef>
                <a:spcPct val="0"/>
              </a:spcBef>
              <a:spcAft>
                <a:spcPts val="0"/>
              </a:spcAft>
              <a:buClrTx/>
              <a:buSzTx/>
              <a:buFontTx/>
              <a:buNone/>
              <a:tabLst/>
              <a:defRPr/>
            </a:pPr>
            <a:r>
              <a:rPr lang="en-US"/>
              <a:t>TITLE OF THE SLIDE GOES HERE</a:t>
            </a:r>
          </a:p>
        </p:txBody>
      </p:sp>
    </p:spTree>
    <p:extLst>
      <p:ext uri="{BB962C8B-B14F-4D97-AF65-F5344CB8AC3E}">
        <p14:creationId xmlns:p14="http://schemas.microsoft.com/office/powerpoint/2010/main" val="1092248370"/>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5" r:id="rId11"/>
    <p:sldLayoutId id="2147483686" r:id="rId12"/>
  </p:sldLayoutIdLst>
  <p:txStyles>
    <p:titleStyle>
      <a:lvl1pPr algn="l" defTabSz="914264" rtl="0" eaLnBrk="1" latinLnBrk="0" hangingPunct="1">
        <a:spcBef>
          <a:spcPct val="0"/>
        </a:spcBef>
        <a:buNone/>
        <a:defRPr kumimoji="0" lang="en-US" sz="1800" b="1" i="0" u="none" strike="noStrike" kern="1200" cap="all" spc="0" normalizeH="0" baseline="0" noProof="0" dirty="0" smtClean="0">
          <a:ln>
            <a:noFill/>
          </a:ln>
          <a:solidFill>
            <a:schemeClr val="tx2">
              <a:lumMod val="75000"/>
            </a:schemeClr>
          </a:solidFill>
          <a:effectLst/>
          <a:uLnTx/>
          <a:uFillTx/>
          <a:latin typeface="TheSansOffice" panose="020B0503040302060204" pitchFamily="34" charset="0"/>
          <a:ea typeface="+mj-ea"/>
          <a:cs typeface="+mj-cs"/>
        </a:defRPr>
      </a:lvl1pPr>
    </p:titleStyle>
    <p:bodyStyle>
      <a:lvl1pPr marL="226766" indent="-226766" algn="l" defTabSz="914264" rtl="0" eaLnBrk="1" latinLnBrk="0" hangingPunct="1">
        <a:lnSpc>
          <a:spcPct val="90000"/>
        </a:lnSpc>
        <a:spcBef>
          <a:spcPts val="600"/>
        </a:spcBef>
        <a:buFont typeface="Arial" pitchFamily="34" charset="0"/>
        <a:buChar char="•"/>
        <a:defRPr sz="1600" kern="1200">
          <a:solidFill>
            <a:srgbClr val="595959"/>
          </a:solidFill>
          <a:latin typeface="TheSansOffice" panose="020B0503040302060204" pitchFamily="34" charset="0"/>
          <a:ea typeface="+mn-ea"/>
          <a:cs typeface="+mn-cs"/>
        </a:defRPr>
      </a:lvl1pPr>
      <a:lvl2pPr marL="568715" indent="-285707" algn="l" defTabSz="914264" rtl="0" eaLnBrk="1" latinLnBrk="0" hangingPunct="1">
        <a:lnSpc>
          <a:spcPct val="90000"/>
        </a:lnSpc>
        <a:spcBef>
          <a:spcPts val="600"/>
        </a:spcBef>
        <a:buFont typeface="Arial" pitchFamily="34" charset="0"/>
        <a:buChar char="–"/>
        <a:defRPr sz="1400" kern="1200">
          <a:solidFill>
            <a:srgbClr val="595959"/>
          </a:solidFill>
          <a:latin typeface="TheSansOffice" panose="020B0503040302060204" pitchFamily="34" charset="0"/>
          <a:ea typeface="+mn-ea"/>
          <a:cs typeface="+mn-cs"/>
        </a:defRPr>
      </a:lvl2pPr>
      <a:lvl3pPr marL="1142828" indent="-228566" algn="l" defTabSz="914264" rtl="0" eaLnBrk="1" latinLnBrk="0" hangingPunct="1">
        <a:lnSpc>
          <a:spcPct val="90000"/>
        </a:lnSpc>
        <a:spcBef>
          <a:spcPts val="600"/>
        </a:spcBef>
        <a:buFont typeface="Arial" pitchFamily="34" charset="0"/>
        <a:buChar char="•"/>
        <a:defRPr sz="1200" kern="1200">
          <a:solidFill>
            <a:srgbClr val="595959"/>
          </a:solidFill>
          <a:latin typeface="Trebuchet MS" pitchFamily="34" charset="0"/>
          <a:ea typeface="+mn-ea"/>
          <a:cs typeface="+mn-cs"/>
        </a:defRPr>
      </a:lvl3pPr>
      <a:lvl4pPr marL="1599960"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4pPr>
      <a:lvl5pPr marL="2057092" indent="-228566" algn="l" defTabSz="914264" rtl="0" eaLnBrk="1" latinLnBrk="0" hangingPunct="1">
        <a:lnSpc>
          <a:spcPct val="90000"/>
        </a:lnSpc>
        <a:spcBef>
          <a:spcPts val="600"/>
        </a:spcBef>
        <a:buFont typeface="Arial" pitchFamily="34" charset="0"/>
        <a:buChar char="»"/>
        <a:defRPr sz="1100" kern="1200">
          <a:solidFill>
            <a:srgbClr val="595959"/>
          </a:solidFill>
          <a:latin typeface="Trebuchet MS" pitchFamily="34" charset="0"/>
          <a:ea typeface="+mn-ea"/>
          <a:cs typeface="+mn-cs"/>
        </a:defRPr>
      </a:lvl5pPr>
      <a:lvl6pPr marL="2514224"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55"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486"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18" indent="-228566" algn="l" defTabSz="91426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64" rtl="0" eaLnBrk="1" latinLnBrk="0" hangingPunct="1">
        <a:defRPr sz="1800" kern="1200">
          <a:solidFill>
            <a:schemeClr val="tx1"/>
          </a:solidFill>
          <a:latin typeface="+mn-lt"/>
          <a:ea typeface="+mn-ea"/>
          <a:cs typeface="+mn-cs"/>
        </a:defRPr>
      </a:lvl1pPr>
      <a:lvl2pPr marL="457132" algn="l" defTabSz="914264" rtl="0" eaLnBrk="1" latinLnBrk="0" hangingPunct="1">
        <a:defRPr sz="1800" kern="1200">
          <a:solidFill>
            <a:schemeClr val="tx1"/>
          </a:solidFill>
          <a:latin typeface="+mn-lt"/>
          <a:ea typeface="+mn-ea"/>
          <a:cs typeface="+mn-cs"/>
        </a:defRPr>
      </a:lvl2pPr>
      <a:lvl3pPr marL="914264" algn="l" defTabSz="914264" rtl="0" eaLnBrk="1" latinLnBrk="0" hangingPunct="1">
        <a:defRPr sz="1800" kern="1200">
          <a:solidFill>
            <a:schemeClr val="tx1"/>
          </a:solidFill>
          <a:latin typeface="+mn-lt"/>
          <a:ea typeface="+mn-ea"/>
          <a:cs typeface="+mn-cs"/>
        </a:defRPr>
      </a:lvl3pPr>
      <a:lvl4pPr marL="1371395" algn="l" defTabSz="914264" rtl="0" eaLnBrk="1" latinLnBrk="0" hangingPunct="1">
        <a:defRPr sz="1800" kern="1200">
          <a:solidFill>
            <a:schemeClr val="tx1"/>
          </a:solidFill>
          <a:latin typeface="+mn-lt"/>
          <a:ea typeface="+mn-ea"/>
          <a:cs typeface="+mn-cs"/>
        </a:defRPr>
      </a:lvl4pPr>
      <a:lvl5pPr marL="1828526" algn="l" defTabSz="914264" rtl="0" eaLnBrk="1" latinLnBrk="0" hangingPunct="1">
        <a:defRPr sz="1800" kern="1200">
          <a:solidFill>
            <a:schemeClr val="tx1"/>
          </a:solidFill>
          <a:latin typeface="+mn-lt"/>
          <a:ea typeface="+mn-ea"/>
          <a:cs typeface="+mn-cs"/>
        </a:defRPr>
      </a:lvl5pPr>
      <a:lvl6pPr marL="2285658" algn="l" defTabSz="914264" rtl="0" eaLnBrk="1" latinLnBrk="0" hangingPunct="1">
        <a:defRPr sz="1800" kern="1200">
          <a:solidFill>
            <a:schemeClr val="tx1"/>
          </a:solidFill>
          <a:latin typeface="+mn-lt"/>
          <a:ea typeface="+mn-ea"/>
          <a:cs typeface="+mn-cs"/>
        </a:defRPr>
      </a:lvl6pPr>
      <a:lvl7pPr marL="2742788" algn="l" defTabSz="914264" rtl="0" eaLnBrk="1" latinLnBrk="0" hangingPunct="1">
        <a:defRPr sz="1800" kern="1200">
          <a:solidFill>
            <a:schemeClr val="tx1"/>
          </a:solidFill>
          <a:latin typeface="+mn-lt"/>
          <a:ea typeface="+mn-ea"/>
          <a:cs typeface="+mn-cs"/>
        </a:defRPr>
      </a:lvl7pPr>
      <a:lvl8pPr marL="3199921" algn="l" defTabSz="914264" rtl="0" eaLnBrk="1" latinLnBrk="0" hangingPunct="1">
        <a:defRPr sz="1800" kern="1200">
          <a:solidFill>
            <a:schemeClr val="tx1"/>
          </a:solidFill>
          <a:latin typeface="+mn-lt"/>
          <a:ea typeface="+mn-ea"/>
          <a:cs typeface="+mn-cs"/>
        </a:defRPr>
      </a:lvl8pPr>
      <a:lvl9pPr marL="3657052" algn="l" defTabSz="914264"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160" userDrawn="1">
          <p15:clr>
            <a:srgbClr val="F26B43"/>
          </p15:clr>
        </p15:guide>
        <p15:guide id="2" orient="horz" pos="1215" userDrawn="1">
          <p15:clr>
            <a:srgbClr val="F26B43"/>
          </p15:clr>
        </p15:guide>
        <p15:guide id="3" pos="2075" userDrawn="1">
          <p15:clr>
            <a:srgbClr val="F26B43"/>
          </p15:clr>
        </p15:guide>
        <p15:guide id="4" pos="2245" userDrawn="1">
          <p15:clr>
            <a:srgbClr val="F26B43"/>
          </p15:clr>
        </p15:guide>
        <p15:guide id="5" pos="153" userDrawn="1">
          <p15:clr>
            <a:srgbClr val="F26B43"/>
          </p15:clr>
        </p15:guide>
        <p15:guide id="6" pos="4167" userDrawn="1">
          <p15:clr>
            <a:srgbClr val="F26B43"/>
          </p15:clr>
        </p15:guide>
        <p15:guide id="7" orient="horz" pos="2236" userDrawn="1">
          <p15:clr>
            <a:srgbClr val="F26B43"/>
          </p15:clr>
        </p15:guide>
        <p15:guide id="8" orient="horz" pos="467" userDrawn="1">
          <p15:clr>
            <a:srgbClr val="F26B43"/>
          </p15:clr>
        </p15:guide>
        <p15:guide id="9" orient="horz" pos="296" userDrawn="1">
          <p15:clr>
            <a:srgbClr val="F26B43"/>
          </p15:clr>
        </p15:guide>
        <p15:guide id="10" userDrawn="1">
          <p15:clr>
            <a:srgbClr val="F26B43"/>
          </p15:clr>
        </p15:guide>
        <p15:guide id="11" pos="4320" userDrawn="1">
          <p15:clr>
            <a:srgbClr val="F26B43"/>
          </p15:clr>
        </p15:guide>
        <p15:guide id="12" orient="horz" pos="2430" userDrawn="1">
          <p15:clr>
            <a:srgbClr val="F26B43"/>
          </p15:clr>
        </p15:guide>
        <p15:guide id="13" orient="horz"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52F1E63-67B4-EC4E-A83D-D88C5F9EBCCB}" type="datetimeFigureOut">
              <a:rPr lang="en-US" smtClean="0"/>
              <a:t>11/22/2022</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9CFB110-4514-F644-9491-360273CB4C4D}" type="slidenum">
              <a:rPr lang="en-US" smtClean="0"/>
              <a:t>‹#›</a:t>
            </a:fld>
            <a:endParaRPr lang="en-US" dirty="0"/>
          </a:p>
        </p:txBody>
      </p:sp>
    </p:spTree>
    <p:extLst>
      <p:ext uri="{BB962C8B-B14F-4D97-AF65-F5344CB8AC3E}">
        <p14:creationId xmlns:p14="http://schemas.microsoft.com/office/powerpoint/2010/main" val="3694699819"/>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712"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 name="Picture 29"/>
          <p:cNvPicPr>
            <a:picLocks noChangeAspect="1"/>
          </p:cNvPicPr>
          <p:nvPr userDrawn="1"/>
        </p:nvPicPr>
        <p:blipFill rotWithShape="1">
          <a:blip r:embed="rId13" cstate="email">
            <a:extLst>
              <a:ext uri="{28A0092B-C50C-407E-A947-70E740481C1C}">
                <a14:useLocalDpi xmlns:a14="http://schemas.microsoft.com/office/drawing/2010/main"/>
              </a:ext>
            </a:extLst>
          </a:blip>
          <a:srcRect/>
          <a:stretch/>
        </p:blipFill>
        <p:spPr>
          <a:xfrm>
            <a:off x="0" y="1"/>
            <a:ext cx="9144000" cy="5154356"/>
          </a:xfrm>
          <a:prstGeom prst="rect">
            <a:avLst/>
          </a:prstGeom>
        </p:spPr>
      </p:pic>
      <p:sp>
        <p:nvSpPr>
          <p:cNvPr id="2" name="Title Placeholder 1"/>
          <p:cNvSpPr>
            <a:spLocks noGrp="1"/>
          </p:cNvSpPr>
          <p:nvPr>
            <p:ph type="title"/>
          </p:nvPr>
        </p:nvSpPr>
        <p:spPr>
          <a:xfrm>
            <a:off x="102218" y="24067"/>
            <a:ext cx="7584751" cy="433538"/>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5" name="Footer Placeholder 4"/>
          <p:cNvSpPr>
            <a:spLocks noGrp="1"/>
          </p:cNvSpPr>
          <p:nvPr>
            <p:ph type="ftr" sz="quarter" idx="3"/>
          </p:nvPr>
        </p:nvSpPr>
        <p:spPr>
          <a:xfrm>
            <a:off x="3028950" y="488051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N" dirty="0"/>
          </a:p>
        </p:txBody>
      </p:sp>
      <p:sp>
        <p:nvSpPr>
          <p:cNvPr id="6" name="Slide Number Placeholder 5"/>
          <p:cNvSpPr>
            <a:spLocks noGrp="1"/>
          </p:cNvSpPr>
          <p:nvPr>
            <p:ph type="sldNum" sz="quarter" idx="4"/>
          </p:nvPr>
        </p:nvSpPr>
        <p:spPr>
          <a:xfrm>
            <a:off x="55915" y="4881817"/>
            <a:ext cx="415573" cy="257387"/>
          </a:xfrm>
          <a:prstGeom prst="rect">
            <a:avLst/>
          </a:prstGeom>
        </p:spPr>
        <p:txBody>
          <a:bodyPr vert="horz" lIns="91440" tIns="45720" rIns="91440" bIns="45720" rtlCol="0" anchor="ctr"/>
          <a:lstStyle>
            <a:lvl1pPr algn="ctr">
              <a:defRPr sz="900">
                <a:solidFill>
                  <a:schemeClr val="tx1">
                    <a:tint val="75000"/>
                  </a:schemeClr>
                </a:solidFill>
              </a:defRPr>
            </a:lvl1pPr>
          </a:lstStyle>
          <a:p>
            <a:fld id="{3F351124-C9D4-4C8E-A73B-C81FE4DECE66}" type="slidenum">
              <a:rPr lang="en-IN" smtClean="0"/>
              <a:pPr/>
              <a:t>‹#›</a:t>
            </a:fld>
            <a:endParaRPr lang="en-IN" dirty="0"/>
          </a:p>
        </p:txBody>
      </p:sp>
      <p:cxnSp>
        <p:nvCxnSpPr>
          <p:cNvPr id="25" name="Straight Connector 24"/>
          <p:cNvCxnSpPr/>
          <p:nvPr userDrawn="1"/>
        </p:nvCxnSpPr>
        <p:spPr>
          <a:xfrm>
            <a:off x="211129" y="480465"/>
            <a:ext cx="8721743"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15987"/>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Lst>
  <p:txStyles>
    <p:titleStyle>
      <a:lvl1pPr algn="l" defTabSz="685800" rtl="0" eaLnBrk="1" latinLnBrk="0" hangingPunct="1">
        <a:lnSpc>
          <a:spcPct val="90000"/>
        </a:lnSpc>
        <a:spcBef>
          <a:spcPct val="0"/>
        </a:spcBef>
        <a:buNone/>
        <a:defRPr sz="1800" b="1" kern="1200">
          <a:solidFill>
            <a:schemeClr val="tx1"/>
          </a:solidFill>
          <a:latin typeface="Arial Narrow" panose="020B060602020203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0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9.xml"/><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image" Target="../media/image60.jpg"/><Relationship Id="rId7"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8.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69.svg"/><Relationship Id="rId5" Type="http://schemas.openxmlformats.org/officeDocument/2006/relationships/image" Target="../media/image68.png"/><Relationship Id="rId10" Type="http://schemas.openxmlformats.org/officeDocument/2006/relationships/image" Target="../media/image73.svg"/><Relationship Id="rId4" Type="http://schemas.openxmlformats.org/officeDocument/2006/relationships/image" Target="../media/image67.svg"/><Relationship Id="rId9" Type="http://schemas.openxmlformats.org/officeDocument/2006/relationships/image" Target="../media/image72.png"/></Relationships>
</file>

<file path=ppt/slides/_rels/slide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20.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4.jp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26.jpg"/></Relationships>
</file>

<file path=ppt/slides/_rels/slide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9.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DF290C8D-86CE-7FC8-E05E-E8A6FB0FBE3B}"/>
              </a:ext>
            </a:extLst>
          </p:cNvPr>
          <p:cNvPicPr>
            <a:picLocks noChangeAspect="1"/>
          </p:cNvPicPr>
          <p:nvPr/>
        </p:nvPicPr>
        <p:blipFill>
          <a:blip r:embed="rId3"/>
          <a:srcRect/>
          <a:stretch/>
        </p:blipFill>
        <p:spPr>
          <a:xfrm>
            <a:off x="0" y="0"/>
            <a:ext cx="9144000" cy="5143500"/>
          </a:xfrm>
          <a:prstGeom prst="rect">
            <a:avLst/>
          </a:prstGeom>
        </p:spPr>
      </p:pic>
      <p:sp>
        <p:nvSpPr>
          <p:cNvPr id="6" name="Rectangle 5">
            <a:extLst>
              <a:ext uri="{FF2B5EF4-FFF2-40B4-BE49-F238E27FC236}">
                <a16:creationId xmlns:a16="http://schemas.microsoft.com/office/drawing/2014/main" id="{4933E0A9-4EC0-CE67-B025-44D951FA2CD5}"/>
              </a:ext>
            </a:extLst>
          </p:cNvPr>
          <p:cNvSpPr/>
          <p:nvPr/>
        </p:nvSpPr>
        <p:spPr>
          <a:xfrm>
            <a:off x="0" y="0"/>
            <a:ext cx="9144000" cy="5143500"/>
          </a:xfrm>
          <a:prstGeom prst="rect">
            <a:avLst/>
          </a:prstGeom>
          <a:solidFill>
            <a:srgbClr val="00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C6C4CA18-7EA0-4E02-665F-515996BB13CE}"/>
              </a:ext>
            </a:extLst>
          </p:cNvPr>
          <p:cNvSpPr>
            <a:spLocks noGrp="1"/>
          </p:cNvSpPr>
          <p:nvPr>
            <p:ph type="ctrTitle"/>
          </p:nvPr>
        </p:nvSpPr>
        <p:spPr>
          <a:xfrm>
            <a:off x="473527" y="2143744"/>
            <a:ext cx="4642383" cy="927898"/>
          </a:xfrm>
        </p:spPr>
        <p:txBody>
          <a:bodyPr>
            <a:normAutofit fontScale="90000"/>
          </a:bodyPr>
          <a:lstStyle/>
          <a:p>
            <a:pPr algn="l"/>
            <a:r>
              <a:rPr lang="en-US" sz="3200" b="1" dirty="0">
                <a:solidFill>
                  <a:schemeClr val="bg1"/>
                </a:solidFill>
                <a:latin typeface="Trebuchet MS" panose="020B0603020202020204" pitchFamily="34" charset="0"/>
              </a:rPr>
              <a:t>Re-balancing </a:t>
            </a:r>
            <a:br>
              <a:rPr lang="en-US" sz="3200" b="1" dirty="0">
                <a:solidFill>
                  <a:schemeClr val="bg1"/>
                </a:solidFill>
                <a:latin typeface="Trebuchet MS" panose="020B0603020202020204" pitchFamily="34" charset="0"/>
              </a:rPr>
            </a:br>
            <a:r>
              <a:rPr lang="en-US" sz="3200" b="1" dirty="0">
                <a:solidFill>
                  <a:schemeClr val="bg1"/>
                </a:solidFill>
                <a:latin typeface="Trebuchet MS" panose="020B0603020202020204" pitchFamily="34" charset="0"/>
              </a:rPr>
              <a:t>through re-calibration</a:t>
            </a:r>
            <a:endParaRPr lang="en-IN" sz="3200" b="1" dirty="0">
              <a:solidFill>
                <a:schemeClr val="bg1"/>
              </a:solidFill>
              <a:latin typeface="Trebuchet MS" panose="020B0603020202020204" pitchFamily="34" charset="0"/>
            </a:endParaRPr>
          </a:p>
        </p:txBody>
      </p:sp>
      <p:pic>
        <p:nvPicPr>
          <p:cNvPr id="3" name="Picture 2" descr="Logo&#10;&#10;Description automatically generated">
            <a:extLst>
              <a:ext uri="{FF2B5EF4-FFF2-40B4-BE49-F238E27FC236}">
                <a16:creationId xmlns:a16="http://schemas.microsoft.com/office/drawing/2014/main" id="{6C0F211C-7A7A-55CA-7A46-A0856CAB7A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7779" y="231845"/>
            <a:ext cx="1012500" cy="675000"/>
          </a:xfrm>
          <a:prstGeom prst="rect">
            <a:avLst/>
          </a:prstGeom>
        </p:spPr>
      </p:pic>
      <p:sp>
        <p:nvSpPr>
          <p:cNvPr id="27" name="Title 1">
            <a:extLst>
              <a:ext uri="{FF2B5EF4-FFF2-40B4-BE49-F238E27FC236}">
                <a16:creationId xmlns:a16="http://schemas.microsoft.com/office/drawing/2014/main" id="{5A50634B-9DBA-0F21-9F1F-9AF9108C8648}"/>
              </a:ext>
            </a:extLst>
          </p:cNvPr>
          <p:cNvSpPr txBox="1">
            <a:spLocks/>
          </p:cNvSpPr>
          <p:nvPr/>
        </p:nvSpPr>
        <p:spPr>
          <a:xfrm>
            <a:off x="473528" y="3071642"/>
            <a:ext cx="3230964" cy="755164"/>
          </a:xfrm>
          <a:prstGeom prst="rect">
            <a:avLst/>
          </a:prstGeom>
        </p:spPr>
        <p:txBody>
          <a:bodyPr vert="horz" lIns="68580" tIns="34290" rIns="68580" bIns="3429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b="1" dirty="0">
                <a:solidFill>
                  <a:srgbClr val="B0C727"/>
                </a:solidFill>
                <a:latin typeface="Trebuchet MS" panose="020B0603020202020204" pitchFamily="34" charset="0"/>
              </a:rPr>
              <a:t>CIOs operationalizing pandemic-era innovation</a:t>
            </a:r>
            <a:endParaRPr lang="en-IN" sz="1800" b="1" dirty="0">
              <a:solidFill>
                <a:srgbClr val="B0C727"/>
              </a:solidFill>
              <a:latin typeface="Trebuchet MS" panose="020B0603020202020204" pitchFamily="34" charset="0"/>
            </a:endParaRPr>
          </a:p>
        </p:txBody>
      </p:sp>
      <p:grpSp>
        <p:nvGrpSpPr>
          <p:cNvPr id="7" name="Group 6">
            <a:extLst>
              <a:ext uri="{FF2B5EF4-FFF2-40B4-BE49-F238E27FC236}">
                <a16:creationId xmlns:a16="http://schemas.microsoft.com/office/drawing/2014/main" id="{FC158087-D027-F2D6-1BFB-F6EE137E927E}"/>
              </a:ext>
            </a:extLst>
          </p:cNvPr>
          <p:cNvGrpSpPr/>
          <p:nvPr/>
        </p:nvGrpSpPr>
        <p:grpSpPr>
          <a:xfrm>
            <a:off x="1" y="4278260"/>
            <a:ext cx="9144000" cy="533967"/>
            <a:chOff x="1" y="4627178"/>
            <a:chExt cx="9144000" cy="533967"/>
          </a:xfrm>
        </p:grpSpPr>
        <p:sp>
          <p:nvSpPr>
            <p:cNvPr id="4" name="Rectangle: Rounded Corners 3">
              <a:extLst>
                <a:ext uri="{FF2B5EF4-FFF2-40B4-BE49-F238E27FC236}">
                  <a16:creationId xmlns:a16="http://schemas.microsoft.com/office/drawing/2014/main" id="{88A6F171-85A5-3FD9-666B-A776B89E69BA}"/>
                </a:ext>
              </a:extLst>
            </p:cNvPr>
            <p:cNvSpPr/>
            <p:nvPr/>
          </p:nvSpPr>
          <p:spPr>
            <a:xfrm>
              <a:off x="1" y="4627178"/>
              <a:ext cx="9144000" cy="533967"/>
            </a:xfrm>
            <a:prstGeom prst="roundRect">
              <a:avLst>
                <a:gd name="adj" fmla="val 0"/>
              </a:avLst>
            </a:prstGeom>
            <a:solidFill>
              <a:srgbClr val="000000">
                <a:alpha val="50196"/>
              </a:srgbClr>
            </a:solidFill>
            <a:ln w="9525">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TextBox 4">
              <a:extLst>
                <a:ext uri="{FF2B5EF4-FFF2-40B4-BE49-F238E27FC236}">
                  <a16:creationId xmlns:a16="http://schemas.microsoft.com/office/drawing/2014/main" id="{A882899C-3173-C931-E401-5F8A8380426A}"/>
                </a:ext>
              </a:extLst>
            </p:cNvPr>
            <p:cNvSpPr txBox="1"/>
            <p:nvPr/>
          </p:nvSpPr>
          <p:spPr>
            <a:xfrm>
              <a:off x="473527" y="4709495"/>
              <a:ext cx="8134445" cy="369332"/>
            </a:xfrm>
            <a:prstGeom prst="rect">
              <a:avLst/>
            </a:prstGeom>
            <a:noFill/>
          </p:spPr>
          <p:txBody>
            <a:bodyPr wrap="square" rtlCol="0">
              <a:spAutoFit/>
            </a:bodyPr>
            <a:lstStyle/>
            <a:p>
              <a:r>
                <a:rPr lang="en-US" sz="1800" dirty="0">
                  <a:solidFill>
                    <a:schemeClr val="bg1"/>
                  </a:solidFill>
                </a:rPr>
                <a:t>Anitosh Halder, SVP &amp; Business Head Cloud, DC &amp; Managed Services </a:t>
              </a:r>
              <a:endParaRPr lang="en-IN" sz="1800" dirty="0">
                <a:solidFill>
                  <a:schemeClr val="bg1"/>
                </a:solidFill>
              </a:endParaRPr>
            </a:p>
          </p:txBody>
        </p:sp>
      </p:grpSp>
    </p:spTree>
    <p:extLst>
      <p:ext uri="{BB962C8B-B14F-4D97-AF65-F5344CB8AC3E}">
        <p14:creationId xmlns:p14="http://schemas.microsoft.com/office/powerpoint/2010/main" val="382929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2" presetClass="entr" presetSubtype="4"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D6DAD5-2ACF-E5DA-0339-37F4474E3FDE}"/>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545572"/>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This can be overwhelming</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2647631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D24C66-02C6-AD8C-CDD9-1730EAB26F94}"/>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896821"/>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Rebalancing through Recalibration</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3777311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D716E301-FAB3-63B4-F40A-7AB598BB3315}"/>
              </a:ext>
            </a:extLst>
          </p:cNvPr>
          <p:cNvSpPr/>
          <p:nvPr/>
        </p:nvSpPr>
        <p:spPr>
          <a:xfrm>
            <a:off x="324000" y="4192338"/>
            <a:ext cx="8496150" cy="540000"/>
          </a:xfrm>
          <a:prstGeom prst="roundRect">
            <a:avLst>
              <a:gd name="adj" fmla="val 50000"/>
            </a:avLst>
          </a:prstGeom>
          <a:solidFill>
            <a:srgbClr val="000000">
              <a:alpha val="49804"/>
            </a:srgbClr>
          </a:solidFill>
          <a:ln w="6350">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 name="Rectangle: Rounded Corners 2">
            <a:extLst>
              <a:ext uri="{FF2B5EF4-FFF2-40B4-BE49-F238E27FC236}">
                <a16:creationId xmlns:a16="http://schemas.microsoft.com/office/drawing/2014/main" id="{F7426BF5-0FBA-A1C6-C642-49BEC2ECF70D}"/>
              </a:ext>
            </a:extLst>
          </p:cNvPr>
          <p:cNvSpPr>
            <a:spLocks noChangeAspect="1"/>
          </p:cNvSpPr>
          <p:nvPr/>
        </p:nvSpPr>
        <p:spPr>
          <a:xfrm rot="2700000">
            <a:off x="1645798" y="1042902"/>
            <a:ext cx="1528671" cy="152867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5" name="Rectangle: Rounded Corners 4">
            <a:extLst>
              <a:ext uri="{FF2B5EF4-FFF2-40B4-BE49-F238E27FC236}">
                <a16:creationId xmlns:a16="http://schemas.microsoft.com/office/drawing/2014/main" id="{CA335FFA-3A79-ED9E-1CDB-DDA040C9B1EB}"/>
              </a:ext>
            </a:extLst>
          </p:cNvPr>
          <p:cNvSpPr>
            <a:spLocks noChangeAspect="1"/>
          </p:cNvSpPr>
          <p:nvPr/>
        </p:nvSpPr>
        <p:spPr>
          <a:xfrm rot="2700000">
            <a:off x="1645798" y="959212"/>
            <a:ext cx="1528671" cy="1528671"/>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7" name="TextBox 6">
            <a:extLst>
              <a:ext uri="{FF2B5EF4-FFF2-40B4-BE49-F238E27FC236}">
                <a16:creationId xmlns:a16="http://schemas.microsoft.com/office/drawing/2014/main" id="{280C7E3C-1A03-339C-76EF-BD1637788E03}"/>
              </a:ext>
            </a:extLst>
          </p:cNvPr>
          <p:cNvSpPr txBox="1"/>
          <p:nvPr/>
        </p:nvSpPr>
        <p:spPr>
          <a:xfrm>
            <a:off x="1571800" y="1657553"/>
            <a:ext cx="1676666" cy="307777"/>
          </a:xfrm>
          <a:prstGeom prst="rect">
            <a:avLst/>
          </a:prstGeom>
          <a:noFill/>
        </p:spPr>
        <p:txBody>
          <a:bodyPr wrap="square" rtlCol="0">
            <a:spAutoFit/>
          </a:bodyPr>
          <a:lstStyle/>
          <a:p>
            <a:pPr algn="ctr"/>
            <a:r>
              <a:rPr lang="en-US" sz="1400" b="1" dirty="0">
                <a:latin typeface="Trebuchet MS" panose="020B0603020202020204" pitchFamily="34" charset="0"/>
              </a:rPr>
              <a:t>ENABLING USER</a:t>
            </a:r>
          </a:p>
        </p:txBody>
      </p:sp>
      <p:sp>
        <p:nvSpPr>
          <p:cNvPr id="8" name="Rectangle: Rounded Corners 7">
            <a:extLst>
              <a:ext uri="{FF2B5EF4-FFF2-40B4-BE49-F238E27FC236}">
                <a16:creationId xmlns:a16="http://schemas.microsoft.com/office/drawing/2014/main" id="{960B2057-C93C-C4B9-17C4-2BE7F73DD620}"/>
              </a:ext>
            </a:extLst>
          </p:cNvPr>
          <p:cNvSpPr>
            <a:spLocks noChangeAspect="1"/>
          </p:cNvSpPr>
          <p:nvPr/>
        </p:nvSpPr>
        <p:spPr>
          <a:xfrm rot="2700000">
            <a:off x="3786675" y="1042902"/>
            <a:ext cx="1528671" cy="152867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9" name="Rectangle: Rounded Corners 8">
            <a:extLst>
              <a:ext uri="{FF2B5EF4-FFF2-40B4-BE49-F238E27FC236}">
                <a16:creationId xmlns:a16="http://schemas.microsoft.com/office/drawing/2014/main" id="{34A19C4F-8138-19CD-815C-400D6E48AF41}"/>
              </a:ext>
            </a:extLst>
          </p:cNvPr>
          <p:cNvSpPr>
            <a:spLocks noChangeAspect="1"/>
          </p:cNvSpPr>
          <p:nvPr/>
        </p:nvSpPr>
        <p:spPr>
          <a:xfrm rot="2700000">
            <a:off x="3786675" y="959213"/>
            <a:ext cx="1528671" cy="1528671"/>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1" name="Rectangle: Rounded Corners 10">
            <a:extLst>
              <a:ext uri="{FF2B5EF4-FFF2-40B4-BE49-F238E27FC236}">
                <a16:creationId xmlns:a16="http://schemas.microsoft.com/office/drawing/2014/main" id="{2559DDBF-D3B0-BE92-277E-B20D0CAD71E7}"/>
              </a:ext>
            </a:extLst>
          </p:cNvPr>
          <p:cNvSpPr>
            <a:spLocks noChangeAspect="1"/>
          </p:cNvSpPr>
          <p:nvPr/>
        </p:nvSpPr>
        <p:spPr>
          <a:xfrm rot="2700000">
            <a:off x="5948540" y="1042902"/>
            <a:ext cx="1528671" cy="152867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2" name="Rectangle: Rounded Corners 11">
            <a:extLst>
              <a:ext uri="{FF2B5EF4-FFF2-40B4-BE49-F238E27FC236}">
                <a16:creationId xmlns:a16="http://schemas.microsoft.com/office/drawing/2014/main" id="{CC77A636-1BF3-95E0-F8A8-B5F46C3E0A28}"/>
              </a:ext>
            </a:extLst>
          </p:cNvPr>
          <p:cNvSpPr>
            <a:spLocks noChangeAspect="1"/>
          </p:cNvSpPr>
          <p:nvPr/>
        </p:nvSpPr>
        <p:spPr>
          <a:xfrm rot="2700000">
            <a:off x="5948540" y="959213"/>
            <a:ext cx="1528671" cy="1528671"/>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pic>
        <p:nvPicPr>
          <p:cNvPr id="14" name="Picture 13">
            <a:extLst>
              <a:ext uri="{FF2B5EF4-FFF2-40B4-BE49-F238E27FC236}">
                <a16:creationId xmlns:a16="http://schemas.microsoft.com/office/drawing/2014/main" id="{9BB7D5B9-D29B-46A9-F829-F37610C0EBD2}"/>
              </a:ext>
            </a:extLst>
          </p:cNvPr>
          <p:cNvPicPr>
            <a:picLocks noChangeAspect="1"/>
          </p:cNvPicPr>
          <p:nvPr/>
        </p:nvPicPr>
        <p:blipFill>
          <a:blip r:embed="rId3">
            <a:lum bright="70000" contrast="-70000"/>
          </a:blip>
          <a:srcRect/>
          <a:stretch/>
        </p:blipFill>
        <p:spPr>
          <a:xfrm>
            <a:off x="4342699" y="1175139"/>
            <a:ext cx="458601" cy="458601"/>
          </a:xfrm>
          <a:prstGeom prst="rect">
            <a:avLst/>
          </a:prstGeom>
        </p:spPr>
      </p:pic>
      <p:pic>
        <p:nvPicPr>
          <p:cNvPr id="15" name="Picture 14">
            <a:extLst>
              <a:ext uri="{FF2B5EF4-FFF2-40B4-BE49-F238E27FC236}">
                <a16:creationId xmlns:a16="http://schemas.microsoft.com/office/drawing/2014/main" id="{25328F6B-7E41-A836-0EF1-D59025D289DD}"/>
              </a:ext>
            </a:extLst>
          </p:cNvPr>
          <p:cNvPicPr>
            <a:picLocks noChangeAspect="1"/>
          </p:cNvPicPr>
          <p:nvPr/>
        </p:nvPicPr>
        <p:blipFill>
          <a:blip r:embed="rId4"/>
          <a:srcRect/>
          <a:stretch/>
        </p:blipFill>
        <p:spPr>
          <a:xfrm>
            <a:off x="6483576" y="1177393"/>
            <a:ext cx="458601" cy="458601"/>
          </a:xfrm>
          <a:prstGeom prst="rect">
            <a:avLst/>
          </a:prstGeom>
        </p:spPr>
      </p:pic>
      <p:pic>
        <p:nvPicPr>
          <p:cNvPr id="16" name="Picture 15">
            <a:extLst>
              <a:ext uri="{FF2B5EF4-FFF2-40B4-BE49-F238E27FC236}">
                <a16:creationId xmlns:a16="http://schemas.microsoft.com/office/drawing/2014/main" id="{4AF5D7BB-8A13-047D-5D96-EB8872743180}"/>
              </a:ext>
            </a:extLst>
          </p:cNvPr>
          <p:cNvPicPr>
            <a:picLocks noChangeAspect="1"/>
          </p:cNvPicPr>
          <p:nvPr/>
        </p:nvPicPr>
        <p:blipFill>
          <a:blip r:embed="rId5"/>
          <a:srcRect/>
          <a:stretch/>
        </p:blipFill>
        <p:spPr>
          <a:xfrm>
            <a:off x="2180833" y="1175139"/>
            <a:ext cx="458601" cy="458601"/>
          </a:xfrm>
          <a:prstGeom prst="rect">
            <a:avLst/>
          </a:prstGeom>
        </p:spPr>
      </p:pic>
      <p:sp>
        <p:nvSpPr>
          <p:cNvPr id="23" name="Rectangle: Rounded Corners 22">
            <a:extLst>
              <a:ext uri="{FF2B5EF4-FFF2-40B4-BE49-F238E27FC236}">
                <a16:creationId xmlns:a16="http://schemas.microsoft.com/office/drawing/2014/main" id="{E2AACE8A-494D-318D-7909-B307CFB2943B}"/>
              </a:ext>
            </a:extLst>
          </p:cNvPr>
          <p:cNvSpPr>
            <a:spLocks noChangeAspect="1"/>
          </p:cNvSpPr>
          <p:nvPr/>
        </p:nvSpPr>
        <p:spPr>
          <a:xfrm rot="2700000">
            <a:off x="2726733" y="2605258"/>
            <a:ext cx="1528671" cy="152867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4" name="Rectangle: Rounded Corners 23">
            <a:extLst>
              <a:ext uri="{FF2B5EF4-FFF2-40B4-BE49-F238E27FC236}">
                <a16:creationId xmlns:a16="http://schemas.microsoft.com/office/drawing/2014/main" id="{0438120D-E03E-A5E7-2BDA-EAFD21735C9E}"/>
              </a:ext>
            </a:extLst>
          </p:cNvPr>
          <p:cNvSpPr>
            <a:spLocks noChangeAspect="1"/>
          </p:cNvSpPr>
          <p:nvPr/>
        </p:nvSpPr>
        <p:spPr>
          <a:xfrm rot="2700000">
            <a:off x="2726733" y="2521569"/>
            <a:ext cx="1528671" cy="1528671"/>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6" name="Rectangle: Rounded Corners 25">
            <a:extLst>
              <a:ext uri="{FF2B5EF4-FFF2-40B4-BE49-F238E27FC236}">
                <a16:creationId xmlns:a16="http://schemas.microsoft.com/office/drawing/2014/main" id="{6317BBAE-8A15-3447-A729-3C5F387ECA0B}"/>
              </a:ext>
            </a:extLst>
          </p:cNvPr>
          <p:cNvSpPr>
            <a:spLocks noChangeAspect="1"/>
          </p:cNvSpPr>
          <p:nvPr/>
        </p:nvSpPr>
        <p:spPr>
          <a:xfrm rot="2700000">
            <a:off x="4888598" y="2605258"/>
            <a:ext cx="1528671" cy="152867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7" name="Rectangle: Rounded Corners 26">
            <a:extLst>
              <a:ext uri="{FF2B5EF4-FFF2-40B4-BE49-F238E27FC236}">
                <a16:creationId xmlns:a16="http://schemas.microsoft.com/office/drawing/2014/main" id="{6A1DE9DF-1056-B142-A2B5-97384D7EAFD5}"/>
              </a:ext>
            </a:extLst>
          </p:cNvPr>
          <p:cNvSpPr>
            <a:spLocks noChangeAspect="1"/>
          </p:cNvSpPr>
          <p:nvPr/>
        </p:nvSpPr>
        <p:spPr>
          <a:xfrm rot="2700000">
            <a:off x="4888598" y="2521569"/>
            <a:ext cx="1528671" cy="1528671"/>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pic>
        <p:nvPicPr>
          <p:cNvPr id="29" name="Picture 28">
            <a:extLst>
              <a:ext uri="{FF2B5EF4-FFF2-40B4-BE49-F238E27FC236}">
                <a16:creationId xmlns:a16="http://schemas.microsoft.com/office/drawing/2014/main" id="{3BAA100E-3616-7388-215C-3C7A2792A875}"/>
              </a:ext>
            </a:extLst>
          </p:cNvPr>
          <p:cNvPicPr>
            <a:picLocks noChangeAspect="1"/>
          </p:cNvPicPr>
          <p:nvPr/>
        </p:nvPicPr>
        <p:blipFill>
          <a:blip r:embed="rId6">
            <a:lum bright="70000" contrast="-70000"/>
          </a:blip>
          <a:srcRect/>
          <a:stretch/>
        </p:blipFill>
        <p:spPr>
          <a:xfrm>
            <a:off x="3240775" y="2462668"/>
            <a:ext cx="458601" cy="458601"/>
          </a:xfrm>
          <a:prstGeom prst="rect">
            <a:avLst/>
          </a:prstGeom>
        </p:spPr>
      </p:pic>
      <p:pic>
        <p:nvPicPr>
          <p:cNvPr id="30" name="Picture 29">
            <a:extLst>
              <a:ext uri="{FF2B5EF4-FFF2-40B4-BE49-F238E27FC236}">
                <a16:creationId xmlns:a16="http://schemas.microsoft.com/office/drawing/2014/main" id="{3FAAC269-381E-F7AE-0984-6EB5BD2E63A3}"/>
              </a:ext>
            </a:extLst>
          </p:cNvPr>
          <p:cNvPicPr>
            <a:picLocks noChangeAspect="1"/>
          </p:cNvPicPr>
          <p:nvPr/>
        </p:nvPicPr>
        <p:blipFill>
          <a:blip r:embed="rId7">
            <a:lum bright="70000" contrast="-70000"/>
          </a:blip>
          <a:srcRect/>
          <a:stretch/>
        </p:blipFill>
        <p:spPr>
          <a:xfrm>
            <a:off x="5413139" y="2464922"/>
            <a:ext cx="458601" cy="458601"/>
          </a:xfrm>
          <a:prstGeom prst="rect">
            <a:avLst/>
          </a:prstGeom>
        </p:spPr>
      </p:pic>
      <p:sp>
        <p:nvSpPr>
          <p:cNvPr id="32" name="TextBox 31">
            <a:extLst>
              <a:ext uri="{FF2B5EF4-FFF2-40B4-BE49-F238E27FC236}">
                <a16:creationId xmlns:a16="http://schemas.microsoft.com/office/drawing/2014/main" id="{12DC77D3-C43D-61ED-4F73-0267376E86F1}"/>
              </a:ext>
            </a:extLst>
          </p:cNvPr>
          <p:cNvSpPr txBox="1"/>
          <p:nvPr/>
        </p:nvSpPr>
        <p:spPr>
          <a:xfrm>
            <a:off x="1759806" y="1879729"/>
            <a:ext cx="1300655" cy="430887"/>
          </a:xfrm>
          <a:prstGeom prst="rect">
            <a:avLst/>
          </a:prstGeom>
          <a:noFill/>
        </p:spPr>
        <p:txBody>
          <a:bodyPr wrap="square" rtlCol="0">
            <a:spAutoFit/>
          </a:bodyPr>
          <a:lstStyle/>
          <a:p>
            <a:pPr algn="ctr"/>
            <a:r>
              <a:rPr lang="en-US" sz="1100" dirty="0">
                <a:latin typeface="Trebuchet MS" panose="020B0603020202020204" pitchFamily="34" charset="0"/>
              </a:rPr>
              <a:t>with self-service discovery</a:t>
            </a:r>
          </a:p>
        </p:txBody>
      </p:sp>
      <p:sp>
        <p:nvSpPr>
          <p:cNvPr id="33" name="TextBox 32">
            <a:extLst>
              <a:ext uri="{FF2B5EF4-FFF2-40B4-BE49-F238E27FC236}">
                <a16:creationId xmlns:a16="http://schemas.microsoft.com/office/drawing/2014/main" id="{13EFD4DE-D782-815F-8828-B37EC8C4CD8D}"/>
              </a:ext>
            </a:extLst>
          </p:cNvPr>
          <p:cNvSpPr txBox="1"/>
          <p:nvPr/>
        </p:nvSpPr>
        <p:spPr>
          <a:xfrm>
            <a:off x="3688882" y="1657553"/>
            <a:ext cx="1741756"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ENCHANTING USER</a:t>
            </a:r>
          </a:p>
        </p:txBody>
      </p:sp>
      <p:sp>
        <p:nvSpPr>
          <p:cNvPr id="34" name="TextBox 33">
            <a:extLst>
              <a:ext uri="{FF2B5EF4-FFF2-40B4-BE49-F238E27FC236}">
                <a16:creationId xmlns:a16="http://schemas.microsoft.com/office/drawing/2014/main" id="{5E57F6C5-B69A-B910-2842-C0BBD57430EC}"/>
              </a:ext>
            </a:extLst>
          </p:cNvPr>
          <p:cNvSpPr txBox="1"/>
          <p:nvPr/>
        </p:nvSpPr>
        <p:spPr>
          <a:xfrm>
            <a:off x="3911177" y="1879729"/>
            <a:ext cx="1300655" cy="430887"/>
          </a:xfrm>
          <a:prstGeom prst="rect">
            <a:avLst/>
          </a:prstGeom>
          <a:noFill/>
        </p:spPr>
        <p:txBody>
          <a:bodyPr wrap="square" rtlCol="0">
            <a:spAutoFit/>
          </a:bodyPr>
          <a:lstStyle/>
          <a:p>
            <a:pPr algn="ctr"/>
            <a:r>
              <a:rPr lang="en-US" sz="1100" dirty="0">
                <a:solidFill>
                  <a:schemeClr val="bg1"/>
                </a:solidFill>
                <a:latin typeface="Trebuchet MS" panose="020B0603020202020204" pitchFamily="34" charset="0"/>
              </a:rPr>
              <a:t>with immersive</a:t>
            </a:r>
          </a:p>
          <a:p>
            <a:pPr algn="ctr"/>
            <a:r>
              <a:rPr lang="en-US" sz="1100" dirty="0">
                <a:solidFill>
                  <a:schemeClr val="bg1"/>
                </a:solidFill>
                <a:latin typeface="Trebuchet MS" panose="020B0603020202020204" pitchFamily="34" charset="0"/>
              </a:rPr>
              <a:t>experience</a:t>
            </a:r>
          </a:p>
        </p:txBody>
      </p:sp>
      <p:sp>
        <p:nvSpPr>
          <p:cNvPr id="35" name="TextBox 34">
            <a:extLst>
              <a:ext uri="{FF2B5EF4-FFF2-40B4-BE49-F238E27FC236}">
                <a16:creationId xmlns:a16="http://schemas.microsoft.com/office/drawing/2014/main" id="{6809AC1C-885F-FA40-10BF-F52123E49776}"/>
              </a:ext>
            </a:extLst>
          </p:cNvPr>
          <p:cNvSpPr txBox="1"/>
          <p:nvPr/>
        </p:nvSpPr>
        <p:spPr>
          <a:xfrm>
            <a:off x="5797838" y="1657553"/>
            <a:ext cx="1830079" cy="307777"/>
          </a:xfrm>
          <a:prstGeom prst="rect">
            <a:avLst/>
          </a:prstGeom>
          <a:noFill/>
        </p:spPr>
        <p:txBody>
          <a:bodyPr wrap="square" rtlCol="0">
            <a:spAutoFit/>
          </a:bodyPr>
          <a:lstStyle/>
          <a:p>
            <a:pPr algn="ctr"/>
            <a:r>
              <a:rPr lang="en-US" sz="1400" b="1" dirty="0">
                <a:latin typeface="Trebuchet MS" panose="020B0603020202020204" pitchFamily="34" charset="0"/>
              </a:rPr>
              <a:t>EMPOWERING USER</a:t>
            </a:r>
          </a:p>
        </p:txBody>
      </p:sp>
      <p:sp>
        <p:nvSpPr>
          <p:cNvPr id="36" name="TextBox 35">
            <a:extLst>
              <a:ext uri="{FF2B5EF4-FFF2-40B4-BE49-F238E27FC236}">
                <a16:creationId xmlns:a16="http://schemas.microsoft.com/office/drawing/2014/main" id="{258EE37F-F78D-60DB-E37E-AD4303BBD385}"/>
              </a:ext>
            </a:extLst>
          </p:cNvPr>
          <p:cNvSpPr txBox="1"/>
          <p:nvPr/>
        </p:nvSpPr>
        <p:spPr>
          <a:xfrm>
            <a:off x="6073046" y="1879729"/>
            <a:ext cx="1300655" cy="600164"/>
          </a:xfrm>
          <a:prstGeom prst="rect">
            <a:avLst/>
          </a:prstGeom>
          <a:noFill/>
        </p:spPr>
        <p:txBody>
          <a:bodyPr wrap="square" rtlCol="0">
            <a:spAutoFit/>
          </a:bodyPr>
          <a:lstStyle/>
          <a:p>
            <a:pPr algn="ctr"/>
            <a:r>
              <a:rPr lang="en-US" sz="1100" dirty="0">
                <a:latin typeface="Trebuchet MS" panose="020B0603020202020204" pitchFamily="34" charset="0"/>
              </a:rPr>
              <a:t>with empathy and contextual insights</a:t>
            </a:r>
          </a:p>
        </p:txBody>
      </p:sp>
      <p:sp>
        <p:nvSpPr>
          <p:cNvPr id="37" name="TextBox 36">
            <a:extLst>
              <a:ext uri="{FF2B5EF4-FFF2-40B4-BE49-F238E27FC236}">
                <a16:creationId xmlns:a16="http://schemas.microsoft.com/office/drawing/2014/main" id="{36680202-1EE5-BF93-3764-BCCA29FE09D3}"/>
              </a:ext>
            </a:extLst>
          </p:cNvPr>
          <p:cNvSpPr txBox="1"/>
          <p:nvPr/>
        </p:nvSpPr>
        <p:spPr>
          <a:xfrm>
            <a:off x="2524373" y="2972187"/>
            <a:ext cx="1926135"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ENRICHING USER</a:t>
            </a:r>
          </a:p>
        </p:txBody>
      </p:sp>
      <p:sp>
        <p:nvSpPr>
          <p:cNvPr id="38" name="TextBox 37">
            <a:extLst>
              <a:ext uri="{FF2B5EF4-FFF2-40B4-BE49-F238E27FC236}">
                <a16:creationId xmlns:a16="http://schemas.microsoft.com/office/drawing/2014/main" id="{01208ACA-7D1B-92C6-B02B-B69E9A32E596}"/>
              </a:ext>
            </a:extLst>
          </p:cNvPr>
          <p:cNvSpPr txBox="1"/>
          <p:nvPr/>
        </p:nvSpPr>
        <p:spPr>
          <a:xfrm>
            <a:off x="2810198" y="3194363"/>
            <a:ext cx="1327572" cy="769441"/>
          </a:xfrm>
          <a:prstGeom prst="rect">
            <a:avLst/>
          </a:prstGeom>
          <a:noFill/>
        </p:spPr>
        <p:txBody>
          <a:bodyPr wrap="square" rtlCol="0">
            <a:spAutoFit/>
          </a:bodyPr>
          <a:lstStyle/>
          <a:p>
            <a:pPr algn="ctr"/>
            <a:r>
              <a:rPr lang="en-US" sz="1100" dirty="0">
                <a:solidFill>
                  <a:schemeClr val="bg1"/>
                </a:solidFill>
                <a:latin typeface="Trebuchet MS" panose="020B0603020202020204" pitchFamily="34" charset="0"/>
              </a:rPr>
              <a:t>processes with real-time</a:t>
            </a:r>
          </a:p>
          <a:p>
            <a:pPr algn="ctr"/>
            <a:r>
              <a:rPr lang="en-US" sz="1100" dirty="0">
                <a:solidFill>
                  <a:schemeClr val="bg1"/>
                </a:solidFill>
                <a:latin typeface="Trebuchet MS" panose="020B0603020202020204" pitchFamily="34" charset="0"/>
              </a:rPr>
              <a:t>omni-channel data</a:t>
            </a:r>
          </a:p>
        </p:txBody>
      </p:sp>
      <p:sp>
        <p:nvSpPr>
          <p:cNvPr id="42" name="TextBox 41">
            <a:extLst>
              <a:ext uri="{FF2B5EF4-FFF2-40B4-BE49-F238E27FC236}">
                <a16:creationId xmlns:a16="http://schemas.microsoft.com/office/drawing/2014/main" id="{F25A1307-3C45-088D-49D1-1275F24B8C5A}"/>
              </a:ext>
            </a:extLst>
          </p:cNvPr>
          <p:cNvSpPr txBox="1"/>
          <p:nvPr/>
        </p:nvSpPr>
        <p:spPr>
          <a:xfrm>
            <a:off x="4671963" y="2972187"/>
            <a:ext cx="1919955"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ENCOURAGING USER</a:t>
            </a:r>
          </a:p>
        </p:txBody>
      </p:sp>
      <p:sp>
        <p:nvSpPr>
          <p:cNvPr id="43" name="TextBox 42">
            <a:extLst>
              <a:ext uri="{FF2B5EF4-FFF2-40B4-BE49-F238E27FC236}">
                <a16:creationId xmlns:a16="http://schemas.microsoft.com/office/drawing/2014/main" id="{4A6DF488-0AB4-3AD2-A46C-694BFA5F63C3}"/>
              </a:ext>
            </a:extLst>
          </p:cNvPr>
          <p:cNvSpPr txBox="1"/>
          <p:nvPr/>
        </p:nvSpPr>
        <p:spPr>
          <a:xfrm>
            <a:off x="5059044" y="3194363"/>
            <a:ext cx="1166792" cy="600164"/>
          </a:xfrm>
          <a:prstGeom prst="rect">
            <a:avLst/>
          </a:prstGeom>
          <a:noFill/>
        </p:spPr>
        <p:txBody>
          <a:bodyPr wrap="square" rtlCol="0">
            <a:spAutoFit/>
          </a:bodyPr>
          <a:lstStyle/>
          <a:p>
            <a:pPr algn="ctr"/>
            <a:r>
              <a:rPr lang="en-US" sz="1100" dirty="0">
                <a:solidFill>
                  <a:schemeClr val="bg1"/>
                </a:solidFill>
                <a:latin typeface="Trebuchet MS" panose="020B0603020202020204" pitchFamily="34" charset="0"/>
              </a:rPr>
              <a:t>towards mobile-first engagement</a:t>
            </a:r>
          </a:p>
        </p:txBody>
      </p:sp>
      <p:sp>
        <p:nvSpPr>
          <p:cNvPr id="44" name="TextBox 43">
            <a:extLst>
              <a:ext uri="{FF2B5EF4-FFF2-40B4-BE49-F238E27FC236}">
                <a16:creationId xmlns:a16="http://schemas.microsoft.com/office/drawing/2014/main" id="{4AFDA356-0370-93D1-E6DA-1A887FB37682}"/>
              </a:ext>
            </a:extLst>
          </p:cNvPr>
          <p:cNvSpPr txBox="1"/>
          <p:nvPr/>
        </p:nvSpPr>
        <p:spPr>
          <a:xfrm>
            <a:off x="884206" y="4277672"/>
            <a:ext cx="7375589" cy="369332"/>
          </a:xfrm>
          <a:prstGeom prst="rect">
            <a:avLst/>
          </a:prstGeom>
          <a:noFill/>
        </p:spPr>
        <p:txBody>
          <a:bodyPr wrap="square" rtlCol="0">
            <a:spAutoFit/>
          </a:bodyPr>
          <a:lstStyle/>
          <a:p>
            <a:pPr algn="ctr"/>
            <a:r>
              <a:rPr lang="en-US" sz="1800" dirty="0">
                <a:solidFill>
                  <a:schemeClr val="bg1"/>
                </a:solidFill>
                <a:latin typeface="Trebuchet MS" panose="020B0603020202020204" pitchFamily="34" charset="0"/>
              </a:rPr>
              <a:t>NEED FOR PERSONALIZATION &amp; IMMEDIATE GRATIFICATION</a:t>
            </a:r>
            <a:endParaRPr lang="en-IN" sz="1800" dirty="0">
              <a:solidFill>
                <a:schemeClr val="bg1"/>
              </a:solidFill>
              <a:latin typeface="Trebuchet MS" panose="020B0603020202020204" pitchFamily="34" charset="0"/>
            </a:endParaRPr>
          </a:p>
        </p:txBody>
      </p:sp>
      <p:sp>
        <p:nvSpPr>
          <p:cNvPr id="4" name="Title 14">
            <a:extLst>
              <a:ext uri="{FF2B5EF4-FFF2-40B4-BE49-F238E27FC236}">
                <a16:creationId xmlns:a16="http://schemas.microsoft.com/office/drawing/2014/main" id="{80A78E74-2A40-9DAE-0631-568D9358BA31}"/>
              </a:ext>
            </a:extLst>
          </p:cNvPr>
          <p:cNvSpPr txBox="1">
            <a:spLocks/>
          </p:cNvSpPr>
          <p:nvPr/>
        </p:nvSpPr>
        <p:spPr>
          <a:xfrm>
            <a:off x="323850" y="211138"/>
            <a:ext cx="7524750" cy="415925"/>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sz="2000" b="1" dirty="0">
                <a:solidFill>
                  <a:schemeClr val="bg1"/>
                </a:solidFill>
                <a:latin typeface="Trebuchet MS" panose="020B0603020202020204" pitchFamily="34" charset="0"/>
              </a:rPr>
              <a:t>Consumerization of business interactions</a:t>
            </a:r>
            <a:endParaRPr lang="en-IN" sz="2000" b="1"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5052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D716E301-FAB3-63B4-F40A-7AB598BB3315}"/>
              </a:ext>
            </a:extLst>
          </p:cNvPr>
          <p:cNvSpPr/>
          <p:nvPr/>
        </p:nvSpPr>
        <p:spPr>
          <a:xfrm>
            <a:off x="324000" y="4192338"/>
            <a:ext cx="8496150" cy="540000"/>
          </a:xfrm>
          <a:prstGeom prst="roundRect">
            <a:avLst>
              <a:gd name="adj" fmla="val 50000"/>
            </a:avLst>
          </a:prstGeom>
          <a:solidFill>
            <a:srgbClr val="000000">
              <a:alpha val="49804"/>
            </a:srgbClr>
          </a:solidFill>
          <a:ln w="6350">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a:extLst>
              <a:ext uri="{FF2B5EF4-FFF2-40B4-BE49-F238E27FC236}">
                <a16:creationId xmlns:a16="http://schemas.microsoft.com/office/drawing/2014/main" id="{3FB8B0E4-EC6B-30F3-DFF6-2B1338B53AFD}"/>
              </a:ext>
            </a:extLst>
          </p:cNvPr>
          <p:cNvSpPr>
            <a:spLocks noGrp="1"/>
          </p:cNvSpPr>
          <p:nvPr>
            <p:ph type="title" idx="4294967295"/>
          </p:nvPr>
        </p:nvSpPr>
        <p:spPr>
          <a:xfrm>
            <a:off x="323850" y="197654"/>
            <a:ext cx="7848450" cy="776287"/>
          </a:xfrm>
        </p:spPr>
        <p:txBody>
          <a:bodyPr>
            <a:normAutofit/>
          </a:bodyPr>
          <a:lstStyle/>
          <a:p>
            <a:pPr>
              <a:lnSpc>
                <a:spcPct val="100000"/>
              </a:lnSpc>
            </a:pPr>
            <a:r>
              <a:rPr lang="en-IN" sz="2000" b="1" dirty="0">
                <a:solidFill>
                  <a:schemeClr val="bg1"/>
                </a:solidFill>
                <a:latin typeface="Trebuchet MS" panose="020B0603020202020204" pitchFamily="34" charset="0"/>
              </a:rPr>
              <a:t>Recalibrating</a:t>
            </a:r>
            <a:br>
              <a:rPr lang="en-IN" sz="2000" b="1" dirty="0">
                <a:solidFill>
                  <a:schemeClr val="bg1"/>
                </a:solidFill>
                <a:latin typeface="Trebuchet MS" panose="020B0603020202020204" pitchFamily="34" charset="0"/>
              </a:rPr>
            </a:br>
            <a:r>
              <a:rPr lang="en-IN" sz="2000" b="1" i="1" dirty="0">
                <a:solidFill>
                  <a:schemeClr val="bg1"/>
                </a:solidFill>
                <a:latin typeface="Trebuchet MS" panose="020B0603020202020204" pitchFamily="34" charset="0"/>
              </a:rPr>
              <a:t>… the </a:t>
            </a:r>
            <a:r>
              <a:rPr lang="en-IN" sz="2000" b="1" i="1" dirty="0">
                <a:solidFill>
                  <a:srgbClr val="BED730"/>
                </a:solidFill>
                <a:latin typeface="Trebuchet MS" panose="020B0603020202020204" pitchFamily="34" charset="0"/>
              </a:rPr>
              <a:t>app strategy</a:t>
            </a:r>
          </a:p>
        </p:txBody>
      </p:sp>
      <p:sp>
        <p:nvSpPr>
          <p:cNvPr id="15" name="TextBox 14">
            <a:extLst>
              <a:ext uri="{FF2B5EF4-FFF2-40B4-BE49-F238E27FC236}">
                <a16:creationId xmlns:a16="http://schemas.microsoft.com/office/drawing/2014/main" id="{1340CAE2-11E4-925F-8E42-1A901CA44C2C}"/>
              </a:ext>
            </a:extLst>
          </p:cNvPr>
          <p:cNvSpPr txBox="1"/>
          <p:nvPr/>
        </p:nvSpPr>
        <p:spPr>
          <a:xfrm>
            <a:off x="884206" y="4277672"/>
            <a:ext cx="7375589" cy="369332"/>
          </a:xfrm>
          <a:prstGeom prst="rect">
            <a:avLst/>
          </a:prstGeom>
          <a:noFill/>
        </p:spPr>
        <p:txBody>
          <a:bodyPr wrap="square" rtlCol="0">
            <a:spAutoFit/>
          </a:bodyPr>
          <a:lstStyle/>
          <a:p>
            <a:pPr algn="ctr"/>
            <a:r>
              <a:rPr lang="en-US" sz="1800" dirty="0">
                <a:solidFill>
                  <a:schemeClr val="bg1"/>
                </a:solidFill>
                <a:latin typeface="Trebuchet MS" panose="020B0603020202020204" pitchFamily="34" charset="0"/>
              </a:rPr>
              <a:t>AGILE, ELASTIC &amp; HIGHLY AVAILABLE AT A PREDICTABLE COST</a:t>
            </a:r>
            <a:endParaRPr lang="en-IN" sz="1800" dirty="0">
              <a:solidFill>
                <a:schemeClr val="bg1"/>
              </a:solidFill>
              <a:latin typeface="Trebuchet MS" panose="020B0603020202020204" pitchFamily="34" charset="0"/>
            </a:endParaRPr>
          </a:p>
        </p:txBody>
      </p:sp>
      <p:sp>
        <p:nvSpPr>
          <p:cNvPr id="6" name="Rectangle: Rounded Corners 5">
            <a:extLst>
              <a:ext uri="{FF2B5EF4-FFF2-40B4-BE49-F238E27FC236}">
                <a16:creationId xmlns:a16="http://schemas.microsoft.com/office/drawing/2014/main" id="{AF8CE563-887D-E787-DA9A-74028633D265}"/>
              </a:ext>
            </a:extLst>
          </p:cNvPr>
          <p:cNvSpPr>
            <a:spLocks noChangeAspect="1"/>
          </p:cNvSpPr>
          <p:nvPr/>
        </p:nvSpPr>
        <p:spPr>
          <a:xfrm rot="2700000">
            <a:off x="2712709" y="1887145"/>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4" name="Rectangle: Rounded Corners 3">
            <a:extLst>
              <a:ext uri="{FF2B5EF4-FFF2-40B4-BE49-F238E27FC236}">
                <a16:creationId xmlns:a16="http://schemas.microsoft.com/office/drawing/2014/main" id="{BC4E03AE-0715-DAC6-A53C-1B417C122355}"/>
              </a:ext>
            </a:extLst>
          </p:cNvPr>
          <p:cNvSpPr>
            <a:spLocks noChangeAspect="1"/>
          </p:cNvSpPr>
          <p:nvPr/>
        </p:nvSpPr>
        <p:spPr>
          <a:xfrm rot="2700000">
            <a:off x="2712709" y="1798455"/>
            <a:ext cx="1619998" cy="16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5" name="TextBox 4">
            <a:extLst>
              <a:ext uri="{FF2B5EF4-FFF2-40B4-BE49-F238E27FC236}">
                <a16:creationId xmlns:a16="http://schemas.microsoft.com/office/drawing/2014/main" id="{A04672F1-C3AA-2A9C-F0B7-D53F389ED965}"/>
              </a:ext>
            </a:extLst>
          </p:cNvPr>
          <p:cNvSpPr txBox="1"/>
          <p:nvPr/>
        </p:nvSpPr>
        <p:spPr>
          <a:xfrm>
            <a:off x="2756952" y="2418581"/>
            <a:ext cx="1531513" cy="523220"/>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Serverless/ Cloud Native</a:t>
            </a:r>
          </a:p>
        </p:txBody>
      </p:sp>
      <p:pic>
        <p:nvPicPr>
          <p:cNvPr id="25" name="Picture 24">
            <a:extLst>
              <a:ext uri="{FF2B5EF4-FFF2-40B4-BE49-F238E27FC236}">
                <a16:creationId xmlns:a16="http://schemas.microsoft.com/office/drawing/2014/main" id="{3DED1100-408C-4662-37F3-3D7DBEB53358}"/>
              </a:ext>
            </a:extLst>
          </p:cNvPr>
          <p:cNvPicPr>
            <a:picLocks noChangeAspect="1"/>
          </p:cNvPicPr>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Lst>
          </a:blip>
          <a:srcRect/>
          <a:stretch/>
        </p:blipFill>
        <p:spPr>
          <a:xfrm>
            <a:off x="3293149" y="1950580"/>
            <a:ext cx="457935" cy="468000"/>
          </a:xfrm>
          <a:prstGeom prst="rect">
            <a:avLst/>
          </a:prstGeom>
        </p:spPr>
      </p:pic>
      <p:sp>
        <p:nvSpPr>
          <p:cNvPr id="8" name="Rectangle: Rounded Corners 7">
            <a:extLst>
              <a:ext uri="{FF2B5EF4-FFF2-40B4-BE49-F238E27FC236}">
                <a16:creationId xmlns:a16="http://schemas.microsoft.com/office/drawing/2014/main" id="{69927B53-7746-A795-0AAC-342AA344040A}"/>
              </a:ext>
            </a:extLst>
          </p:cNvPr>
          <p:cNvSpPr>
            <a:spLocks noChangeAspect="1"/>
          </p:cNvSpPr>
          <p:nvPr/>
        </p:nvSpPr>
        <p:spPr>
          <a:xfrm rot="2700000">
            <a:off x="576235" y="1887146"/>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9" name="Rectangle: Rounded Corners 8">
            <a:extLst>
              <a:ext uri="{FF2B5EF4-FFF2-40B4-BE49-F238E27FC236}">
                <a16:creationId xmlns:a16="http://schemas.microsoft.com/office/drawing/2014/main" id="{AF867843-6BD8-B051-BEA5-4C9E2EBD1920}"/>
              </a:ext>
            </a:extLst>
          </p:cNvPr>
          <p:cNvSpPr>
            <a:spLocks noChangeAspect="1"/>
          </p:cNvSpPr>
          <p:nvPr/>
        </p:nvSpPr>
        <p:spPr>
          <a:xfrm rot="2700000">
            <a:off x="545890" y="1798456"/>
            <a:ext cx="1619998" cy="16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0" name="TextBox 9">
            <a:extLst>
              <a:ext uri="{FF2B5EF4-FFF2-40B4-BE49-F238E27FC236}">
                <a16:creationId xmlns:a16="http://schemas.microsoft.com/office/drawing/2014/main" id="{36E96499-66F5-97AC-2021-681FB05529A2}"/>
              </a:ext>
            </a:extLst>
          </p:cNvPr>
          <p:cNvSpPr txBox="1"/>
          <p:nvPr/>
        </p:nvSpPr>
        <p:spPr>
          <a:xfrm>
            <a:off x="571624" y="2418582"/>
            <a:ext cx="1531513" cy="846386"/>
          </a:xfrm>
          <a:prstGeom prst="rect">
            <a:avLst/>
          </a:prstGeom>
          <a:noFill/>
        </p:spPr>
        <p:txBody>
          <a:bodyPr wrap="square" rtlCol="0">
            <a:spAutoFit/>
          </a:bodyPr>
          <a:lstStyle/>
          <a:p>
            <a:pPr algn="ctr"/>
            <a:r>
              <a:rPr lang="en-US" sz="1400" b="1" dirty="0">
                <a:latin typeface="Trebuchet MS" panose="020B0603020202020204" pitchFamily="34" charset="0"/>
              </a:rPr>
              <a:t>App driven cloud migration </a:t>
            </a:r>
            <a:r>
              <a:rPr lang="en-US" sz="1050" dirty="0">
                <a:latin typeface="Trebuchet MS" panose="020B0603020202020204" pitchFamily="34" charset="0"/>
              </a:rPr>
              <a:t>(Rearchitecting to be cloud native)</a:t>
            </a:r>
            <a:endParaRPr lang="en-US" sz="1400" dirty="0">
              <a:latin typeface="Trebuchet MS" panose="020B0603020202020204" pitchFamily="34" charset="0"/>
            </a:endParaRPr>
          </a:p>
        </p:txBody>
      </p:sp>
      <p:pic>
        <p:nvPicPr>
          <p:cNvPr id="11" name="Picture 10">
            <a:extLst>
              <a:ext uri="{FF2B5EF4-FFF2-40B4-BE49-F238E27FC236}">
                <a16:creationId xmlns:a16="http://schemas.microsoft.com/office/drawing/2014/main" id="{9E7D953C-18F0-3E16-66EE-C313C269A8F0}"/>
              </a:ext>
            </a:extLst>
          </p:cNvPr>
          <p:cNvPicPr>
            <a:picLocks noChangeAspect="1"/>
          </p:cNvPicPr>
          <p:nvPr/>
        </p:nvPicPr>
        <p:blipFill>
          <a:blip r:embed="rId4">
            <a:duotone>
              <a:prstClr val="black"/>
              <a:schemeClr val="tx2">
                <a:tint val="45000"/>
                <a:satMod val="400000"/>
              </a:schemeClr>
            </a:duotone>
          </a:blip>
          <a:srcRect/>
          <a:stretch/>
        </p:blipFill>
        <p:spPr>
          <a:xfrm>
            <a:off x="1135350" y="2010489"/>
            <a:ext cx="396000" cy="396000"/>
          </a:xfrm>
          <a:prstGeom prst="rect">
            <a:avLst/>
          </a:prstGeom>
        </p:spPr>
      </p:pic>
      <p:sp>
        <p:nvSpPr>
          <p:cNvPr id="13" name="Rectangle: Rounded Corners 12">
            <a:extLst>
              <a:ext uri="{FF2B5EF4-FFF2-40B4-BE49-F238E27FC236}">
                <a16:creationId xmlns:a16="http://schemas.microsoft.com/office/drawing/2014/main" id="{2430839F-56BF-3933-A8B3-180A165DB445}"/>
              </a:ext>
            </a:extLst>
          </p:cNvPr>
          <p:cNvSpPr>
            <a:spLocks noChangeAspect="1"/>
          </p:cNvSpPr>
          <p:nvPr/>
        </p:nvSpPr>
        <p:spPr>
          <a:xfrm rot="2700000">
            <a:off x="4849183" y="1887145"/>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4" name="Rectangle: Rounded Corners 13">
            <a:extLst>
              <a:ext uri="{FF2B5EF4-FFF2-40B4-BE49-F238E27FC236}">
                <a16:creationId xmlns:a16="http://schemas.microsoft.com/office/drawing/2014/main" id="{3D988610-E632-518D-836E-22CA6FEC97E0}"/>
              </a:ext>
            </a:extLst>
          </p:cNvPr>
          <p:cNvSpPr>
            <a:spLocks noChangeAspect="1"/>
          </p:cNvSpPr>
          <p:nvPr/>
        </p:nvSpPr>
        <p:spPr>
          <a:xfrm rot="2700000">
            <a:off x="4849183" y="1798455"/>
            <a:ext cx="1619998" cy="16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6" name="TextBox 15">
            <a:extLst>
              <a:ext uri="{FF2B5EF4-FFF2-40B4-BE49-F238E27FC236}">
                <a16:creationId xmlns:a16="http://schemas.microsoft.com/office/drawing/2014/main" id="{CA542411-0A73-FC02-2DDD-EB9D74BE44A2}"/>
              </a:ext>
            </a:extLst>
          </p:cNvPr>
          <p:cNvSpPr txBox="1"/>
          <p:nvPr/>
        </p:nvSpPr>
        <p:spPr>
          <a:xfrm>
            <a:off x="4893426" y="2418581"/>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Modernization &amp; DevOps</a:t>
            </a:r>
          </a:p>
        </p:txBody>
      </p:sp>
      <p:pic>
        <p:nvPicPr>
          <p:cNvPr id="17" name="Picture 16">
            <a:extLst>
              <a:ext uri="{FF2B5EF4-FFF2-40B4-BE49-F238E27FC236}">
                <a16:creationId xmlns:a16="http://schemas.microsoft.com/office/drawing/2014/main" id="{B2941DB5-1AF2-BE29-934C-46904CB1C1E2}"/>
              </a:ext>
            </a:extLst>
          </p:cNvPr>
          <p:cNvPicPr>
            <a:picLocks noChangeAspect="1"/>
          </p:cNvPicPr>
          <p:nvPr/>
        </p:nvPicPr>
        <p:blipFill>
          <a:blip r:embed="rId5">
            <a:duotone>
              <a:prstClr val="black"/>
              <a:schemeClr val="tx2">
                <a:tint val="45000"/>
                <a:satMod val="400000"/>
              </a:schemeClr>
            </a:duotone>
          </a:blip>
          <a:srcRect/>
          <a:stretch/>
        </p:blipFill>
        <p:spPr>
          <a:xfrm>
            <a:off x="5461182" y="2010488"/>
            <a:ext cx="396000" cy="396000"/>
          </a:xfrm>
          <a:prstGeom prst="rect">
            <a:avLst/>
          </a:prstGeom>
        </p:spPr>
      </p:pic>
      <p:sp>
        <p:nvSpPr>
          <p:cNvPr id="19" name="Rectangle: Rounded Corners 18">
            <a:extLst>
              <a:ext uri="{FF2B5EF4-FFF2-40B4-BE49-F238E27FC236}">
                <a16:creationId xmlns:a16="http://schemas.microsoft.com/office/drawing/2014/main" id="{661AD8B5-8C6C-EF13-E453-EE36DE823BDE}"/>
              </a:ext>
            </a:extLst>
          </p:cNvPr>
          <p:cNvSpPr>
            <a:spLocks noChangeAspect="1"/>
          </p:cNvSpPr>
          <p:nvPr/>
        </p:nvSpPr>
        <p:spPr>
          <a:xfrm rot="2700000">
            <a:off x="6999047" y="1887145"/>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1" name="Rectangle: Rounded Corners 20">
            <a:extLst>
              <a:ext uri="{FF2B5EF4-FFF2-40B4-BE49-F238E27FC236}">
                <a16:creationId xmlns:a16="http://schemas.microsoft.com/office/drawing/2014/main" id="{A5A68BAA-0656-D7C4-372B-80099B5E7598}"/>
              </a:ext>
            </a:extLst>
          </p:cNvPr>
          <p:cNvSpPr>
            <a:spLocks noChangeAspect="1"/>
          </p:cNvSpPr>
          <p:nvPr/>
        </p:nvSpPr>
        <p:spPr>
          <a:xfrm rot="2700000">
            <a:off x="6999047" y="1798455"/>
            <a:ext cx="1619998" cy="16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2" name="TextBox 21">
            <a:extLst>
              <a:ext uri="{FF2B5EF4-FFF2-40B4-BE49-F238E27FC236}">
                <a16:creationId xmlns:a16="http://schemas.microsoft.com/office/drawing/2014/main" id="{1230657C-5EB5-193A-E281-AAD9944E1B38}"/>
              </a:ext>
            </a:extLst>
          </p:cNvPr>
          <p:cNvSpPr txBox="1"/>
          <p:nvPr/>
        </p:nvSpPr>
        <p:spPr>
          <a:xfrm>
            <a:off x="6985655" y="2418581"/>
            <a:ext cx="1646781" cy="523220"/>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AI &amp; ML for faster time to value</a:t>
            </a:r>
          </a:p>
        </p:txBody>
      </p:sp>
      <p:pic>
        <p:nvPicPr>
          <p:cNvPr id="24" name="Picture 23">
            <a:extLst>
              <a:ext uri="{FF2B5EF4-FFF2-40B4-BE49-F238E27FC236}">
                <a16:creationId xmlns:a16="http://schemas.microsoft.com/office/drawing/2014/main" id="{44E489A2-48A6-49E1-D330-478F57F6CA56}"/>
              </a:ext>
            </a:extLst>
          </p:cNvPr>
          <p:cNvPicPr>
            <a:picLocks noChangeAspect="1"/>
          </p:cNvPicPr>
          <p:nvPr/>
        </p:nvPicPr>
        <p:blipFill>
          <a:blip r:embed="rId6">
            <a:lum bright="70000" contrast="-70000"/>
          </a:blip>
          <a:srcRect/>
          <a:stretch/>
        </p:blipFill>
        <p:spPr>
          <a:xfrm>
            <a:off x="7611046" y="2010488"/>
            <a:ext cx="396000" cy="396000"/>
          </a:xfrm>
          <a:prstGeom prst="rect">
            <a:avLst/>
          </a:prstGeom>
        </p:spPr>
      </p:pic>
    </p:spTree>
    <p:extLst>
      <p:ext uri="{BB962C8B-B14F-4D97-AF65-F5344CB8AC3E}">
        <p14:creationId xmlns:p14="http://schemas.microsoft.com/office/powerpoint/2010/main" val="431529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AF8CE563-887D-E787-DA9A-74028633D265}"/>
              </a:ext>
            </a:extLst>
          </p:cNvPr>
          <p:cNvSpPr>
            <a:spLocks noChangeAspect="1"/>
          </p:cNvSpPr>
          <p:nvPr/>
        </p:nvSpPr>
        <p:spPr>
          <a:xfrm rot="2700000">
            <a:off x="1138774" y="1898162"/>
            <a:ext cx="1800000" cy="180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4" name="Rectangle: Rounded Corners 3">
            <a:extLst>
              <a:ext uri="{FF2B5EF4-FFF2-40B4-BE49-F238E27FC236}">
                <a16:creationId xmlns:a16="http://schemas.microsoft.com/office/drawing/2014/main" id="{BC4E03AE-0715-DAC6-A53C-1B417C122355}"/>
              </a:ext>
            </a:extLst>
          </p:cNvPr>
          <p:cNvSpPr>
            <a:spLocks noChangeAspect="1"/>
          </p:cNvSpPr>
          <p:nvPr/>
        </p:nvSpPr>
        <p:spPr>
          <a:xfrm rot="2700000">
            <a:off x="1138774" y="1799618"/>
            <a:ext cx="1800000" cy="180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5" name="TextBox 4">
            <a:extLst>
              <a:ext uri="{FF2B5EF4-FFF2-40B4-BE49-F238E27FC236}">
                <a16:creationId xmlns:a16="http://schemas.microsoft.com/office/drawing/2014/main" id="{A04672F1-C3AA-2A9C-F0B7-D53F389ED965}"/>
              </a:ext>
            </a:extLst>
          </p:cNvPr>
          <p:cNvSpPr txBox="1"/>
          <p:nvPr/>
        </p:nvSpPr>
        <p:spPr>
          <a:xfrm>
            <a:off x="1273017" y="2699618"/>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Horses for Courses</a:t>
            </a:r>
          </a:p>
        </p:txBody>
      </p:sp>
      <p:sp>
        <p:nvSpPr>
          <p:cNvPr id="8" name="Rectangle: Rounded Corners 7">
            <a:extLst>
              <a:ext uri="{FF2B5EF4-FFF2-40B4-BE49-F238E27FC236}">
                <a16:creationId xmlns:a16="http://schemas.microsoft.com/office/drawing/2014/main" id="{DF2877BC-4901-4BE0-8DAF-205848931998}"/>
              </a:ext>
            </a:extLst>
          </p:cNvPr>
          <p:cNvSpPr>
            <a:spLocks noChangeAspect="1"/>
          </p:cNvSpPr>
          <p:nvPr/>
        </p:nvSpPr>
        <p:spPr>
          <a:xfrm rot="2700000">
            <a:off x="3659643" y="1898163"/>
            <a:ext cx="1800000" cy="180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9" name="Rectangle: Rounded Corners 8">
            <a:extLst>
              <a:ext uri="{FF2B5EF4-FFF2-40B4-BE49-F238E27FC236}">
                <a16:creationId xmlns:a16="http://schemas.microsoft.com/office/drawing/2014/main" id="{911ACEEA-C7F3-E390-FD11-E57F0A0E70AC}"/>
              </a:ext>
            </a:extLst>
          </p:cNvPr>
          <p:cNvSpPr>
            <a:spLocks noChangeAspect="1"/>
          </p:cNvSpPr>
          <p:nvPr/>
        </p:nvSpPr>
        <p:spPr>
          <a:xfrm rot="2700000">
            <a:off x="3659643" y="1799619"/>
            <a:ext cx="1800000" cy="180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0" name="TextBox 9">
            <a:extLst>
              <a:ext uri="{FF2B5EF4-FFF2-40B4-BE49-F238E27FC236}">
                <a16:creationId xmlns:a16="http://schemas.microsoft.com/office/drawing/2014/main" id="{A48D86D2-8319-A4FD-CF08-2B8BB5C1ADB6}"/>
              </a:ext>
            </a:extLst>
          </p:cNvPr>
          <p:cNvSpPr txBox="1"/>
          <p:nvPr/>
        </p:nvSpPr>
        <p:spPr>
          <a:xfrm>
            <a:off x="3793886" y="2699619"/>
            <a:ext cx="1531513"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Hybrid Model</a:t>
            </a:r>
          </a:p>
        </p:txBody>
      </p:sp>
      <p:sp>
        <p:nvSpPr>
          <p:cNvPr id="11" name="Rectangle: Rounded Corners 10">
            <a:extLst>
              <a:ext uri="{FF2B5EF4-FFF2-40B4-BE49-F238E27FC236}">
                <a16:creationId xmlns:a16="http://schemas.microsoft.com/office/drawing/2014/main" id="{9EF1DF40-F545-164E-4B6C-1521E8650343}"/>
              </a:ext>
            </a:extLst>
          </p:cNvPr>
          <p:cNvSpPr>
            <a:spLocks noChangeAspect="1"/>
          </p:cNvSpPr>
          <p:nvPr/>
        </p:nvSpPr>
        <p:spPr>
          <a:xfrm rot="2700000">
            <a:off x="6205226" y="1898163"/>
            <a:ext cx="1800000" cy="180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2" name="Rectangle: Rounded Corners 11">
            <a:extLst>
              <a:ext uri="{FF2B5EF4-FFF2-40B4-BE49-F238E27FC236}">
                <a16:creationId xmlns:a16="http://schemas.microsoft.com/office/drawing/2014/main" id="{0EF94AD4-506A-B272-DCE6-6CA995E306B0}"/>
              </a:ext>
            </a:extLst>
          </p:cNvPr>
          <p:cNvSpPr>
            <a:spLocks noChangeAspect="1"/>
          </p:cNvSpPr>
          <p:nvPr/>
        </p:nvSpPr>
        <p:spPr>
          <a:xfrm rot="2700000">
            <a:off x="6205226" y="1799619"/>
            <a:ext cx="1800000" cy="180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3" name="TextBox 12">
            <a:extLst>
              <a:ext uri="{FF2B5EF4-FFF2-40B4-BE49-F238E27FC236}">
                <a16:creationId xmlns:a16="http://schemas.microsoft.com/office/drawing/2014/main" id="{8E73CEDE-E977-CC15-A4CE-A78C57927159}"/>
              </a:ext>
            </a:extLst>
          </p:cNvPr>
          <p:cNvSpPr txBox="1"/>
          <p:nvPr/>
        </p:nvSpPr>
        <p:spPr>
          <a:xfrm>
            <a:off x="6339469" y="2699619"/>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Predictable Cost</a:t>
            </a:r>
          </a:p>
        </p:txBody>
      </p:sp>
      <p:pic>
        <p:nvPicPr>
          <p:cNvPr id="22" name="Picture 21" descr="Shape&#10;&#10;Description automatically generated with low confidence">
            <a:extLst>
              <a:ext uri="{FF2B5EF4-FFF2-40B4-BE49-F238E27FC236}">
                <a16:creationId xmlns:a16="http://schemas.microsoft.com/office/drawing/2014/main" id="{9D5FB419-BB97-95B2-206E-032E0CFD1A58}"/>
              </a:ext>
            </a:extLst>
          </p:cNvPr>
          <p:cNvPicPr>
            <a:picLocks noChangeAspect="1"/>
          </p:cNvPicPr>
          <p:nvPr/>
        </p:nvPicPr>
        <p:blipFill>
          <a:blip r:embed="rId2">
            <a:lum bright="70000" contrast="-70000"/>
          </a:blip>
          <a:stretch>
            <a:fillRect/>
          </a:stretch>
        </p:blipFill>
        <p:spPr>
          <a:xfrm>
            <a:off x="4314358" y="2053871"/>
            <a:ext cx="540000" cy="540000"/>
          </a:xfrm>
          <a:prstGeom prst="rect">
            <a:avLst/>
          </a:prstGeom>
        </p:spPr>
      </p:pic>
      <p:pic>
        <p:nvPicPr>
          <p:cNvPr id="24" name="Picture 23" descr="Shape&#10;&#10;Description automatically generated with low confidence">
            <a:extLst>
              <a:ext uri="{FF2B5EF4-FFF2-40B4-BE49-F238E27FC236}">
                <a16:creationId xmlns:a16="http://schemas.microsoft.com/office/drawing/2014/main" id="{8368FEB7-1F01-01C5-58C4-799B2DD584B6}"/>
              </a:ext>
            </a:extLst>
          </p:cNvPr>
          <p:cNvPicPr>
            <a:picLocks noChangeAspect="1"/>
          </p:cNvPicPr>
          <p:nvPr/>
        </p:nvPicPr>
        <p:blipFill>
          <a:blip r:embed="rId3">
            <a:duotone>
              <a:prstClr val="black"/>
              <a:schemeClr val="tx2">
                <a:tint val="45000"/>
                <a:satMod val="400000"/>
              </a:schemeClr>
            </a:duotone>
          </a:blip>
          <a:stretch>
            <a:fillRect/>
          </a:stretch>
        </p:blipFill>
        <p:spPr>
          <a:xfrm>
            <a:off x="6835227" y="2056525"/>
            <a:ext cx="540000" cy="540000"/>
          </a:xfrm>
          <a:prstGeom prst="rect">
            <a:avLst/>
          </a:prstGeom>
        </p:spPr>
      </p:pic>
      <p:pic>
        <p:nvPicPr>
          <p:cNvPr id="25" name="Picture 24">
            <a:extLst>
              <a:ext uri="{FF2B5EF4-FFF2-40B4-BE49-F238E27FC236}">
                <a16:creationId xmlns:a16="http://schemas.microsoft.com/office/drawing/2014/main" id="{3DED1100-408C-4662-37F3-3D7DBEB53358}"/>
              </a:ext>
            </a:extLst>
          </p:cNvPr>
          <p:cNvPicPr>
            <a:picLocks noChangeAspect="1"/>
          </p:cNvPicPr>
          <p:nvPr/>
        </p:nvPicPr>
        <p:blipFill>
          <a:blip r:embed="rId4">
            <a:duotone>
              <a:prstClr val="black"/>
              <a:schemeClr val="tx2">
                <a:tint val="45000"/>
                <a:satMod val="400000"/>
              </a:schemeClr>
            </a:duotone>
          </a:blip>
          <a:srcRect/>
          <a:stretch/>
        </p:blipFill>
        <p:spPr>
          <a:xfrm>
            <a:off x="1744058" y="2053871"/>
            <a:ext cx="540000" cy="540000"/>
          </a:xfrm>
          <a:prstGeom prst="rect">
            <a:avLst/>
          </a:prstGeom>
        </p:spPr>
      </p:pic>
      <p:sp>
        <p:nvSpPr>
          <p:cNvPr id="7" name="Title 1">
            <a:extLst>
              <a:ext uri="{FF2B5EF4-FFF2-40B4-BE49-F238E27FC236}">
                <a16:creationId xmlns:a16="http://schemas.microsoft.com/office/drawing/2014/main" id="{5CD36F4A-DB6F-BCA6-C963-104941F9598C}"/>
              </a:ext>
            </a:extLst>
          </p:cNvPr>
          <p:cNvSpPr txBox="1">
            <a:spLocks/>
          </p:cNvSpPr>
          <p:nvPr/>
        </p:nvSpPr>
        <p:spPr>
          <a:xfrm>
            <a:off x="324000" y="211571"/>
            <a:ext cx="8496150" cy="775853"/>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1800" b="1" kern="1200" baseline="0">
                <a:solidFill>
                  <a:schemeClr val="tx1"/>
                </a:solidFill>
                <a:latin typeface="Trebuchet MS" panose="020B0603020202020204" pitchFamily="34" charset="0"/>
                <a:ea typeface="+mj-ea"/>
                <a:cs typeface="+mj-cs"/>
              </a:defRPr>
            </a:lvl1pPr>
          </a:lstStyle>
          <a:p>
            <a:pPr>
              <a:lnSpc>
                <a:spcPct val="100000"/>
              </a:lnSpc>
            </a:pPr>
            <a:r>
              <a:rPr lang="en-IN" sz="2000" dirty="0">
                <a:solidFill>
                  <a:schemeClr val="bg1"/>
                </a:solidFill>
              </a:rPr>
              <a:t>Recalibrating</a:t>
            </a:r>
            <a:br>
              <a:rPr lang="en-IN" sz="2000" dirty="0">
                <a:solidFill>
                  <a:schemeClr val="bg1"/>
                </a:solidFill>
              </a:rPr>
            </a:br>
            <a:r>
              <a:rPr lang="en-IN" sz="2000" i="1" dirty="0">
                <a:solidFill>
                  <a:schemeClr val="bg1"/>
                </a:solidFill>
              </a:rPr>
              <a:t>… the </a:t>
            </a:r>
            <a:r>
              <a:rPr lang="en-IN" sz="2000" i="1" dirty="0">
                <a:solidFill>
                  <a:srgbClr val="BED730"/>
                </a:solidFill>
              </a:rPr>
              <a:t>cloud strategy</a:t>
            </a:r>
          </a:p>
        </p:txBody>
      </p:sp>
    </p:spTree>
    <p:extLst>
      <p:ext uri="{BB962C8B-B14F-4D97-AF65-F5344CB8AC3E}">
        <p14:creationId xmlns:p14="http://schemas.microsoft.com/office/powerpoint/2010/main" val="277964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D716E301-FAB3-63B4-F40A-7AB598BB3315}"/>
              </a:ext>
            </a:extLst>
          </p:cNvPr>
          <p:cNvSpPr/>
          <p:nvPr/>
        </p:nvSpPr>
        <p:spPr>
          <a:xfrm>
            <a:off x="324000" y="4169778"/>
            <a:ext cx="8496150" cy="540000"/>
          </a:xfrm>
          <a:prstGeom prst="roundRect">
            <a:avLst>
              <a:gd name="adj" fmla="val 50000"/>
            </a:avLst>
          </a:prstGeom>
          <a:solidFill>
            <a:srgbClr val="000000">
              <a:alpha val="49804"/>
            </a:srgbClr>
          </a:solidFill>
          <a:ln w="6350">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a:extLst>
              <a:ext uri="{FF2B5EF4-FFF2-40B4-BE49-F238E27FC236}">
                <a16:creationId xmlns:a16="http://schemas.microsoft.com/office/drawing/2014/main" id="{3FB8B0E4-EC6B-30F3-DFF6-2B1338B53AFD}"/>
              </a:ext>
            </a:extLst>
          </p:cNvPr>
          <p:cNvSpPr>
            <a:spLocks noGrp="1"/>
          </p:cNvSpPr>
          <p:nvPr>
            <p:ph type="title" idx="4294967295"/>
          </p:nvPr>
        </p:nvSpPr>
        <p:spPr>
          <a:xfrm>
            <a:off x="323850" y="211138"/>
            <a:ext cx="7524750" cy="776287"/>
          </a:xfrm>
        </p:spPr>
        <p:txBody>
          <a:bodyPr>
            <a:normAutofit/>
          </a:bodyPr>
          <a:lstStyle/>
          <a:p>
            <a:pPr>
              <a:lnSpc>
                <a:spcPct val="100000"/>
              </a:lnSpc>
            </a:pPr>
            <a:r>
              <a:rPr lang="en-IN" sz="2000" b="1" dirty="0">
                <a:solidFill>
                  <a:schemeClr val="bg1"/>
                </a:solidFill>
                <a:latin typeface="Trebuchet MS" panose="020B0603020202020204" pitchFamily="34" charset="0"/>
              </a:rPr>
              <a:t>Recalibrating</a:t>
            </a:r>
            <a:br>
              <a:rPr lang="en-IN" sz="2000" b="1" dirty="0">
                <a:solidFill>
                  <a:schemeClr val="bg1"/>
                </a:solidFill>
                <a:latin typeface="Trebuchet MS" panose="020B0603020202020204" pitchFamily="34" charset="0"/>
              </a:rPr>
            </a:br>
            <a:r>
              <a:rPr lang="en-IN" sz="2000" b="1" i="1" dirty="0">
                <a:solidFill>
                  <a:schemeClr val="bg1"/>
                </a:solidFill>
                <a:latin typeface="Trebuchet MS" panose="020B0603020202020204" pitchFamily="34" charset="0"/>
              </a:rPr>
              <a:t>… the </a:t>
            </a:r>
            <a:r>
              <a:rPr lang="en-IN" sz="2000" b="1" i="1" dirty="0">
                <a:solidFill>
                  <a:srgbClr val="BED730"/>
                </a:solidFill>
                <a:latin typeface="Trebuchet MS" panose="020B0603020202020204" pitchFamily="34" charset="0"/>
              </a:rPr>
              <a:t>IT operations strategy</a:t>
            </a:r>
          </a:p>
        </p:txBody>
      </p:sp>
      <p:sp>
        <p:nvSpPr>
          <p:cNvPr id="15" name="TextBox 14">
            <a:extLst>
              <a:ext uri="{FF2B5EF4-FFF2-40B4-BE49-F238E27FC236}">
                <a16:creationId xmlns:a16="http://schemas.microsoft.com/office/drawing/2014/main" id="{1340CAE2-11E4-925F-8E42-1A901CA44C2C}"/>
              </a:ext>
            </a:extLst>
          </p:cNvPr>
          <p:cNvSpPr txBox="1"/>
          <p:nvPr/>
        </p:nvSpPr>
        <p:spPr>
          <a:xfrm>
            <a:off x="884206" y="4255112"/>
            <a:ext cx="7375589" cy="369332"/>
          </a:xfrm>
          <a:prstGeom prst="rect">
            <a:avLst/>
          </a:prstGeom>
          <a:noFill/>
        </p:spPr>
        <p:txBody>
          <a:bodyPr wrap="square" rtlCol="0">
            <a:spAutoFit/>
          </a:bodyPr>
          <a:lstStyle/>
          <a:p>
            <a:pPr algn="ctr"/>
            <a:r>
              <a:rPr lang="en-US" sz="1800" dirty="0">
                <a:solidFill>
                  <a:schemeClr val="bg1"/>
                </a:solidFill>
                <a:latin typeface="Trebuchet MS" panose="020B0603020202020204" pitchFamily="34" charset="0"/>
              </a:rPr>
              <a:t>MANAGED SERVICES MODEL ALIGNED TO BUSINESS OUTCOME</a:t>
            </a:r>
            <a:endParaRPr lang="en-IN" sz="1800" dirty="0">
              <a:solidFill>
                <a:schemeClr val="bg1"/>
              </a:solidFill>
              <a:latin typeface="Trebuchet MS" panose="020B0603020202020204" pitchFamily="34" charset="0"/>
            </a:endParaRPr>
          </a:p>
        </p:txBody>
      </p:sp>
      <p:sp>
        <p:nvSpPr>
          <p:cNvPr id="6" name="Rectangle: Rounded Corners 5">
            <a:extLst>
              <a:ext uri="{FF2B5EF4-FFF2-40B4-BE49-F238E27FC236}">
                <a16:creationId xmlns:a16="http://schemas.microsoft.com/office/drawing/2014/main" id="{AF8CE563-887D-E787-DA9A-74028633D265}"/>
              </a:ext>
            </a:extLst>
          </p:cNvPr>
          <p:cNvSpPr>
            <a:spLocks noChangeAspect="1"/>
          </p:cNvSpPr>
          <p:nvPr/>
        </p:nvSpPr>
        <p:spPr>
          <a:xfrm rot="2700000">
            <a:off x="7074319" y="1877293"/>
            <a:ext cx="1439998" cy="144000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4" name="Rectangle: Rounded Corners 3">
            <a:extLst>
              <a:ext uri="{FF2B5EF4-FFF2-40B4-BE49-F238E27FC236}">
                <a16:creationId xmlns:a16="http://schemas.microsoft.com/office/drawing/2014/main" id="{BC4E03AE-0715-DAC6-A53C-1B417C122355}"/>
              </a:ext>
            </a:extLst>
          </p:cNvPr>
          <p:cNvSpPr>
            <a:spLocks noChangeAspect="1"/>
          </p:cNvSpPr>
          <p:nvPr/>
        </p:nvSpPr>
        <p:spPr>
          <a:xfrm rot="2700000">
            <a:off x="7074319" y="1798458"/>
            <a:ext cx="1439998" cy="1440001"/>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5" name="TextBox 4">
            <a:extLst>
              <a:ext uri="{FF2B5EF4-FFF2-40B4-BE49-F238E27FC236}">
                <a16:creationId xmlns:a16="http://schemas.microsoft.com/office/drawing/2014/main" id="{A04672F1-C3AA-2A9C-F0B7-D53F389ED965}"/>
              </a:ext>
            </a:extLst>
          </p:cNvPr>
          <p:cNvSpPr txBox="1"/>
          <p:nvPr/>
        </p:nvSpPr>
        <p:spPr>
          <a:xfrm>
            <a:off x="7028562" y="2482145"/>
            <a:ext cx="1531514" cy="738664"/>
          </a:xfrm>
          <a:prstGeom prst="rect">
            <a:avLst/>
          </a:prstGeom>
          <a:noFill/>
        </p:spPr>
        <p:txBody>
          <a:bodyPr wrap="square" rtlCol="0">
            <a:spAutoFit/>
          </a:bodyPr>
          <a:lstStyle/>
          <a:p>
            <a:pPr algn="ctr"/>
            <a:r>
              <a:rPr lang="en-US" sz="1400" b="1" dirty="0">
                <a:latin typeface="Trebuchet MS" panose="020B0603020202020204" pitchFamily="34" charset="0"/>
              </a:rPr>
              <a:t>Service </a:t>
            </a:r>
          </a:p>
          <a:p>
            <a:pPr algn="ctr"/>
            <a:r>
              <a:rPr lang="en-US" sz="1400" b="1" dirty="0">
                <a:latin typeface="Trebuchet MS" panose="020B0603020202020204" pitchFamily="34" charset="0"/>
              </a:rPr>
              <a:t>catalog-based metrics</a:t>
            </a:r>
          </a:p>
        </p:txBody>
      </p:sp>
      <p:pic>
        <p:nvPicPr>
          <p:cNvPr id="25" name="Picture 24">
            <a:extLst>
              <a:ext uri="{FF2B5EF4-FFF2-40B4-BE49-F238E27FC236}">
                <a16:creationId xmlns:a16="http://schemas.microsoft.com/office/drawing/2014/main" id="{3DED1100-408C-4662-37F3-3D7DBEB53358}"/>
              </a:ext>
            </a:extLst>
          </p:cNvPr>
          <p:cNvPicPr>
            <a:picLocks noChangeAspect="1"/>
          </p:cNvPicPr>
          <p:nvPr/>
        </p:nvPicPr>
        <p:blipFill>
          <a:blip r:embed="rId3"/>
          <a:srcRect/>
          <a:stretch/>
        </p:blipFill>
        <p:spPr>
          <a:xfrm>
            <a:off x="7596319" y="2046779"/>
            <a:ext cx="396000" cy="396000"/>
          </a:xfrm>
          <a:prstGeom prst="rect">
            <a:avLst/>
          </a:prstGeom>
        </p:spPr>
      </p:pic>
      <p:sp>
        <p:nvSpPr>
          <p:cNvPr id="26" name="Rectangle: Rounded Corners 25">
            <a:extLst>
              <a:ext uri="{FF2B5EF4-FFF2-40B4-BE49-F238E27FC236}">
                <a16:creationId xmlns:a16="http://schemas.microsoft.com/office/drawing/2014/main" id="{EE5883D1-C15A-DF2F-35CE-D96F7EB0E012}"/>
              </a:ext>
            </a:extLst>
          </p:cNvPr>
          <p:cNvSpPr>
            <a:spLocks noChangeAspect="1"/>
          </p:cNvSpPr>
          <p:nvPr/>
        </p:nvSpPr>
        <p:spPr>
          <a:xfrm rot="2700000">
            <a:off x="4926108" y="1877293"/>
            <a:ext cx="1439998" cy="144000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7" name="Rectangle: Rounded Corners 26">
            <a:extLst>
              <a:ext uri="{FF2B5EF4-FFF2-40B4-BE49-F238E27FC236}">
                <a16:creationId xmlns:a16="http://schemas.microsoft.com/office/drawing/2014/main" id="{C6BBAB3F-0424-7073-8A6B-63B443330E03}"/>
              </a:ext>
            </a:extLst>
          </p:cNvPr>
          <p:cNvSpPr>
            <a:spLocks noChangeAspect="1"/>
          </p:cNvSpPr>
          <p:nvPr/>
        </p:nvSpPr>
        <p:spPr>
          <a:xfrm rot="2700000">
            <a:off x="4926108" y="1798458"/>
            <a:ext cx="1439998" cy="1440001"/>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37" name="TextBox 36">
            <a:extLst>
              <a:ext uri="{FF2B5EF4-FFF2-40B4-BE49-F238E27FC236}">
                <a16:creationId xmlns:a16="http://schemas.microsoft.com/office/drawing/2014/main" id="{E76FCA7D-F5DE-6695-9336-E962CF931735}"/>
              </a:ext>
            </a:extLst>
          </p:cNvPr>
          <p:cNvSpPr txBox="1"/>
          <p:nvPr/>
        </p:nvSpPr>
        <p:spPr>
          <a:xfrm>
            <a:off x="4880349" y="2482145"/>
            <a:ext cx="1531514"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Self-service</a:t>
            </a:r>
          </a:p>
        </p:txBody>
      </p:sp>
      <p:pic>
        <p:nvPicPr>
          <p:cNvPr id="38" name="Picture 37">
            <a:extLst>
              <a:ext uri="{FF2B5EF4-FFF2-40B4-BE49-F238E27FC236}">
                <a16:creationId xmlns:a16="http://schemas.microsoft.com/office/drawing/2014/main" id="{01BF6116-64EB-9D9E-988D-40ACFA35EFE8}"/>
              </a:ext>
            </a:extLst>
          </p:cNvPr>
          <p:cNvPicPr>
            <a:picLocks noChangeAspect="1"/>
          </p:cNvPicPr>
          <p:nvPr/>
        </p:nvPicPr>
        <p:blipFill>
          <a:blip r:embed="rId4">
            <a:lum bright="70000" contrast="-70000"/>
          </a:blip>
          <a:srcRect/>
          <a:stretch/>
        </p:blipFill>
        <p:spPr>
          <a:xfrm>
            <a:off x="5448106" y="2046779"/>
            <a:ext cx="396000" cy="396000"/>
          </a:xfrm>
          <a:prstGeom prst="rect">
            <a:avLst/>
          </a:prstGeom>
        </p:spPr>
      </p:pic>
      <p:sp>
        <p:nvSpPr>
          <p:cNvPr id="32" name="Rectangle: Rounded Corners 31">
            <a:extLst>
              <a:ext uri="{FF2B5EF4-FFF2-40B4-BE49-F238E27FC236}">
                <a16:creationId xmlns:a16="http://schemas.microsoft.com/office/drawing/2014/main" id="{DC2855A5-C893-6220-36FE-C321B6A31E43}"/>
              </a:ext>
            </a:extLst>
          </p:cNvPr>
          <p:cNvSpPr>
            <a:spLocks noChangeAspect="1"/>
          </p:cNvSpPr>
          <p:nvPr/>
        </p:nvSpPr>
        <p:spPr>
          <a:xfrm rot="2700000">
            <a:off x="2777892" y="1877293"/>
            <a:ext cx="1439998" cy="144000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33" name="Rectangle: Rounded Corners 32">
            <a:extLst>
              <a:ext uri="{FF2B5EF4-FFF2-40B4-BE49-F238E27FC236}">
                <a16:creationId xmlns:a16="http://schemas.microsoft.com/office/drawing/2014/main" id="{8892C9F4-8C40-297D-2E2B-1D9107CFB4D2}"/>
              </a:ext>
            </a:extLst>
          </p:cNvPr>
          <p:cNvSpPr>
            <a:spLocks noChangeAspect="1"/>
          </p:cNvSpPr>
          <p:nvPr/>
        </p:nvSpPr>
        <p:spPr>
          <a:xfrm rot="2700000">
            <a:off x="2777892" y="1798458"/>
            <a:ext cx="1439998" cy="1440001"/>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41" name="TextBox 40">
            <a:extLst>
              <a:ext uri="{FF2B5EF4-FFF2-40B4-BE49-F238E27FC236}">
                <a16:creationId xmlns:a16="http://schemas.microsoft.com/office/drawing/2014/main" id="{4AC11B4B-F81F-E325-8204-7A9E34F23CEB}"/>
              </a:ext>
            </a:extLst>
          </p:cNvPr>
          <p:cNvSpPr txBox="1"/>
          <p:nvPr/>
        </p:nvSpPr>
        <p:spPr>
          <a:xfrm>
            <a:off x="2732136" y="2482145"/>
            <a:ext cx="1531514" cy="523220"/>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End-user experience</a:t>
            </a:r>
          </a:p>
        </p:txBody>
      </p:sp>
      <p:pic>
        <p:nvPicPr>
          <p:cNvPr id="42" name="Picture 41">
            <a:extLst>
              <a:ext uri="{FF2B5EF4-FFF2-40B4-BE49-F238E27FC236}">
                <a16:creationId xmlns:a16="http://schemas.microsoft.com/office/drawing/2014/main" id="{A6578CE5-1388-9F53-A855-1510D8A34EE0}"/>
              </a:ext>
            </a:extLst>
          </p:cNvPr>
          <p:cNvPicPr>
            <a:picLocks noChangeAspect="1"/>
          </p:cNvPicPr>
          <p:nvPr/>
        </p:nvPicPr>
        <p:blipFill>
          <a:blip r:embed="rId5">
            <a:lum bright="70000" contrast="-70000"/>
          </a:blip>
          <a:srcRect/>
          <a:stretch/>
        </p:blipFill>
        <p:spPr>
          <a:xfrm>
            <a:off x="3299893" y="2046779"/>
            <a:ext cx="396000" cy="396000"/>
          </a:xfrm>
          <a:prstGeom prst="rect">
            <a:avLst/>
          </a:prstGeom>
        </p:spPr>
      </p:pic>
      <p:sp>
        <p:nvSpPr>
          <p:cNvPr id="35" name="Rectangle: Rounded Corners 34">
            <a:extLst>
              <a:ext uri="{FF2B5EF4-FFF2-40B4-BE49-F238E27FC236}">
                <a16:creationId xmlns:a16="http://schemas.microsoft.com/office/drawing/2014/main" id="{4660D008-B808-1836-AA32-B301D93EF74E}"/>
              </a:ext>
            </a:extLst>
          </p:cNvPr>
          <p:cNvSpPr>
            <a:spLocks noChangeAspect="1"/>
          </p:cNvSpPr>
          <p:nvPr/>
        </p:nvSpPr>
        <p:spPr>
          <a:xfrm rot="2700000">
            <a:off x="629677" y="1877293"/>
            <a:ext cx="1439998" cy="1440001"/>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36" name="Rectangle: Rounded Corners 35">
            <a:extLst>
              <a:ext uri="{FF2B5EF4-FFF2-40B4-BE49-F238E27FC236}">
                <a16:creationId xmlns:a16="http://schemas.microsoft.com/office/drawing/2014/main" id="{A42BEB11-0197-CC11-2C66-69CBFEB4073B}"/>
              </a:ext>
            </a:extLst>
          </p:cNvPr>
          <p:cNvSpPr>
            <a:spLocks noChangeAspect="1"/>
          </p:cNvSpPr>
          <p:nvPr/>
        </p:nvSpPr>
        <p:spPr>
          <a:xfrm rot="2700000">
            <a:off x="629677" y="1798458"/>
            <a:ext cx="1439998" cy="1440001"/>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43" name="TextBox 42">
            <a:extLst>
              <a:ext uri="{FF2B5EF4-FFF2-40B4-BE49-F238E27FC236}">
                <a16:creationId xmlns:a16="http://schemas.microsoft.com/office/drawing/2014/main" id="{6BFD9092-6AD7-FCA3-8AA1-2F1474D4F8DF}"/>
              </a:ext>
            </a:extLst>
          </p:cNvPr>
          <p:cNvSpPr txBox="1"/>
          <p:nvPr/>
        </p:nvSpPr>
        <p:spPr>
          <a:xfrm>
            <a:off x="583923" y="2482145"/>
            <a:ext cx="1531514" cy="523220"/>
          </a:xfrm>
          <a:prstGeom prst="rect">
            <a:avLst/>
          </a:prstGeom>
          <a:noFill/>
        </p:spPr>
        <p:txBody>
          <a:bodyPr wrap="square" rtlCol="0">
            <a:spAutoFit/>
          </a:bodyPr>
          <a:lstStyle/>
          <a:p>
            <a:pPr algn="ctr"/>
            <a:r>
              <a:rPr lang="en-US" sz="1400" b="1" dirty="0">
                <a:latin typeface="Trebuchet MS" panose="020B0603020202020204" pitchFamily="34" charset="0"/>
              </a:rPr>
              <a:t>Site </a:t>
            </a:r>
          </a:p>
          <a:p>
            <a:pPr algn="ctr"/>
            <a:r>
              <a:rPr lang="en-US" sz="1400" b="1" dirty="0">
                <a:latin typeface="Trebuchet MS" panose="020B0603020202020204" pitchFamily="34" charset="0"/>
              </a:rPr>
              <a:t>Reliability</a:t>
            </a:r>
          </a:p>
        </p:txBody>
      </p:sp>
      <p:pic>
        <p:nvPicPr>
          <p:cNvPr id="44" name="Picture 43">
            <a:extLst>
              <a:ext uri="{FF2B5EF4-FFF2-40B4-BE49-F238E27FC236}">
                <a16:creationId xmlns:a16="http://schemas.microsoft.com/office/drawing/2014/main" id="{35659A69-11A8-E764-DBFA-A6A4F4204B13}"/>
              </a:ext>
            </a:extLst>
          </p:cNvPr>
          <p:cNvPicPr>
            <a:picLocks noChangeAspect="1"/>
          </p:cNvPicPr>
          <p:nvPr/>
        </p:nvPicPr>
        <p:blipFill>
          <a:blip r:embed="rId6">
            <a:duotone>
              <a:prstClr val="black"/>
              <a:schemeClr val="tx2">
                <a:tint val="45000"/>
                <a:satMod val="400000"/>
              </a:schemeClr>
            </a:duotone>
          </a:blip>
          <a:srcRect/>
          <a:stretch/>
        </p:blipFill>
        <p:spPr>
          <a:xfrm>
            <a:off x="1151680" y="2046779"/>
            <a:ext cx="396000" cy="396000"/>
          </a:xfrm>
          <a:prstGeom prst="rect">
            <a:avLst/>
          </a:prstGeom>
        </p:spPr>
      </p:pic>
    </p:spTree>
    <p:extLst>
      <p:ext uri="{BB962C8B-B14F-4D97-AF65-F5344CB8AC3E}">
        <p14:creationId xmlns:p14="http://schemas.microsoft.com/office/powerpoint/2010/main" val="3058521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8B0E4-EC6B-30F3-DFF6-2B1338B53AFD}"/>
              </a:ext>
            </a:extLst>
          </p:cNvPr>
          <p:cNvSpPr>
            <a:spLocks noGrp="1"/>
          </p:cNvSpPr>
          <p:nvPr>
            <p:ph type="title" idx="4294967295"/>
          </p:nvPr>
        </p:nvSpPr>
        <p:spPr>
          <a:xfrm>
            <a:off x="323850" y="211138"/>
            <a:ext cx="7524750" cy="776287"/>
          </a:xfrm>
        </p:spPr>
        <p:txBody>
          <a:bodyPr>
            <a:normAutofit/>
          </a:bodyPr>
          <a:lstStyle/>
          <a:p>
            <a:pPr>
              <a:lnSpc>
                <a:spcPct val="100000"/>
              </a:lnSpc>
            </a:pPr>
            <a:r>
              <a:rPr lang="en-IN" sz="2000" b="1" dirty="0">
                <a:solidFill>
                  <a:schemeClr val="bg1"/>
                </a:solidFill>
                <a:latin typeface="Trebuchet MS" panose="020B0603020202020204" pitchFamily="34" charset="0"/>
              </a:rPr>
              <a:t>Recalibrating </a:t>
            </a:r>
            <a:br>
              <a:rPr lang="en-IN" sz="2000" b="1" dirty="0">
                <a:solidFill>
                  <a:schemeClr val="bg1"/>
                </a:solidFill>
                <a:latin typeface="Trebuchet MS" panose="020B0603020202020204" pitchFamily="34" charset="0"/>
              </a:rPr>
            </a:br>
            <a:r>
              <a:rPr lang="en-IN" sz="2000" b="1" i="1" dirty="0">
                <a:solidFill>
                  <a:schemeClr val="bg1"/>
                </a:solidFill>
                <a:latin typeface="Trebuchet MS" panose="020B0603020202020204" pitchFamily="34" charset="0"/>
              </a:rPr>
              <a:t>… the </a:t>
            </a:r>
            <a:r>
              <a:rPr lang="en-IN" sz="2000" b="1" i="1" dirty="0">
                <a:solidFill>
                  <a:srgbClr val="BED730"/>
                </a:solidFill>
                <a:latin typeface="Trebuchet MS" panose="020B0603020202020204" pitchFamily="34" charset="0"/>
              </a:rPr>
              <a:t>edge strategy</a:t>
            </a:r>
          </a:p>
        </p:txBody>
      </p:sp>
      <p:sp>
        <p:nvSpPr>
          <p:cNvPr id="5" name="TextBox 4">
            <a:extLst>
              <a:ext uri="{FF2B5EF4-FFF2-40B4-BE49-F238E27FC236}">
                <a16:creationId xmlns:a16="http://schemas.microsoft.com/office/drawing/2014/main" id="{2F97F44D-885F-228B-A19B-9590EFF7DE59}"/>
              </a:ext>
            </a:extLst>
          </p:cNvPr>
          <p:cNvSpPr txBox="1"/>
          <p:nvPr/>
        </p:nvSpPr>
        <p:spPr>
          <a:xfrm>
            <a:off x="323850" y="1316972"/>
            <a:ext cx="4068763" cy="307777"/>
          </a:xfrm>
          <a:prstGeom prst="rect">
            <a:avLst/>
          </a:prstGeom>
          <a:noFill/>
        </p:spPr>
        <p:txBody>
          <a:bodyPr wrap="square" rtlCol="0">
            <a:spAutoFit/>
          </a:bodyPr>
          <a:lstStyle/>
          <a:p>
            <a:pPr algn="ctr"/>
            <a:r>
              <a:rPr lang="en-US" sz="1400" b="1" dirty="0">
                <a:solidFill>
                  <a:srgbClr val="BED730"/>
                </a:solidFill>
                <a:latin typeface="Trebuchet MS" panose="020B0603020202020204" pitchFamily="34" charset="0"/>
              </a:rPr>
              <a:t>PRE-PANDEMIC</a:t>
            </a:r>
          </a:p>
        </p:txBody>
      </p:sp>
      <p:sp>
        <p:nvSpPr>
          <p:cNvPr id="6" name="TextBox 5">
            <a:extLst>
              <a:ext uri="{FF2B5EF4-FFF2-40B4-BE49-F238E27FC236}">
                <a16:creationId xmlns:a16="http://schemas.microsoft.com/office/drawing/2014/main" id="{179230FB-B6A0-9458-FF62-D258D1216541}"/>
              </a:ext>
            </a:extLst>
          </p:cNvPr>
          <p:cNvSpPr txBox="1"/>
          <p:nvPr/>
        </p:nvSpPr>
        <p:spPr>
          <a:xfrm>
            <a:off x="4751387" y="1316972"/>
            <a:ext cx="4068763" cy="307777"/>
          </a:xfrm>
          <a:prstGeom prst="rect">
            <a:avLst/>
          </a:prstGeom>
          <a:noFill/>
        </p:spPr>
        <p:txBody>
          <a:bodyPr wrap="square" rtlCol="0">
            <a:spAutoFit/>
          </a:bodyPr>
          <a:lstStyle/>
          <a:p>
            <a:pPr algn="ctr"/>
            <a:r>
              <a:rPr lang="en-US" sz="1400" b="1" dirty="0">
                <a:solidFill>
                  <a:srgbClr val="BED730"/>
                </a:solidFill>
                <a:latin typeface="Trebuchet MS" panose="020B0603020202020204" pitchFamily="34" charset="0"/>
              </a:rPr>
              <a:t>DURING &amp; POST PANDEMIC </a:t>
            </a:r>
          </a:p>
        </p:txBody>
      </p:sp>
      <p:cxnSp>
        <p:nvCxnSpPr>
          <p:cNvPr id="8" name="Straight Connector 7">
            <a:extLst>
              <a:ext uri="{FF2B5EF4-FFF2-40B4-BE49-F238E27FC236}">
                <a16:creationId xmlns:a16="http://schemas.microsoft.com/office/drawing/2014/main" id="{BC7EC1E8-B39B-2682-CDEE-6A45E87B4DB0}"/>
              </a:ext>
            </a:extLst>
          </p:cNvPr>
          <p:cNvCxnSpPr/>
          <p:nvPr/>
        </p:nvCxnSpPr>
        <p:spPr>
          <a:xfrm>
            <a:off x="4572000" y="987425"/>
            <a:ext cx="0" cy="3744913"/>
          </a:xfrm>
          <a:prstGeom prst="line">
            <a:avLst/>
          </a:prstGeom>
          <a:ln w="9525">
            <a:solidFill>
              <a:schemeClr val="accent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289A08F-12CF-473E-E5A6-F38132D0215D}"/>
              </a:ext>
            </a:extLst>
          </p:cNvPr>
          <p:cNvSpPr txBox="1"/>
          <p:nvPr/>
        </p:nvSpPr>
        <p:spPr>
          <a:xfrm>
            <a:off x="5113668" y="4209118"/>
            <a:ext cx="3344204" cy="738664"/>
          </a:xfrm>
          <a:prstGeom prst="rect">
            <a:avLst/>
          </a:prstGeom>
          <a:noFill/>
        </p:spPr>
        <p:txBody>
          <a:bodyPr wrap="square" rtlCol="0">
            <a:spAutoFit/>
          </a:bodyPr>
          <a:lstStyle/>
          <a:p>
            <a:pPr algn="ctr"/>
            <a:r>
              <a:rPr lang="en-US" sz="1400" dirty="0">
                <a:solidFill>
                  <a:schemeClr val="bg1"/>
                </a:solidFill>
                <a:latin typeface="Trebuchet MS" panose="020B0603020202020204" pitchFamily="34" charset="0"/>
              </a:rPr>
              <a:t>Connecting </a:t>
            </a:r>
          </a:p>
          <a:p>
            <a:pPr algn="ctr"/>
            <a:r>
              <a:rPr lang="en-US" sz="1400" dirty="0">
                <a:solidFill>
                  <a:schemeClr val="bg1"/>
                </a:solidFill>
                <a:latin typeface="Trebuchet MS" panose="020B0603020202020204" pitchFamily="34" charset="0"/>
              </a:rPr>
              <a:t>IT/OT &amp; End-user devices with </a:t>
            </a:r>
          </a:p>
          <a:p>
            <a:pPr algn="ctr"/>
            <a:r>
              <a:rPr lang="en-US" sz="1400" dirty="0">
                <a:solidFill>
                  <a:schemeClr val="bg1"/>
                </a:solidFill>
                <a:latin typeface="Trebuchet MS" panose="020B0603020202020204" pitchFamily="34" charset="0"/>
              </a:rPr>
              <a:t>security at the core </a:t>
            </a:r>
          </a:p>
        </p:txBody>
      </p:sp>
      <p:sp>
        <p:nvSpPr>
          <p:cNvPr id="10" name="TextBox 9">
            <a:extLst>
              <a:ext uri="{FF2B5EF4-FFF2-40B4-BE49-F238E27FC236}">
                <a16:creationId xmlns:a16="http://schemas.microsoft.com/office/drawing/2014/main" id="{3E800B28-5B1C-D72B-0A22-7FFD47EEF146}"/>
              </a:ext>
            </a:extLst>
          </p:cNvPr>
          <p:cNvSpPr txBox="1"/>
          <p:nvPr/>
        </p:nvSpPr>
        <p:spPr>
          <a:xfrm>
            <a:off x="686129" y="4209118"/>
            <a:ext cx="3344204" cy="523220"/>
          </a:xfrm>
          <a:prstGeom prst="rect">
            <a:avLst/>
          </a:prstGeom>
          <a:noFill/>
        </p:spPr>
        <p:txBody>
          <a:bodyPr wrap="square" rtlCol="0">
            <a:spAutoFit/>
          </a:bodyPr>
          <a:lstStyle/>
          <a:p>
            <a:pPr algn="ctr"/>
            <a:r>
              <a:rPr lang="en-US" sz="1400" dirty="0">
                <a:solidFill>
                  <a:schemeClr val="bg1"/>
                </a:solidFill>
                <a:latin typeface="Trebuchet MS" panose="020B0603020202020204" pitchFamily="34" charset="0"/>
              </a:rPr>
              <a:t>Connecting </a:t>
            </a:r>
          </a:p>
          <a:p>
            <a:pPr algn="ctr"/>
            <a:r>
              <a:rPr lang="en-US" sz="1400" dirty="0">
                <a:solidFill>
                  <a:schemeClr val="bg1"/>
                </a:solidFill>
                <a:latin typeface="Trebuchet MS" panose="020B0603020202020204" pitchFamily="34" charset="0"/>
              </a:rPr>
              <a:t>End-user devices</a:t>
            </a:r>
          </a:p>
        </p:txBody>
      </p:sp>
      <p:grpSp>
        <p:nvGrpSpPr>
          <p:cNvPr id="13" name="Group 12">
            <a:extLst>
              <a:ext uri="{FF2B5EF4-FFF2-40B4-BE49-F238E27FC236}">
                <a16:creationId xmlns:a16="http://schemas.microsoft.com/office/drawing/2014/main" id="{C323011C-3062-F489-D368-180CDCEAE4F0}"/>
              </a:ext>
            </a:extLst>
          </p:cNvPr>
          <p:cNvGrpSpPr/>
          <p:nvPr/>
        </p:nvGrpSpPr>
        <p:grpSpPr>
          <a:xfrm>
            <a:off x="1199219" y="2013754"/>
            <a:ext cx="958787" cy="1011275"/>
            <a:chOff x="553016" y="1798459"/>
            <a:chExt cx="1440000" cy="1518833"/>
          </a:xfrm>
        </p:grpSpPr>
        <p:sp>
          <p:nvSpPr>
            <p:cNvPr id="11" name="Rectangle: Rounded Corners 10">
              <a:extLst>
                <a:ext uri="{FF2B5EF4-FFF2-40B4-BE49-F238E27FC236}">
                  <a16:creationId xmlns:a16="http://schemas.microsoft.com/office/drawing/2014/main" id="{3D5F1E43-A977-3DE7-55A0-90FBF66E14CF}"/>
                </a:ext>
              </a:extLst>
            </p:cNvPr>
            <p:cNvSpPr>
              <a:spLocks noChangeAspect="1"/>
            </p:cNvSpPr>
            <p:nvPr/>
          </p:nvSpPr>
          <p:spPr>
            <a:xfrm rot="2700000">
              <a:off x="553017" y="1877293"/>
              <a:ext cx="1439998" cy="1440000"/>
            </a:xfrm>
            <a:prstGeom prst="roundRect">
              <a:avLst>
                <a:gd name="adj" fmla="val 20180"/>
              </a:avLst>
            </a:prstGeom>
            <a:solidFill>
              <a:srgbClr val="556677"/>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2" name="Rectangle: Rounded Corners 11">
              <a:extLst>
                <a:ext uri="{FF2B5EF4-FFF2-40B4-BE49-F238E27FC236}">
                  <a16:creationId xmlns:a16="http://schemas.microsoft.com/office/drawing/2014/main" id="{5FE8DD2D-3D2D-92FA-C79D-E08A837EB690}"/>
                </a:ext>
              </a:extLst>
            </p:cNvPr>
            <p:cNvSpPr>
              <a:spLocks noChangeAspect="1"/>
            </p:cNvSpPr>
            <p:nvPr/>
          </p:nvSpPr>
          <p:spPr>
            <a:xfrm rot="2700000">
              <a:off x="553017" y="1798458"/>
              <a:ext cx="1439998"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grpSp>
        <p:nvGrpSpPr>
          <p:cNvPr id="14" name="Group 13">
            <a:extLst>
              <a:ext uri="{FF2B5EF4-FFF2-40B4-BE49-F238E27FC236}">
                <a16:creationId xmlns:a16="http://schemas.microsoft.com/office/drawing/2014/main" id="{D724AAB5-60F1-ACAB-1AAD-F66FF122E37D}"/>
              </a:ext>
            </a:extLst>
          </p:cNvPr>
          <p:cNvGrpSpPr/>
          <p:nvPr/>
        </p:nvGrpSpPr>
        <p:grpSpPr>
          <a:xfrm>
            <a:off x="2599677" y="2013754"/>
            <a:ext cx="958787" cy="1011275"/>
            <a:chOff x="553016" y="1798459"/>
            <a:chExt cx="1440000" cy="1518833"/>
          </a:xfrm>
        </p:grpSpPr>
        <p:sp>
          <p:nvSpPr>
            <p:cNvPr id="15" name="Rectangle: Rounded Corners 14">
              <a:extLst>
                <a:ext uri="{FF2B5EF4-FFF2-40B4-BE49-F238E27FC236}">
                  <a16:creationId xmlns:a16="http://schemas.microsoft.com/office/drawing/2014/main" id="{792BFC7A-CE50-701E-FFD8-EE7A1CBBFBFA}"/>
                </a:ext>
              </a:extLst>
            </p:cNvPr>
            <p:cNvSpPr>
              <a:spLocks noChangeAspect="1"/>
            </p:cNvSpPr>
            <p:nvPr/>
          </p:nvSpPr>
          <p:spPr>
            <a:xfrm rot="2700000">
              <a:off x="553017" y="1877293"/>
              <a:ext cx="1439998" cy="1440000"/>
            </a:xfrm>
            <a:prstGeom prst="roundRect">
              <a:avLst>
                <a:gd name="adj" fmla="val 20180"/>
              </a:avLst>
            </a:prstGeom>
            <a:solidFill>
              <a:srgbClr val="556677"/>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6" name="Rectangle: Rounded Corners 15">
              <a:extLst>
                <a:ext uri="{FF2B5EF4-FFF2-40B4-BE49-F238E27FC236}">
                  <a16:creationId xmlns:a16="http://schemas.microsoft.com/office/drawing/2014/main" id="{6FCA3155-EB20-608E-29E3-2484F4C77FAD}"/>
                </a:ext>
              </a:extLst>
            </p:cNvPr>
            <p:cNvSpPr>
              <a:spLocks noChangeAspect="1"/>
            </p:cNvSpPr>
            <p:nvPr/>
          </p:nvSpPr>
          <p:spPr>
            <a:xfrm rot="2700000">
              <a:off x="553017" y="1798458"/>
              <a:ext cx="1439998"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grpSp>
        <p:nvGrpSpPr>
          <p:cNvPr id="17" name="Group 16">
            <a:extLst>
              <a:ext uri="{FF2B5EF4-FFF2-40B4-BE49-F238E27FC236}">
                <a16:creationId xmlns:a16="http://schemas.microsoft.com/office/drawing/2014/main" id="{375FF5E9-FC48-8C47-8D72-B986173654BC}"/>
              </a:ext>
            </a:extLst>
          </p:cNvPr>
          <p:cNvGrpSpPr/>
          <p:nvPr/>
        </p:nvGrpSpPr>
        <p:grpSpPr>
          <a:xfrm>
            <a:off x="1899185" y="2963850"/>
            <a:ext cx="958787" cy="1011275"/>
            <a:chOff x="553016" y="1798459"/>
            <a:chExt cx="1440000" cy="1518833"/>
          </a:xfrm>
          <a:solidFill>
            <a:srgbClr val="556677"/>
          </a:solidFill>
        </p:grpSpPr>
        <p:sp>
          <p:nvSpPr>
            <p:cNvPr id="18" name="Rectangle: Rounded Corners 17">
              <a:extLst>
                <a:ext uri="{FF2B5EF4-FFF2-40B4-BE49-F238E27FC236}">
                  <a16:creationId xmlns:a16="http://schemas.microsoft.com/office/drawing/2014/main" id="{2BC97354-91B0-40CE-F5B2-6B0BF9E46A73}"/>
                </a:ext>
              </a:extLst>
            </p:cNvPr>
            <p:cNvSpPr>
              <a:spLocks noChangeAspect="1"/>
            </p:cNvSpPr>
            <p:nvPr/>
          </p:nvSpPr>
          <p:spPr>
            <a:xfrm rot="2700000">
              <a:off x="553017" y="1877293"/>
              <a:ext cx="1439998" cy="1440000"/>
            </a:xfrm>
            <a:prstGeom prst="roundRect">
              <a:avLst>
                <a:gd name="adj" fmla="val 20180"/>
              </a:avLst>
            </a:prstGeom>
            <a:grp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9" name="Rectangle: Rounded Corners 18">
              <a:extLst>
                <a:ext uri="{FF2B5EF4-FFF2-40B4-BE49-F238E27FC236}">
                  <a16:creationId xmlns:a16="http://schemas.microsoft.com/office/drawing/2014/main" id="{17F3A420-EA7D-F7A1-C2BE-57EC3299F217}"/>
                </a:ext>
              </a:extLst>
            </p:cNvPr>
            <p:cNvSpPr>
              <a:spLocks noChangeAspect="1"/>
            </p:cNvSpPr>
            <p:nvPr/>
          </p:nvSpPr>
          <p:spPr>
            <a:xfrm rot="2700000">
              <a:off x="553017" y="1798458"/>
              <a:ext cx="1439998" cy="1440000"/>
            </a:xfrm>
            <a:prstGeom prst="roundRect">
              <a:avLst>
                <a:gd name="adj" fmla="val 20180"/>
              </a:avLst>
            </a:prstGeom>
            <a:grp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pic>
        <p:nvPicPr>
          <p:cNvPr id="30" name="Picture 29" descr="Shape&#10;&#10;Description automatically generated with low confidence">
            <a:extLst>
              <a:ext uri="{FF2B5EF4-FFF2-40B4-BE49-F238E27FC236}">
                <a16:creationId xmlns:a16="http://schemas.microsoft.com/office/drawing/2014/main" id="{8C43ED93-4A59-9C6F-2C5D-115DE3522F68}"/>
              </a:ext>
            </a:extLst>
          </p:cNvPr>
          <p:cNvPicPr>
            <a:picLocks noChangeAspect="1"/>
          </p:cNvPicPr>
          <p:nvPr/>
        </p:nvPicPr>
        <p:blipFill>
          <a:blip r:embed="rId3"/>
          <a:stretch>
            <a:fillRect/>
          </a:stretch>
        </p:blipFill>
        <p:spPr>
          <a:xfrm>
            <a:off x="1287961" y="2077893"/>
            <a:ext cx="781303" cy="781303"/>
          </a:xfrm>
          <a:prstGeom prst="rect">
            <a:avLst/>
          </a:prstGeom>
        </p:spPr>
      </p:pic>
      <p:pic>
        <p:nvPicPr>
          <p:cNvPr id="31" name="Picture 30">
            <a:extLst>
              <a:ext uri="{FF2B5EF4-FFF2-40B4-BE49-F238E27FC236}">
                <a16:creationId xmlns:a16="http://schemas.microsoft.com/office/drawing/2014/main" id="{BD951E2D-ED07-1737-40F9-6319A76514CC}"/>
              </a:ext>
            </a:extLst>
          </p:cNvPr>
          <p:cNvPicPr>
            <a:picLocks noChangeAspect="1"/>
          </p:cNvPicPr>
          <p:nvPr/>
        </p:nvPicPr>
        <p:blipFill>
          <a:blip r:embed="rId4"/>
          <a:srcRect/>
          <a:stretch/>
        </p:blipFill>
        <p:spPr>
          <a:xfrm>
            <a:off x="2688418" y="2113559"/>
            <a:ext cx="781303" cy="781303"/>
          </a:xfrm>
          <a:prstGeom prst="rect">
            <a:avLst/>
          </a:prstGeom>
        </p:spPr>
      </p:pic>
      <p:pic>
        <p:nvPicPr>
          <p:cNvPr id="32" name="Picture 31">
            <a:extLst>
              <a:ext uri="{FF2B5EF4-FFF2-40B4-BE49-F238E27FC236}">
                <a16:creationId xmlns:a16="http://schemas.microsoft.com/office/drawing/2014/main" id="{13C5E8EA-1FB3-D3FF-3E6F-7C255AE3234D}"/>
              </a:ext>
            </a:extLst>
          </p:cNvPr>
          <p:cNvPicPr>
            <a:picLocks noChangeAspect="1"/>
          </p:cNvPicPr>
          <p:nvPr/>
        </p:nvPicPr>
        <p:blipFill>
          <a:blip r:embed="rId5">
            <a:lum bright="70000" contrast="-70000"/>
          </a:blip>
          <a:srcRect/>
          <a:stretch/>
        </p:blipFill>
        <p:spPr>
          <a:xfrm>
            <a:off x="2036759" y="3101422"/>
            <a:ext cx="683640" cy="683640"/>
          </a:xfrm>
          <a:prstGeom prst="rect">
            <a:avLst/>
          </a:prstGeom>
        </p:spPr>
      </p:pic>
      <p:grpSp>
        <p:nvGrpSpPr>
          <p:cNvPr id="20" name="Group 19">
            <a:extLst>
              <a:ext uri="{FF2B5EF4-FFF2-40B4-BE49-F238E27FC236}">
                <a16:creationId xmlns:a16="http://schemas.microsoft.com/office/drawing/2014/main" id="{76F752A0-A922-3584-3C90-E4502BE560F5}"/>
              </a:ext>
            </a:extLst>
          </p:cNvPr>
          <p:cNvGrpSpPr/>
          <p:nvPr/>
        </p:nvGrpSpPr>
        <p:grpSpPr>
          <a:xfrm>
            <a:off x="5521135" y="2917121"/>
            <a:ext cx="947452" cy="999320"/>
            <a:chOff x="553016" y="1798459"/>
            <a:chExt cx="1440000" cy="1518833"/>
          </a:xfrm>
        </p:grpSpPr>
        <p:sp>
          <p:nvSpPr>
            <p:cNvPr id="21" name="Rectangle: Rounded Corners 20">
              <a:extLst>
                <a:ext uri="{FF2B5EF4-FFF2-40B4-BE49-F238E27FC236}">
                  <a16:creationId xmlns:a16="http://schemas.microsoft.com/office/drawing/2014/main" id="{4D263C64-1C85-B324-4EDD-E9C68F4CA980}"/>
                </a:ext>
              </a:extLst>
            </p:cNvPr>
            <p:cNvSpPr>
              <a:spLocks noChangeAspect="1"/>
            </p:cNvSpPr>
            <p:nvPr/>
          </p:nvSpPr>
          <p:spPr>
            <a:xfrm rot="2700000">
              <a:off x="553017" y="1877293"/>
              <a:ext cx="1439998" cy="1440000"/>
            </a:xfrm>
            <a:prstGeom prst="roundRect">
              <a:avLst>
                <a:gd name="adj" fmla="val 20180"/>
              </a:avLst>
            </a:prstGeom>
            <a:solidFill>
              <a:srgbClr val="556677"/>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2" name="Rectangle: Rounded Corners 21">
              <a:extLst>
                <a:ext uri="{FF2B5EF4-FFF2-40B4-BE49-F238E27FC236}">
                  <a16:creationId xmlns:a16="http://schemas.microsoft.com/office/drawing/2014/main" id="{31F416BC-D83D-7268-D29A-EB6DB32F13A3}"/>
                </a:ext>
              </a:extLst>
            </p:cNvPr>
            <p:cNvSpPr>
              <a:spLocks noChangeAspect="1"/>
            </p:cNvSpPr>
            <p:nvPr/>
          </p:nvSpPr>
          <p:spPr>
            <a:xfrm rot="2700000">
              <a:off x="553017" y="1798458"/>
              <a:ext cx="1439998"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grpSp>
        <p:nvGrpSpPr>
          <p:cNvPr id="23" name="Group 22">
            <a:extLst>
              <a:ext uri="{FF2B5EF4-FFF2-40B4-BE49-F238E27FC236}">
                <a16:creationId xmlns:a16="http://schemas.microsoft.com/office/drawing/2014/main" id="{91884789-1B01-6C8D-6B28-04B6D0402713}"/>
              </a:ext>
            </a:extLst>
          </p:cNvPr>
          <p:cNvGrpSpPr/>
          <p:nvPr/>
        </p:nvGrpSpPr>
        <p:grpSpPr>
          <a:xfrm>
            <a:off x="6905037" y="2917121"/>
            <a:ext cx="947452" cy="999320"/>
            <a:chOff x="553016" y="1798459"/>
            <a:chExt cx="1440000" cy="1518833"/>
          </a:xfrm>
        </p:grpSpPr>
        <p:sp>
          <p:nvSpPr>
            <p:cNvPr id="24" name="Rectangle: Rounded Corners 23">
              <a:extLst>
                <a:ext uri="{FF2B5EF4-FFF2-40B4-BE49-F238E27FC236}">
                  <a16:creationId xmlns:a16="http://schemas.microsoft.com/office/drawing/2014/main" id="{F4A80C4F-3A76-0C5A-6197-3DC71E5447EE}"/>
                </a:ext>
              </a:extLst>
            </p:cNvPr>
            <p:cNvSpPr>
              <a:spLocks noChangeAspect="1"/>
            </p:cNvSpPr>
            <p:nvPr/>
          </p:nvSpPr>
          <p:spPr>
            <a:xfrm rot="2700000">
              <a:off x="553017" y="1877293"/>
              <a:ext cx="1439998" cy="1440000"/>
            </a:xfrm>
            <a:prstGeom prst="roundRect">
              <a:avLst>
                <a:gd name="adj" fmla="val 20180"/>
              </a:avLst>
            </a:prstGeom>
            <a:solidFill>
              <a:srgbClr val="556677"/>
            </a:solid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5" name="Rectangle: Rounded Corners 24">
              <a:extLst>
                <a:ext uri="{FF2B5EF4-FFF2-40B4-BE49-F238E27FC236}">
                  <a16:creationId xmlns:a16="http://schemas.microsoft.com/office/drawing/2014/main" id="{26879D4D-7300-35FE-1898-A052A990836B}"/>
                </a:ext>
              </a:extLst>
            </p:cNvPr>
            <p:cNvSpPr>
              <a:spLocks noChangeAspect="1"/>
            </p:cNvSpPr>
            <p:nvPr/>
          </p:nvSpPr>
          <p:spPr>
            <a:xfrm rot="2700000">
              <a:off x="553017" y="1798458"/>
              <a:ext cx="1439998"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grpSp>
        <p:nvGrpSpPr>
          <p:cNvPr id="26" name="Group 25">
            <a:extLst>
              <a:ext uri="{FF2B5EF4-FFF2-40B4-BE49-F238E27FC236}">
                <a16:creationId xmlns:a16="http://schemas.microsoft.com/office/drawing/2014/main" id="{EB06A785-B487-46C5-305B-552580572531}"/>
              </a:ext>
            </a:extLst>
          </p:cNvPr>
          <p:cNvGrpSpPr/>
          <p:nvPr/>
        </p:nvGrpSpPr>
        <p:grpSpPr>
          <a:xfrm>
            <a:off x="6244981" y="1976817"/>
            <a:ext cx="947452" cy="999320"/>
            <a:chOff x="553016" y="1798459"/>
            <a:chExt cx="1440000" cy="1518833"/>
          </a:xfrm>
          <a:solidFill>
            <a:srgbClr val="556677"/>
          </a:solidFill>
        </p:grpSpPr>
        <p:sp>
          <p:nvSpPr>
            <p:cNvPr id="27" name="Rectangle: Rounded Corners 26">
              <a:extLst>
                <a:ext uri="{FF2B5EF4-FFF2-40B4-BE49-F238E27FC236}">
                  <a16:creationId xmlns:a16="http://schemas.microsoft.com/office/drawing/2014/main" id="{67E6F565-5DAB-13DD-034B-2BAB12490E02}"/>
                </a:ext>
              </a:extLst>
            </p:cNvPr>
            <p:cNvSpPr>
              <a:spLocks noChangeAspect="1"/>
            </p:cNvSpPr>
            <p:nvPr/>
          </p:nvSpPr>
          <p:spPr>
            <a:xfrm rot="2700000">
              <a:off x="553017" y="1877293"/>
              <a:ext cx="1439998" cy="1440000"/>
            </a:xfrm>
            <a:prstGeom prst="roundRect">
              <a:avLst>
                <a:gd name="adj" fmla="val 20180"/>
              </a:avLst>
            </a:prstGeom>
            <a:grpFill/>
            <a:ln w="1270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8" name="Rectangle: Rounded Corners 27">
              <a:extLst>
                <a:ext uri="{FF2B5EF4-FFF2-40B4-BE49-F238E27FC236}">
                  <a16:creationId xmlns:a16="http://schemas.microsoft.com/office/drawing/2014/main" id="{B1E1869A-D597-DD8D-8B23-E514AF7A7BAC}"/>
                </a:ext>
              </a:extLst>
            </p:cNvPr>
            <p:cNvSpPr>
              <a:spLocks noChangeAspect="1"/>
            </p:cNvSpPr>
            <p:nvPr/>
          </p:nvSpPr>
          <p:spPr>
            <a:xfrm rot="2700000">
              <a:off x="553017" y="1798458"/>
              <a:ext cx="1439998" cy="1440000"/>
            </a:xfrm>
            <a:prstGeom prst="roundRect">
              <a:avLst>
                <a:gd name="adj" fmla="val 20180"/>
              </a:avLst>
            </a:prstGeom>
            <a:grp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grpSp>
      <p:pic>
        <p:nvPicPr>
          <p:cNvPr id="33" name="Picture 32" descr="Shape&#10;&#10;Description automatically generated with low confidence">
            <a:extLst>
              <a:ext uri="{FF2B5EF4-FFF2-40B4-BE49-F238E27FC236}">
                <a16:creationId xmlns:a16="http://schemas.microsoft.com/office/drawing/2014/main" id="{72700530-6C33-CA6E-2B38-34A2AC20F456}"/>
              </a:ext>
            </a:extLst>
          </p:cNvPr>
          <p:cNvPicPr>
            <a:picLocks noChangeAspect="1"/>
          </p:cNvPicPr>
          <p:nvPr/>
        </p:nvPicPr>
        <p:blipFill>
          <a:blip r:embed="rId3"/>
          <a:stretch>
            <a:fillRect/>
          </a:stretch>
        </p:blipFill>
        <p:spPr>
          <a:xfrm>
            <a:off x="5608828" y="2980502"/>
            <a:ext cx="772067" cy="772067"/>
          </a:xfrm>
          <a:prstGeom prst="rect">
            <a:avLst/>
          </a:prstGeom>
        </p:spPr>
      </p:pic>
      <p:pic>
        <p:nvPicPr>
          <p:cNvPr id="34" name="Picture 33">
            <a:extLst>
              <a:ext uri="{FF2B5EF4-FFF2-40B4-BE49-F238E27FC236}">
                <a16:creationId xmlns:a16="http://schemas.microsoft.com/office/drawing/2014/main" id="{583A36D1-44AA-1FF0-75EF-A42D3B1FD865}"/>
              </a:ext>
            </a:extLst>
          </p:cNvPr>
          <p:cNvPicPr>
            <a:picLocks noChangeAspect="1"/>
          </p:cNvPicPr>
          <p:nvPr/>
        </p:nvPicPr>
        <p:blipFill>
          <a:blip r:embed="rId6"/>
          <a:srcRect/>
          <a:stretch/>
        </p:blipFill>
        <p:spPr>
          <a:xfrm>
            <a:off x="7040984" y="2976137"/>
            <a:ext cx="675559" cy="675559"/>
          </a:xfrm>
          <a:prstGeom prst="rect">
            <a:avLst/>
          </a:prstGeom>
        </p:spPr>
      </p:pic>
      <p:pic>
        <p:nvPicPr>
          <p:cNvPr id="35" name="Picture 34">
            <a:extLst>
              <a:ext uri="{FF2B5EF4-FFF2-40B4-BE49-F238E27FC236}">
                <a16:creationId xmlns:a16="http://schemas.microsoft.com/office/drawing/2014/main" id="{06525564-C08A-30A5-D085-3A9A3437AFC7}"/>
              </a:ext>
            </a:extLst>
          </p:cNvPr>
          <p:cNvPicPr>
            <a:picLocks noChangeAspect="1"/>
          </p:cNvPicPr>
          <p:nvPr/>
        </p:nvPicPr>
        <p:blipFill>
          <a:blip r:embed="rId7">
            <a:lum bright="70000" contrast="-70000"/>
          </a:blip>
          <a:srcRect/>
          <a:stretch/>
        </p:blipFill>
        <p:spPr>
          <a:xfrm>
            <a:off x="6335250" y="2040198"/>
            <a:ext cx="772067" cy="772067"/>
          </a:xfrm>
          <a:prstGeom prst="rect">
            <a:avLst/>
          </a:prstGeom>
        </p:spPr>
      </p:pic>
    </p:spTree>
    <p:extLst>
      <p:ext uri="{BB962C8B-B14F-4D97-AF65-F5344CB8AC3E}">
        <p14:creationId xmlns:p14="http://schemas.microsoft.com/office/powerpoint/2010/main" val="1797526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2F2BB60-E095-46E6-1E3D-0E131567BA5D}"/>
              </a:ext>
            </a:extLst>
          </p:cNvPr>
          <p:cNvPicPr>
            <a:picLocks noChangeAspect="1"/>
          </p:cNvPicPr>
          <p:nvPr/>
        </p:nvPicPr>
        <p:blipFill>
          <a:blip r:embed="rId3"/>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1EA267C6-A6FE-E649-95C9-79F1B15D2B3C}"/>
              </a:ext>
            </a:extLst>
          </p:cNvPr>
          <p:cNvSpPr/>
          <p:nvPr/>
        </p:nvSpPr>
        <p:spPr>
          <a:xfrm>
            <a:off x="0" y="0"/>
            <a:ext cx="9144000" cy="5143500"/>
          </a:xfrm>
          <a:prstGeom prst="rect">
            <a:avLst/>
          </a:prstGeom>
          <a:solidFill>
            <a:srgbClr val="00000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5" name="Title 1">
            <a:extLst>
              <a:ext uri="{FF2B5EF4-FFF2-40B4-BE49-F238E27FC236}">
                <a16:creationId xmlns:a16="http://schemas.microsoft.com/office/drawing/2014/main" id="{8BC8F9E4-6F7D-78CA-481F-9C82DAE5F24D}"/>
              </a:ext>
            </a:extLst>
          </p:cNvPr>
          <p:cNvSpPr txBox="1">
            <a:spLocks/>
          </p:cNvSpPr>
          <p:nvPr/>
        </p:nvSpPr>
        <p:spPr>
          <a:xfrm>
            <a:off x="323850" y="211138"/>
            <a:ext cx="7848600" cy="776287"/>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en-IN" sz="2000" b="1" dirty="0">
                <a:solidFill>
                  <a:schemeClr val="bg1"/>
                </a:solidFill>
                <a:latin typeface="Trebuchet MS" panose="020B0603020202020204" pitchFamily="34" charset="0"/>
              </a:rPr>
              <a:t>Recalibrating</a:t>
            </a:r>
            <a:br>
              <a:rPr lang="en-IN" sz="2000" b="1" dirty="0">
                <a:solidFill>
                  <a:schemeClr val="bg1"/>
                </a:solidFill>
                <a:latin typeface="Trebuchet MS" panose="020B0603020202020204" pitchFamily="34" charset="0"/>
              </a:rPr>
            </a:br>
            <a:r>
              <a:rPr lang="en-IN" sz="2000" b="1" i="1" dirty="0">
                <a:solidFill>
                  <a:schemeClr val="bg1"/>
                </a:solidFill>
                <a:latin typeface="Trebuchet MS" panose="020B0603020202020204" pitchFamily="34" charset="0"/>
              </a:rPr>
              <a:t>… the </a:t>
            </a:r>
            <a:r>
              <a:rPr lang="en-IN" sz="2000" b="1" i="1" dirty="0">
                <a:solidFill>
                  <a:srgbClr val="BED730"/>
                </a:solidFill>
                <a:latin typeface="Trebuchet MS" panose="020B0603020202020204" pitchFamily="34" charset="0"/>
              </a:rPr>
              <a:t>security strategy </a:t>
            </a:r>
          </a:p>
        </p:txBody>
      </p:sp>
      <p:sp>
        <p:nvSpPr>
          <p:cNvPr id="8" name="Rectangle: Rounded Corners 7">
            <a:extLst>
              <a:ext uri="{FF2B5EF4-FFF2-40B4-BE49-F238E27FC236}">
                <a16:creationId xmlns:a16="http://schemas.microsoft.com/office/drawing/2014/main" id="{F8DD1B8F-885F-2C89-6274-F69047315928}"/>
              </a:ext>
            </a:extLst>
          </p:cNvPr>
          <p:cNvSpPr>
            <a:spLocks noChangeAspect="1"/>
          </p:cNvSpPr>
          <p:nvPr/>
        </p:nvSpPr>
        <p:spPr>
          <a:xfrm rot="2700000">
            <a:off x="2221846" y="1311703"/>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9" name="Rectangle: Rounded Corners 8">
            <a:extLst>
              <a:ext uri="{FF2B5EF4-FFF2-40B4-BE49-F238E27FC236}">
                <a16:creationId xmlns:a16="http://schemas.microsoft.com/office/drawing/2014/main" id="{1F468A3C-8867-ED15-C369-AFD8171B33E6}"/>
              </a:ext>
            </a:extLst>
          </p:cNvPr>
          <p:cNvSpPr>
            <a:spLocks noChangeAspect="1"/>
          </p:cNvSpPr>
          <p:nvPr/>
        </p:nvSpPr>
        <p:spPr>
          <a:xfrm rot="2700000">
            <a:off x="2221846" y="1223013"/>
            <a:ext cx="1619998" cy="16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0" name="TextBox 9">
            <a:extLst>
              <a:ext uri="{FF2B5EF4-FFF2-40B4-BE49-F238E27FC236}">
                <a16:creationId xmlns:a16="http://schemas.microsoft.com/office/drawing/2014/main" id="{76290E38-1E75-7FA2-5D9F-D84ABE2F91B9}"/>
              </a:ext>
            </a:extLst>
          </p:cNvPr>
          <p:cNvSpPr txBox="1"/>
          <p:nvPr/>
        </p:nvSpPr>
        <p:spPr>
          <a:xfrm>
            <a:off x="2266089" y="1874925"/>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Shared responsibility</a:t>
            </a:r>
          </a:p>
        </p:txBody>
      </p:sp>
      <p:sp>
        <p:nvSpPr>
          <p:cNvPr id="12" name="Rectangle: Rounded Corners 11">
            <a:extLst>
              <a:ext uri="{FF2B5EF4-FFF2-40B4-BE49-F238E27FC236}">
                <a16:creationId xmlns:a16="http://schemas.microsoft.com/office/drawing/2014/main" id="{67DCD7AF-6FBE-27E3-8B51-CFA80DFB4CA2}"/>
              </a:ext>
            </a:extLst>
          </p:cNvPr>
          <p:cNvSpPr>
            <a:spLocks noChangeAspect="1"/>
          </p:cNvSpPr>
          <p:nvPr/>
        </p:nvSpPr>
        <p:spPr>
          <a:xfrm rot="2700000">
            <a:off x="4378149" y="1311703"/>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3" name="Rectangle: Rounded Corners 12">
            <a:extLst>
              <a:ext uri="{FF2B5EF4-FFF2-40B4-BE49-F238E27FC236}">
                <a16:creationId xmlns:a16="http://schemas.microsoft.com/office/drawing/2014/main" id="{8021035D-7152-34F8-1184-FC5B195079B9}"/>
              </a:ext>
            </a:extLst>
          </p:cNvPr>
          <p:cNvSpPr>
            <a:spLocks noChangeAspect="1"/>
          </p:cNvSpPr>
          <p:nvPr/>
        </p:nvSpPr>
        <p:spPr>
          <a:xfrm rot="2700000">
            <a:off x="4378149" y="1223013"/>
            <a:ext cx="1619998" cy="16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4" name="TextBox 13">
            <a:extLst>
              <a:ext uri="{FF2B5EF4-FFF2-40B4-BE49-F238E27FC236}">
                <a16:creationId xmlns:a16="http://schemas.microsoft.com/office/drawing/2014/main" id="{AD7518E5-9025-3D39-0815-B929585E9E35}"/>
              </a:ext>
            </a:extLst>
          </p:cNvPr>
          <p:cNvSpPr txBox="1"/>
          <p:nvPr/>
        </p:nvSpPr>
        <p:spPr>
          <a:xfrm>
            <a:off x="4422392" y="1874925"/>
            <a:ext cx="1531513"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DevSecOps</a:t>
            </a:r>
            <a:endParaRPr lang="en-US" sz="1400" dirty="0">
              <a:solidFill>
                <a:schemeClr val="bg1"/>
              </a:solidFill>
              <a:latin typeface="Trebuchet MS" panose="020B0603020202020204" pitchFamily="34" charset="0"/>
            </a:endParaRPr>
          </a:p>
        </p:txBody>
      </p:sp>
      <p:sp>
        <p:nvSpPr>
          <p:cNvPr id="16" name="Rectangle: Rounded Corners 15">
            <a:extLst>
              <a:ext uri="{FF2B5EF4-FFF2-40B4-BE49-F238E27FC236}">
                <a16:creationId xmlns:a16="http://schemas.microsoft.com/office/drawing/2014/main" id="{FEB3E03F-390F-73C4-0A36-75CAE283E574}"/>
              </a:ext>
            </a:extLst>
          </p:cNvPr>
          <p:cNvSpPr>
            <a:spLocks noChangeAspect="1"/>
          </p:cNvSpPr>
          <p:nvPr/>
        </p:nvSpPr>
        <p:spPr>
          <a:xfrm rot="2700000">
            <a:off x="3311463" y="2932113"/>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7" name="Rectangle: Rounded Corners 16">
            <a:extLst>
              <a:ext uri="{FF2B5EF4-FFF2-40B4-BE49-F238E27FC236}">
                <a16:creationId xmlns:a16="http://schemas.microsoft.com/office/drawing/2014/main" id="{28791DAC-3714-2B7F-09D5-40967AF459A9}"/>
              </a:ext>
            </a:extLst>
          </p:cNvPr>
          <p:cNvSpPr>
            <a:spLocks noChangeAspect="1"/>
          </p:cNvSpPr>
          <p:nvPr/>
        </p:nvSpPr>
        <p:spPr>
          <a:xfrm rot="2700000">
            <a:off x="3311463" y="2843423"/>
            <a:ext cx="1619998" cy="16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18" name="TextBox 17">
            <a:extLst>
              <a:ext uri="{FF2B5EF4-FFF2-40B4-BE49-F238E27FC236}">
                <a16:creationId xmlns:a16="http://schemas.microsoft.com/office/drawing/2014/main" id="{73F4A73D-A25F-30EA-C1A7-ECB02FD7447B}"/>
              </a:ext>
            </a:extLst>
          </p:cNvPr>
          <p:cNvSpPr txBox="1"/>
          <p:nvPr/>
        </p:nvSpPr>
        <p:spPr>
          <a:xfrm>
            <a:off x="3355706" y="3503734"/>
            <a:ext cx="1531513"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Data protection</a:t>
            </a:r>
            <a:endParaRPr lang="en-US" sz="1400" dirty="0">
              <a:solidFill>
                <a:schemeClr val="bg1"/>
              </a:solidFill>
              <a:latin typeface="Trebuchet MS" panose="020B0603020202020204" pitchFamily="34" charset="0"/>
            </a:endParaRPr>
          </a:p>
        </p:txBody>
      </p:sp>
      <p:sp>
        <p:nvSpPr>
          <p:cNvPr id="20" name="Rectangle: Rounded Corners 19">
            <a:extLst>
              <a:ext uri="{FF2B5EF4-FFF2-40B4-BE49-F238E27FC236}">
                <a16:creationId xmlns:a16="http://schemas.microsoft.com/office/drawing/2014/main" id="{77FEE8BE-2CBE-574E-D570-03920E515E9B}"/>
              </a:ext>
            </a:extLst>
          </p:cNvPr>
          <p:cNvSpPr>
            <a:spLocks noChangeAspect="1"/>
          </p:cNvSpPr>
          <p:nvPr/>
        </p:nvSpPr>
        <p:spPr>
          <a:xfrm rot="2700000">
            <a:off x="5467766" y="2932113"/>
            <a:ext cx="1619998" cy="162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1" name="Rectangle: Rounded Corners 20">
            <a:extLst>
              <a:ext uri="{FF2B5EF4-FFF2-40B4-BE49-F238E27FC236}">
                <a16:creationId xmlns:a16="http://schemas.microsoft.com/office/drawing/2014/main" id="{233072F9-4B2F-51A8-4B45-8897FB10EFC6}"/>
              </a:ext>
            </a:extLst>
          </p:cNvPr>
          <p:cNvSpPr>
            <a:spLocks noChangeAspect="1"/>
          </p:cNvSpPr>
          <p:nvPr/>
        </p:nvSpPr>
        <p:spPr>
          <a:xfrm rot="2700000">
            <a:off x="5467766" y="2843423"/>
            <a:ext cx="1619998" cy="16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latin typeface="Trebuchet MS" panose="020B0603020202020204" pitchFamily="34" charset="0"/>
            </a:endParaRPr>
          </a:p>
        </p:txBody>
      </p:sp>
      <p:sp>
        <p:nvSpPr>
          <p:cNvPr id="22" name="TextBox 21">
            <a:extLst>
              <a:ext uri="{FF2B5EF4-FFF2-40B4-BE49-F238E27FC236}">
                <a16:creationId xmlns:a16="http://schemas.microsoft.com/office/drawing/2014/main" id="{F7A82837-B8F6-C4BB-C581-79377198C2EC}"/>
              </a:ext>
            </a:extLst>
          </p:cNvPr>
          <p:cNvSpPr txBox="1"/>
          <p:nvPr/>
        </p:nvSpPr>
        <p:spPr>
          <a:xfrm>
            <a:off x="5512009" y="3503734"/>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Zero-trust network access</a:t>
            </a:r>
          </a:p>
        </p:txBody>
      </p:sp>
      <p:pic>
        <p:nvPicPr>
          <p:cNvPr id="2" name="Picture 1">
            <a:extLst>
              <a:ext uri="{FF2B5EF4-FFF2-40B4-BE49-F238E27FC236}">
                <a16:creationId xmlns:a16="http://schemas.microsoft.com/office/drawing/2014/main" id="{7D20DDD8-D23C-FC7F-7693-CE6BE1E18C47}"/>
              </a:ext>
            </a:extLst>
          </p:cNvPr>
          <p:cNvPicPr>
            <a:picLocks noChangeAspect="1"/>
          </p:cNvPicPr>
          <p:nvPr/>
        </p:nvPicPr>
        <p:blipFill>
          <a:blip r:embed="rId4"/>
          <a:srcRect/>
          <a:stretch/>
        </p:blipFill>
        <p:spPr>
          <a:xfrm>
            <a:off x="2815845" y="1363853"/>
            <a:ext cx="432000" cy="432000"/>
          </a:xfrm>
          <a:prstGeom prst="rect">
            <a:avLst/>
          </a:prstGeom>
        </p:spPr>
      </p:pic>
      <p:pic>
        <p:nvPicPr>
          <p:cNvPr id="3" name="Picture 2">
            <a:extLst>
              <a:ext uri="{FF2B5EF4-FFF2-40B4-BE49-F238E27FC236}">
                <a16:creationId xmlns:a16="http://schemas.microsoft.com/office/drawing/2014/main" id="{15C7591F-A8AA-013E-8332-968B12D050A6}"/>
              </a:ext>
            </a:extLst>
          </p:cNvPr>
          <p:cNvPicPr>
            <a:picLocks noChangeAspect="1"/>
          </p:cNvPicPr>
          <p:nvPr/>
        </p:nvPicPr>
        <p:blipFill>
          <a:blip r:embed="rId5"/>
          <a:srcRect/>
          <a:stretch/>
        </p:blipFill>
        <p:spPr>
          <a:xfrm>
            <a:off x="6052440" y="3027389"/>
            <a:ext cx="432000" cy="432000"/>
          </a:xfrm>
          <a:prstGeom prst="rect">
            <a:avLst/>
          </a:prstGeom>
        </p:spPr>
      </p:pic>
      <p:pic>
        <p:nvPicPr>
          <p:cNvPr id="4" name="Picture 3">
            <a:extLst>
              <a:ext uri="{FF2B5EF4-FFF2-40B4-BE49-F238E27FC236}">
                <a16:creationId xmlns:a16="http://schemas.microsoft.com/office/drawing/2014/main" id="{6B7E69F6-6599-3E00-85B3-88C17BF4E82C}"/>
              </a:ext>
            </a:extLst>
          </p:cNvPr>
          <p:cNvPicPr>
            <a:picLocks noChangeAspect="1"/>
          </p:cNvPicPr>
          <p:nvPr/>
        </p:nvPicPr>
        <p:blipFill>
          <a:blip r:embed="rId6">
            <a:lum bright="70000" contrast="-70000"/>
          </a:blip>
          <a:srcRect/>
          <a:stretch/>
        </p:blipFill>
        <p:spPr>
          <a:xfrm>
            <a:off x="3924517" y="2999734"/>
            <a:ext cx="504000" cy="504000"/>
          </a:xfrm>
          <a:prstGeom prst="rect">
            <a:avLst/>
          </a:prstGeom>
        </p:spPr>
      </p:pic>
      <p:pic>
        <p:nvPicPr>
          <p:cNvPr id="15" name="Picture 14">
            <a:extLst>
              <a:ext uri="{FF2B5EF4-FFF2-40B4-BE49-F238E27FC236}">
                <a16:creationId xmlns:a16="http://schemas.microsoft.com/office/drawing/2014/main" id="{DF656F08-23EB-370B-8353-5149A2840840}"/>
              </a:ext>
            </a:extLst>
          </p:cNvPr>
          <p:cNvPicPr>
            <a:picLocks noChangeAspect="1"/>
          </p:cNvPicPr>
          <p:nvPr/>
        </p:nvPicPr>
        <p:blipFill>
          <a:blip r:embed="rId7">
            <a:lum bright="70000" contrast="-70000"/>
          </a:blip>
          <a:srcRect/>
          <a:stretch/>
        </p:blipFill>
        <p:spPr>
          <a:xfrm>
            <a:off x="4886462" y="1360012"/>
            <a:ext cx="603373" cy="432000"/>
          </a:xfrm>
          <a:prstGeom prst="rect">
            <a:avLst/>
          </a:prstGeom>
        </p:spPr>
      </p:pic>
    </p:spTree>
    <p:extLst>
      <p:ext uri="{BB962C8B-B14F-4D97-AF65-F5344CB8AC3E}">
        <p14:creationId xmlns:p14="http://schemas.microsoft.com/office/powerpoint/2010/main" val="2820989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0F78A86-9575-B756-1814-8C1B29D99620}"/>
              </a:ext>
            </a:extLst>
          </p:cNvPr>
          <p:cNvPicPr>
            <a:picLocks noChangeAspect="1"/>
          </p:cNvPicPr>
          <p:nvPr/>
        </p:nvPicPr>
        <p:blipFill>
          <a:blip r:embed="rId3"/>
          <a:srcRect/>
          <a:stretch/>
        </p:blipFill>
        <p:spPr>
          <a:xfrm>
            <a:off x="0" y="0"/>
            <a:ext cx="9144000" cy="5143500"/>
          </a:xfrm>
          <a:prstGeom prst="rect">
            <a:avLst/>
          </a:prstGeom>
        </p:spPr>
      </p:pic>
      <p:sp>
        <p:nvSpPr>
          <p:cNvPr id="4" name="Rectangle 3">
            <a:extLst>
              <a:ext uri="{FF2B5EF4-FFF2-40B4-BE49-F238E27FC236}">
                <a16:creationId xmlns:a16="http://schemas.microsoft.com/office/drawing/2014/main" id="{B35DEDE6-EDCA-AC6D-E872-AA68FC98B0EA}"/>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3" name="Title 1">
            <a:extLst>
              <a:ext uri="{FF2B5EF4-FFF2-40B4-BE49-F238E27FC236}">
                <a16:creationId xmlns:a16="http://schemas.microsoft.com/office/drawing/2014/main" id="{B4F52222-A8A0-B1A2-525A-6589C0B5EA0A}"/>
              </a:ext>
            </a:extLst>
          </p:cNvPr>
          <p:cNvSpPr txBox="1">
            <a:spLocks/>
          </p:cNvSpPr>
          <p:nvPr/>
        </p:nvSpPr>
        <p:spPr>
          <a:xfrm>
            <a:off x="323849" y="625062"/>
            <a:ext cx="8496150" cy="352555"/>
          </a:xfrm>
          <a:prstGeom prst="rect">
            <a:avLst/>
          </a:prstGeom>
        </p:spPr>
        <p:txBody>
          <a:bodyPr vert="horz" lIns="91440" tIns="45720" rIns="91440" bIns="45720" rtlCol="0" anchor="ctr">
            <a:normAutofit fontScale="67500" lnSpcReduction="20000"/>
          </a:bodyPr>
          <a:lstStyle>
            <a:lvl1pPr algn="l" defTabSz="685800" rtl="0" eaLnBrk="1" latinLnBrk="0" hangingPunct="1">
              <a:lnSpc>
                <a:spcPct val="90000"/>
              </a:lnSpc>
              <a:spcBef>
                <a:spcPct val="0"/>
              </a:spcBef>
              <a:buNone/>
              <a:defRPr sz="1800" b="1" kern="1200" baseline="0">
                <a:solidFill>
                  <a:schemeClr val="tx1"/>
                </a:solidFill>
                <a:latin typeface="Trebuchet MS" panose="020B0603020202020204" pitchFamily="34" charset="0"/>
                <a:ea typeface="+mj-ea"/>
                <a:cs typeface="+mj-cs"/>
              </a:defRPr>
            </a:lvl1pPr>
          </a:lstStyle>
          <a:p>
            <a:pPr>
              <a:lnSpc>
                <a:spcPct val="120000"/>
              </a:lnSpc>
            </a:pPr>
            <a:endParaRPr lang="en-IN" sz="2400" b="0" i="1" dirty="0">
              <a:solidFill>
                <a:srgbClr val="556677"/>
              </a:solidFill>
            </a:endParaRPr>
          </a:p>
        </p:txBody>
      </p:sp>
      <p:sp>
        <p:nvSpPr>
          <p:cNvPr id="5" name="TextBox 4">
            <a:extLst>
              <a:ext uri="{FF2B5EF4-FFF2-40B4-BE49-F238E27FC236}">
                <a16:creationId xmlns:a16="http://schemas.microsoft.com/office/drawing/2014/main" id="{8542A436-2BB6-F477-DA28-40C8BBE9941F}"/>
              </a:ext>
            </a:extLst>
          </p:cNvPr>
          <p:cNvSpPr txBox="1"/>
          <p:nvPr/>
        </p:nvSpPr>
        <p:spPr>
          <a:xfrm>
            <a:off x="323850" y="3426455"/>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Re-organize</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3636680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Graphic 21">
            <a:extLst>
              <a:ext uri="{FF2B5EF4-FFF2-40B4-BE49-F238E27FC236}">
                <a16:creationId xmlns:a16="http://schemas.microsoft.com/office/drawing/2014/main" id="{8E8C30EA-E836-E502-3970-D846A9A8AE3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34958" y="2660067"/>
            <a:ext cx="1674083" cy="841919"/>
          </a:xfrm>
          <a:prstGeom prst="rect">
            <a:avLst/>
          </a:prstGeom>
        </p:spPr>
      </p:pic>
      <p:grpSp>
        <p:nvGrpSpPr>
          <p:cNvPr id="52" name="Group 51">
            <a:extLst>
              <a:ext uri="{FF2B5EF4-FFF2-40B4-BE49-F238E27FC236}">
                <a16:creationId xmlns:a16="http://schemas.microsoft.com/office/drawing/2014/main" id="{0DFC453A-2C0B-0E2E-A276-2DE096469ACB}"/>
              </a:ext>
            </a:extLst>
          </p:cNvPr>
          <p:cNvGrpSpPr/>
          <p:nvPr/>
        </p:nvGrpSpPr>
        <p:grpSpPr>
          <a:xfrm>
            <a:off x="3966571" y="2837215"/>
            <a:ext cx="1223537" cy="1826968"/>
            <a:chOff x="3883922" y="1944893"/>
            <a:chExt cx="1376153" cy="2054852"/>
          </a:xfrm>
        </p:grpSpPr>
        <p:pic>
          <p:nvPicPr>
            <p:cNvPr id="16" name="Graphic 15">
              <a:extLst>
                <a:ext uri="{FF2B5EF4-FFF2-40B4-BE49-F238E27FC236}">
                  <a16:creationId xmlns:a16="http://schemas.microsoft.com/office/drawing/2014/main" id="{8D673A9A-152C-A50C-D931-D61D94B1E03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25104" y="2160164"/>
              <a:ext cx="893790" cy="898998"/>
            </a:xfrm>
            <a:prstGeom prst="rect">
              <a:avLst/>
            </a:prstGeom>
          </p:spPr>
        </p:pic>
        <p:pic>
          <p:nvPicPr>
            <p:cNvPr id="20" name="Graphic 19">
              <a:extLst>
                <a:ext uri="{FF2B5EF4-FFF2-40B4-BE49-F238E27FC236}">
                  <a16:creationId xmlns:a16="http://schemas.microsoft.com/office/drawing/2014/main" id="{1EF582D8-07D6-0DA2-FA58-3A94515EE9B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883922" y="1944893"/>
              <a:ext cx="1376153" cy="2054852"/>
            </a:xfrm>
            <a:prstGeom prst="rect">
              <a:avLst/>
            </a:prstGeom>
          </p:spPr>
        </p:pic>
        <p:pic>
          <p:nvPicPr>
            <p:cNvPr id="18" name="Graphic 17">
              <a:extLst>
                <a:ext uri="{FF2B5EF4-FFF2-40B4-BE49-F238E27FC236}">
                  <a16:creationId xmlns:a16="http://schemas.microsoft.com/office/drawing/2014/main" id="{3CA1F9D3-7A65-8F43-B1E8-2E604D9CFE7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508157" y="2160164"/>
              <a:ext cx="127684" cy="356745"/>
            </a:xfrm>
            <a:prstGeom prst="rect">
              <a:avLst/>
            </a:prstGeom>
          </p:spPr>
        </p:pic>
      </p:grpSp>
      <p:cxnSp>
        <p:nvCxnSpPr>
          <p:cNvPr id="31" name="Straight Connector 30">
            <a:extLst>
              <a:ext uri="{FF2B5EF4-FFF2-40B4-BE49-F238E27FC236}">
                <a16:creationId xmlns:a16="http://schemas.microsoft.com/office/drawing/2014/main" id="{35156409-5117-0887-90FA-3EB830FDA74F}"/>
              </a:ext>
            </a:extLst>
          </p:cNvPr>
          <p:cNvCxnSpPr/>
          <p:nvPr/>
        </p:nvCxnSpPr>
        <p:spPr>
          <a:xfrm flipH="1">
            <a:off x="3400029" y="3487407"/>
            <a:ext cx="360000"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7D636A1-F53B-DB2E-2D78-F73A1A6A09FE}"/>
              </a:ext>
            </a:extLst>
          </p:cNvPr>
          <p:cNvCxnSpPr/>
          <p:nvPr/>
        </p:nvCxnSpPr>
        <p:spPr>
          <a:xfrm flipH="1">
            <a:off x="5389990" y="3487407"/>
            <a:ext cx="360000" cy="0"/>
          </a:xfrm>
          <a:prstGeom prst="line">
            <a:avLst/>
          </a:prstGeom>
          <a:ln w="28575">
            <a:solidFill>
              <a:srgbClr val="FFFFFF"/>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C9B340B6-5C3C-3E58-BEB7-9A676EED0C91}"/>
              </a:ext>
            </a:extLst>
          </p:cNvPr>
          <p:cNvCxnSpPr>
            <a:cxnSpLocks/>
          </p:cNvCxnSpPr>
          <p:nvPr/>
        </p:nvCxnSpPr>
        <p:spPr>
          <a:xfrm flipH="1" flipV="1">
            <a:off x="3653114" y="2574969"/>
            <a:ext cx="314864" cy="36000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40350E3-F71B-A953-F631-968957284DE4}"/>
              </a:ext>
            </a:extLst>
          </p:cNvPr>
          <p:cNvCxnSpPr>
            <a:cxnSpLocks/>
          </p:cNvCxnSpPr>
          <p:nvPr/>
        </p:nvCxnSpPr>
        <p:spPr>
          <a:xfrm flipV="1">
            <a:off x="5180564" y="2574969"/>
            <a:ext cx="256100" cy="36000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A219C38-09E7-EDDF-5F8B-39CAD5625207}"/>
              </a:ext>
            </a:extLst>
          </p:cNvPr>
          <p:cNvSpPr txBox="1"/>
          <p:nvPr/>
        </p:nvSpPr>
        <p:spPr>
          <a:xfrm>
            <a:off x="3841296" y="1561686"/>
            <a:ext cx="1439074" cy="1015663"/>
          </a:xfrm>
          <a:prstGeom prst="rect">
            <a:avLst/>
          </a:prstGeom>
          <a:noFill/>
        </p:spPr>
        <p:txBody>
          <a:bodyPr wrap="square" rtlCol="0">
            <a:spAutoFit/>
          </a:bodyPr>
          <a:lstStyle/>
          <a:p>
            <a:pPr algn="ctr">
              <a:spcAft>
                <a:spcPts val="600"/>
              </a:spcAft>
            </a:pPr>
            <a:r>
              <a:rPr lang="en-US" sz="1200" dirty="0">
                <a:solidFill>
                  <a:schemeClr val="bg1"/>
                </a:solidFill>
                <a:latin typeface="Trebuchet MS" panose="020B0603020202020204" pitchFamily="34" charset="0"/>
              </a:rPr>
              <a:t>Focus on speed / velocity without sacrificing the integrity of their functions</a:t>
            </a:r>
          </a:p>
        </p:txBody>
      </p:sp>
      <p:sp>
        <p:nvSpPr>
          <p:cNvPr id="49" name="TextBox 48">
            <a:extLst>
              <a:ext uri="{FF2B5EF4-FFF2-40B4-BE49-F238E27FC236}">
                <a16:creationId xmlns:a16="http://schemas.microsoft.com/office/drawing/2014/main" id="{70433104-8CA9-9C9A-F0CF-8DFA8E02615F}"/>
              </a:ext>
            </a:extLst>
          </p:cNvPr>
          <p:cNvSpPr txBox="1"/>
          <p:nvPr/>
        </p:nvSpPr>
        <p:spPr>
          <a:xfrm>
            <a:off x="3725745" y="1207268"/>
            <a:ext cx="1692510" cy="400110"/>
          </a:xfrm>
          <a:prstGeom prst="rect">
            <a:avLst/>
          </a:prstGeom>
          <a:noFill/>
        </p:spPr>
        <p:txBody>
          <a:bodyPr wrap="square" rtlCol="0">
            <a:spAutoFit/>
          </a:bodyPr>
          <a:lstStyle/>
          <a:p>
            <a:pPr algn="ctr"/>
            <a:r>
              <a:rPr lang="en-US" sz="2000" b="1" dirty="0">
                <a:solidFill>
                  <a:srgbClr val="BED730"/>
                </a:solidFill>
                <a:latin typeface="Trebuchet MS" panose="020B0603020202020204" pitchFamily="34" charset="0"/>
              </a:rPr>
              <a:t>INNOVATION</a:t>
            </a:r>
          </a:p>
        </p:txBody>
      </p:sp>
      <p:sp>
        <p:nvSpPr>
          <p:cNvPr id="3" name="Title 1">
            <a:extLst>
              <a:ext uri="{FF2B5EF4-FFF2-40B4-BE49-F238E27FC236}">
                <a16:creationId xmlns:a16="http://schemas.microsoft.com/office/drawing/2014/main" id="{B4F52222-A8A0-B1A2-525A-6589C0B5EA0A}"/>
              </a:ext>
            </a:extLst>
          </p:cNvPr>
          <p:cNvSpPr txBox="1">
            <a:spLocks/>
          </p:cNvSpPr>
          <p:nvPr/>
        </p:nvSpPr>
        <p:spPr>
          <a:xfrm>
            <a:off x="323849" y="625062"/>
            <a:ext cx="8496150" cy="352555"/>
          </a:xfrm>
          <a:prstGeom prst="rect">
            <a:avLst/>
          </a:prstGeom>
        </p:spPr>
        <p:txBody>
          <a:bodyPr vert="horz" lIns="91440" tIns="45720" rIns="91440" bIns="45720" rtlCol="0" anchor="ctr">
            <a:normAutofit fontScale="67500" lnSpcReduction="20000"/>
          </a:bodyPr>
          <a:lstStyle>
            <a:lvl1pPr algn="l" defTabSz="685800" rtl="0" eaLnBrk="1" latinLnBrk="0" hangingPunct="1">
              <a:lnSpc>
                <a:spcPct val="90000"/>
              </a:lnSpc>
              <a:spcBef>
                <a:spcPct val="0"/>
              </a:spcBef>
              <a:buNone/>
              <a:defRPr sz="1800" b="1" kern="1200" baseline="0">
                <a:solidFill>
                  <a:schemeClr val="tx1"/>
                </a:solidFill>
                <a:latin typeface="Trebuchet MS" panose="020B0603020202020204" pitchFamily="34" charset="0"/>
                <a:ea typeface="+mj-ea"/>
                <a:cs typeface="+mj-cs"/>
              </a:defRPr>
            </a:lvl1pPr>
          </a:lstStyle>
          <a:p>
            <a:pPr>
              <a:lnSpc>
                <a:spcPct val="120000"/>
              </a:lnSpc>
            </a:pPr>
            <a:endParaRPr lang="en-IN" sz="2400" b="0" i="1" dirty="0">
              <a:solidFill>
                <a:srgbClr val="556677"/>
              </a:solidFill>
            </a:endParaRPr>
          </a:p>
        </p:txBody>
      </p:sp>
      <p:sp>
        <p:nvSpPr>
          <p:cNvPr id="6" name="Title 5">
            <a:extLst>
              <a:ext uri="{FF2B5EF4-FFF2-40B4-BE49-F238E27FC236}">
                <a16:creationId xmlns:a16="http://schemas.microsoft.com/office/drawing/2014/main" id="{686E840D-6AF0-B647-DF27-418C06A814D4}"/>
              </a:ext>
            </a:extLst>
          </p:cNvPr>
          <p:cNvSpPr>
            <a:spLocks noGrp="1"/>
          </p:cNvSpPr>
          <p:nvPr>
            <p:ph type="title" idx="4294967295"/>
          </p:nvPr>
        </p:nvSpPr>
        <p:spPr>
          <a:xfrm>
            <a:off x="323848" y="211138"/>
            <a:ext cx="7524751" cy="415925"/>
          </a:xfrm>
        </p:spPr>
        <p:txBody>
          <a:bodyPr>
            <a:normAutofit/>
          </a:bodyPr>
          <a:lstStyle/>
          <a:p>
            <a:r>
              <a:rPr lang="en-US" sz="2000" b="1" dirty="0">
                <a:solidFill>
                  <a:schemeClr val="bg1"/>
                </a:solidFill>
                <a:latin typeface="Trebuchet MS" panose="020B0603020202020204" pitchFamily="34" charset="0"/>
              </a:rPr>
              <a:t>The emerging personas in and around CIO organization</a:t>
            </a:r>
            <a:endParaRPr lang="en-IN" sz="2000" b="1" dirty="0">
              <a:solidFill>
                <a:schemeClr val="bg1"/>
              </a:solidFill>
              <a:latin typeface="Trebuchet MS" panose="020B0603020202020204" pitchFamily="34" charset="0"/>
            </a:endParaRPr>
          </a:p>
        </p:txBody>
      </p:sp>
      <p:sp>
        <p:nvSpPr>
          <p:cNvPr id="2" name="Rectangle: Rounded Corners 1">
            <a:extLst>
              <a:ext uri="{FF2B5EF4-FFF2-40B4-BE49-F238E27FC236}">
                <a16:creationId xmlns:a16="http://schemas.microsoft.com/office/drawing/2014/main" id="{262BBADA-89ED-FEE2-8BBD-31AF7A157A76}"/>
              </a:ext>
            </a:extLst>
          </p:cNvPr>
          <p:cNvSpPr/>
          <p:nvPr/>
        </p:nvSpPr>
        <p:spPr>
          <a:xfrm rot="5400000">
            <a:off x="6631599" y="688510"/>
            <a:ext cx="1220963" cy="3156138"/>
          </a:xfrm>
          <a:prstGeom prst="roundRect">
            <a:avLst>
              <a:gd name="adj" fmla="val 7869"/>
            </a:avLst>
          </a:prstGeom>
          <a:solidFill>
            <a:srgbClr val="000000">
              <a:alpha val="50196"/>
            </a:srgbClr>
          </a:solid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extBox 3">
            <a:extLst>
              <a:ext uri="{FF2B5EF4-FFF2-40B4-BE49-F238E27FC236}">
                <a16:creationId xmlns:a16="http://schemas.microsoft.com/office/drawing/2014/main" id="{E15F1AE0-64E7-ED5D-E08B-4F8CD8A1080E}"/>
              </a:ext>
            </a:extLst>
          </p:cNvPr>
          <p:cNvSpPr txBox="1"/>
          <p:nvPr/>
        </p:nvSpPr>
        <p:spPr>
          <a:xfrm>
            <a:off x="6173852" y="1744608"/>
            <a:ext cx="2544621" cy="1092607"/>
          </a:xfrm>
          <a:prstGeom prst="rect">
            <a:avLst/>
          </a:prstGeom>
          <a:noFill/>
        </p:spPr>
        <p:txBody>
          <a:bodyPr wrap="square" rtlCol="0">
            <a:spAutoFit/>
          </a:bodyPr>
          <a:lstStyle/>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SOC</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Regulatory Compliance</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Tech Resilient Architecture (DevSecOps)</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BCP/ DR</a:t>
            </a:r>
            <a:endParaRPr lang="en-IN" sz="1000" dirty="0">
              <a:solidFill>
                <a:schemeClr val="bg1"/>
              </a:solidFill>
            </a:endParaRPr>
          </a:p>
        </p:txBody>
      </p:sp>
      <p:sp>
        <p:nvSpPr>
          <p:cNvPr id="5" name="Rectangle: Rounded Corners 4">
            <a:extLst>
              <a:ext uri="{FF2B5EF4-FFF2-40B4-BE49-F238E27FC236}">
                <a16:creationId xmlns:a16="http://schemas.microsoft.com/office/drawing/2014/main" id="{4AF87F92-5867-776C-A9AD-58253C531523}"/>
              </a:ext>
            </a:extLst>
          </p:cNvPr>
          <p:cNvSpPr/>
          <p:nvPr/>
        </p:nvSpPr>
        <p:spPr>
          <a:xfrm rot="5400000">
            <a:off x="6722090" y="2420382"/>
            <a:ext cx="1549821" cy="2646298"/>
          </a:xfrm>
          <a:prstGeom prst="roundRect">
            <a:avLst>
              <a:gd name="adj" fmla="val 5093"/>
            </a:avLst>
          </a:prstGeom>
          <a:solidFill>
            <a:srgbClr val="000000">
              <a:alpha val="50196"/>
            </a:srgbClr>
          </a:solid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TextBox 10">
            <a:extLst>
              <a:ext uri="{FF2B5EF4-FFF2-40B4-BE49-F238E27FC236}">
                <a16:creationId xmlns:a16="http://schemas.microsoft.com/office/drawing/2014/main" id="{621B7C30-3318-45C7-DA56-49716464A41F}"/>
              </a:ext>
            </a:extLst>
          </p:cNvPr>
          <p:cNvSpPr txBox="1"/>
          <p:nvPr/>
        </p:nvSpPr>
        <p:spPr>
          <a:xfrm>
            <a:off x="6665639" y="3012035"/>
            <a:ext cx="2121992" cy="1477328"/>
          </a:xfrm>
          <a:prstGeom prst="rect">
            <a:avLst/>
          </a:prstGeom>
          <a:noFill/>
        </p:spPr>
        <p:txBody>
          <a:bodyPr wrap="square" rtlCol="0">
            <a:spAutoFit/>
          </a:bodyPr>
          <a:lstStyle/>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New Revenue Streams (use cases)</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Customer Experiences</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Intelligent Operations</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AI/ML</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Technical Architecture </a:t>
            </a:r>
            <a:br>
              <a:rPr lang="en-US" sz="1000" dirty="0">
                <a:solidFill>
                  <a:schemeClr val="bg1"/>
                </a:solidFill>
                <a:latin typeface="Trebuchet MS" panose="020B0603020202020204" pitchFamily="34" charset="0"/>
              </a:rPr>
            </a:br>
            <a:r>
              <a:rPr lang="en-US" sz="1000" dirty="0">
                <a:solidFill>
                  <a:schemeClr val="bg1"/>
                </a:solidFill>
                <a:latin typeface="Trebuchet MS" panose="020B0603020202020204" pitchFamily="34" charset="0"/>
              </a:rPr>
              <a:t>(DevOps/ MicroServices)</a:t>
            </a:r>
            <a:endParaRPr lang="en-IN" sz="1000" dirty="0">
              <a:solidFill>
                <a:schemeClr val="bg1"/>
              </a:solidFill>
              <a:latin typeface="Trebuchet MS" panose="020B0603020202020204" pitchFamily="34" charset="0"/>
            </a:endParaRPr>
          </a:p>
        </p:txBody>
      </p:sp>
      <p:sp>
        <p:nvSpPr>
          <p:cNvPr id="38" name="Rectangle: Rounded Corners 37">
            <a:extLst>
              <a:ext uri="{FF2B5EF4-FFF2-40B4-BE49-F238E27FC236}">
                <a16:creationId xmlns:a16="http://schemas.microsoft.com/office/drawing/2014/main" id="{E769B47E-AD1B-0755-1570-BD7507585DB5}"/>
              </a:ext>
            </a:extLst>
          </p:cNvPr>
          <p:cNvSpPr/>
          <p:nvPr/>
        </p:nvSpPr>
        <p:spPr>
          <a:xfrm rot="2700000">
            <a:off x="5835580" y="3116805"/>
            <a:ext cx="720000" cy="7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9" name="Rectangle: Rounded Corners 38">
            <a:extLst>
              <a:ext uri="{FF2B5EF4-FFF2-40B4-BE49-F238E27FC236}">
                <a16:creationId xmlns:a16="http://schemas.microsoft.com/office/drawing/2014/main" id="{1FF4169B-5CDC-2CD2-D872-B7F077C4B39C}"/>
              </a:ext>
            </a:extLst>
          </p:cNvPr>
          <p:cNvSpPr/>
          <p:nvPr/>
        </p:nvSpPr>
        <p:spPr>
          <a:xfrm rot="2700000">
            <a:off x="5325140" y="1972773"/>
            <a:ext cx="720000" cy="7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1" name="TextBox 40">
            <a:extLst>
              <a:ext uri="{FF2B5EF4-FFF2-40B4-BE49-F238E27FC236}">
                <a16:creationId xmlns:a16="http://schemas.microsoft.com/office/drawing/2014/main" id="{D5884C73-B97A-E1D3-057F-FCDB2F280E96}"/>
              </a:ext>
            </a:extLst>
          </p:cNvPr>
          <p:cNvSpPr txBox="1"/>
          <p:nvPr/>
        </p:nvSpPr>
        <p:spPr>
          <a:xfrm>
            <a:off x="5284575" y="2174209"/>
            <a:ext cx="791506" cy="307777"/>
          </a:xfrm>
          <a:prstGeom prst="rect">
            <a:avLst/>
          </a:prstGeom>
          <a:noFill/>
        </p:spPr>
        <p:txBody>
          <a:bodyPr wrap="square" rtlCol="0">
            <a:spAutoFit/>
          </a:bodyPr>
          <a:lstStyle/>
          <a:p>
            <a:pPr algn="ctr"/>
            <a:r>
              <a:rPr lang="en-US" sz="1400" b="1" dirty="0">
                <a:latin typeface="Trebuchet MS" panose="020B0603020202020204" pitchFamily="34" charset="0"/>
              </a:rPr>
              <a:t>CISO</a:t>
            </a:r>
          </a:p>
        </p:txBody>
      </p:sp>
      <p:sp>
        <p:nvSpPr>
          <p:cNvPr id="43" name="TextBox 42">
            <a:extLst>
              <a:ext uri="{FF2B5EF4-FFF2-40B4-BE49-F238E27FC236}">
                <a16:creationId xmlns:a16="http://schemas.microsoft.com/office/drawing/2014/main" id="{7DC6DD63-F081-8877-888E-760692A5D1C5}"/>
              </a:ext>
            </a:extLst>
          </p:cNvPr>
          <p:cNvSpPr txBox="1"/>
          <p:nvPr/>
        </p:nvSpPr>
        <p:spPr>
          <a:xfrm>
            <a:off x="5798504" y="3323005"/>
            <a:ext cx="791506"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CDO</a:t>
            </a:r>
          </a:p>
        </p:txBody>
      </p:sp>
      <p:sp>
        <p:nvSpPr>
          <p:cNvPr id="12" name="Rectangle: Rounded Corners 11">
            <a:extLst>
              <a:ext uri="{FF2B5EF4-FFF2-40B4-BE49-F238E27FC236}">
                <a16:creationId xmlns:a16="http://schemas.microsoft.com/office/drawing/2014/main" id="{4260E101-1AD1-F4E8-3A14-0D959D6D540A}"/>
              </a:ext>
            </a:extLst>
          </p:cNvPr>
          <p:cNvSpPr/>
          <p:nvPr/>
        </p:nvSpPr>
        <p:spPr>
          <a:xfrm rot="5400000">
            <a:off x="1336134" y="732322"/>
            <a:ext cx="1092607" cy="3117181"/>
          </a:xfrm>
          <a:prstGeom prst="roundRect">
            <a:avLst>
              <a:gd name="adj" fmla="val 11975"/>
            </a:avLst>
          </a:prstGeom>
          <a:solidFill>
            <a:srgbClr val="000000">
              <a:alpha val="50196"/>
            </a:srgbClr>
          </a:solid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TextBox 12">
            <a:extLst>
              <a:ext uri="{FF2B5EF4-FFF2-40B4-BE49-F238E27FC236}">
                <a16:creationId xmlns:a16="http://schemas.microsoft.com/office/drawing/2014/main" id="{54092C70-4F9E-9371-F4DE-7D372A8C9B69}"/>
              </a:ext>
            </a:extLst>
          </p:cNvPr>
          <p:cNvSpPr txBox="1"/>
          <p:nvPr/>
        </p:nvSpPr>
        <p:spPr>
          <a:xfrm>
            <a:off x="459655" y="1881619"/>
            <a:ext cx="2544621" cy="707886"/>
          </a:xfrm>
          <a:prstGeom prst="rect">
            <a:avLst/>
          </a:prstGeom>
          <a:noFill/>
        </p:spPr>
        <p:txBody>
          <a:bodyPr wrap="square" rtlCol="0">
            <a:spAutoFit/>
          </a:bodyPr>
          <a:lstStyle/>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Operations Efficiency</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Infrastructure Transformation</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End User Employee Experience</a:t>
            </a:r>
            <a:endParaRPr lang="en-IN" sz="1000" dirty="0">
              <a:solidFill>
                <a:schemeClr val="bg1"/>
              </a:solidFill>
              <a:latin typeface="Trebuchet MS" panose="020B0603020202020204" pitchFamily="34" charset="0"/>
            </a:endParaRPr>
          </a:p>
        </p:txBody>
      </p:sp>
      <p:sp>
        <p:nvSpPr>
          <p:cNvPr id="37" name="Rectangle: Rounded Corners 36">
            <a:extLst>
              <a:ext uri="{FF2B5EF4-FFF2-40B4-BE49-F238E27FC236}">
                <a16:creationId xmlns:a16="http://schemas.microsoft.com/office/drawing/2014/main" id="{199D24E1-C6D6-0478-2349-C6A94591817C}"/>
              </a:ext>
            </a:extLst>
          </p:cNvPr>
          <p:cNvSpPr/>
          <p:nvPr/>
        </p:nvSpPr>
        <p:spPr>
          <a:xfrm rot="2700000">
            <a:off x="3055000" y="1968098"/>
            <a:ext cx="720000" cy="72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0" name="TextBox 39">
            <a:extLst>
              <a:ext uri="{FF2B5EF4-FFF2-40B4-BE49-F238E27FC236}">
                <a16:creationId xmlns:a16="http://schemas.microsoft.com/office/drawing/2014/main" id="{9D9C6CAE-C102-EC28-E420-7B77B09F4989}"/>
              </a:ext>
            </a:extLst>
          </p:cNvPr>
          <p:cNvSpPr txBox="1"/>
          <p:nvPr/>
        </p:nvSpPr>
        <p:spPr>
          <a:xfrm>
            <a:off x="3004276" y="2174209"/>
            <a:ext cx="791506" cy="307777"/>
          </a:xfrm>
          <a:prstGeom prst="rect">
            <a:avLst/>
          </a:prstGeom>
          <a:noFill/>
        </p:spPr>
        <p:txBody>
          <a:bodyPr wrap="square" rtlCol="0">
            <a:spAutoFit/>
          </a:bodyPr>
          <a:lstStyle/>
          <a:p>
            <a:pPr algn="ctr"/>
            <a:r>
              <a:rPr lang="en-US" sz="1400" b="1" dirty="0">
                <a:latin typeface="Trebuchet MS" panose="020B0603020202020204" pitchFamily="34" charset="0"/>
              </a:rPr>
              <a:t>CIO</a:t>
            </a:r>
          </a:p>
        </p:txBody>
      </p:sp>
      <p:sp>
        <p:nvSpPr>
          <p:cNvPr id="14" name="Rectangle: Rounded Corners 13">
            <a:extLst>
              <a:ext uri="{FF2B5EF4-FFF2-40B4-BE49-F238E27FC236}">
                <a16:creationId xmlns:a16="http://schemas.microsoft.com/office/drawing/2014/main" id="{E562F17E-950B-F92C-A580-F2C209F8120D}"/>
              </a:ext>
            </a:extLst>
          </p:cNvPr>
          <p:cNvSpPr/>
          <p:nvPr/>
        </p:nvSpPr>
        <p:spPr>
          <a:xfrm rot="5400000">
            <a:off x="1117757" y="2122993"/>
            <a:ext cx="1092607" cy="2680429"/>
          </a:xfrm>
          <a:prstGeom prst="roundRect">
            <a:avLst>
              <a:gd name="adj" fmla="val 11975"/>
            </a:avLst>
          </a:prstGeom>
          <a:solidFill>
            <a:srgbClr val="000000">
              <a:alpha val="50196"/>
            </a:srgbClr>
          </a:solidFill>
          <a:ln w="63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5" name="TextBox 14">
            <a:extLst>
              <a:ext uri="{FF2B5EF4-FFF2-40B4-BE49-F238E27FC236}">
                <a16:creationId xmlns:a16="http://schemas.microsoft.com/office/drawing/2014/main" id="{8C369824-58C9-00D9-62D2-4D71A63D6FDC}"/>
              </a:ext>
            </a:extLst>
          </p:cNvPr>
          <p:cNvSpPr txBox="1"/>
          <p:nvPr/>
        </p:nvSpPr>
        <p:spPr>
          <a:xfrm>
            <a:off x="459655" y="3016042"/>
            <a:ext cx="2544621" cy="938719"/>
          </a:xfrm>
          <a:prstGeom prst="rect">
            <a:avLst/>
          </a:prstGeom>
          <a:noFill/>
        </p:spPr>
        <p:txBody>
          <a:bodyPr wrap="square" rtlCol="0">
            <a:spAutoFit/>
          </a:bodyPr>
          <a:lstStyle/>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Application Architecture</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App Modernization</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Business Analyst</a:t>
            </a:r>
            <a:endParaRPr lang="en-IN" sz="1000" dirty="0">
              <a:solidFill>
                <a:schemeClr val="bg1"/>
              </a:solidFill>
              <a:latin typeface="Trebuchet MS" panose="020B0603020202020204" pitchFamily="34" charset="0"/>
            </a:endParaRPr>
          </a:p>
          <a:p>
            <a:pPr marL="171450" lvl="0" indent="-171450" algn="l">
              <a:lnSpc>
                <a:spcPct val="100000"/>
              </a:lnSpc>
              <a:spcAft>
                <a:spcPts val="600"/>
              </a:spcAft>
              <a:buClr>
                <a:srgbClr val="BED730"/>
              </a:buClr>
              <a:buFont typeface="Arial" panose="020B0604020202020204" pitchFamily="34" charset="0"/>
              <a:buChar char="•"/>
            </a:pPr>
            <a:r>
              <a:rPr lang="en-US" sz="1000" dirty="0">
                <a:solidFill>
                  <a:schemeClr val="bg1"/>
                </a:solidFill>
                <a:latin typeface="Trebuchet MS" panose="020B0603020202020204" pitchFamily="34" charset="0"/>
              </a:rPr>
              <a:t>New Product Innovation</a:t>
            </a:r>
            <a:endParaRPr lang="en-IN" sz="1000" dirty="0">
              <a:solidFill>
                <a:schemeClr val="bg1"/>
              </a:solidFill>
              <a:latin typeface="Trebuchet MS" panose="020B0603020202020204" pitchFamily="34" charset="0"/>
            </a:endParaRPr>
          </a:p>
        </p:txBody>
      </p:sp>
      <p:sp>
        <p:nvSpPr>
          <p:cNvPr id="29" name="Rectangle: Rounded Corners 28">
            <a:extLst>
              <a:ext uri="{FF2B5EF4-FFF2-40B4-BE49-F238E27FC236}">
                <a16:creationId xmlns:a16="http://schemas.microsoft.com/office/drawing/2014/main" id="{8FA39C07-8FA9-C37C-835C-DD64657F740C}"/>
              </a:ext>
            </a:extLst>
          </p:cNvPr>
          <p:cNvSpPr/>
          <p:nvPr/>
        </p:nvSpPr>
        <p:spPr>
          <a:xfrm rot="2700000">
            <a:off x="2588417" y="3127406"/>
            <a:ext cx="720000" cy="72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2" name="TextBox 41">
            <a:extLst>
              <a:ext uri="{FF2B5EF4-FFF2-40B4-BE49-F238E27FC236}">
                <a16:creationId xmlns:a16="http://schemas.microsoft.com/office/drawing/2014/main" id="{18B6C82F-33AB-08CA-F25A-7A800AFEB486}"/>
              </a:ext>
            </a:extLst>
          </p:cNvPr>
          <p:cNvSpPr txBox="1"/>
          <p:nvPr/>
        </p:nvSpPr>
        <p:spPr>
          <a:xfrm>
            <a:off x="2552664" y="3323005"/>
            <a:ext cx="791506"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CTO</a:t>
            </a:r>
          </a:p>
        </p:txBody>
      </p:sp>
    </p:spTree>
    <p:extLst>
      <p:ext uri="{BB962C8B-B14F-4D97-AF65-F5344CB8AC3E}">
        <p14:creationId xmlns:p14="http://schemas.microsoft.com/office/powerpoint/2010/main" val="609859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riting on a piece of paper&#10;&#10;Description automatically generated with medium confidence">
            <a:extLst>
              <a:ext uri="{FF2B5EF4-FFF2-40B4-BE49-F238E27FC236}">
                <a16:creationId xmlns:a16="http://schemas.microsoft.com/office/drawing/2014/main" id="{5850D067-0496-75C3-B30B-44066A4A56F2}"/>
              </a:ext>
            </a:extLst>
          </p:cNvPr>
          <p:cNvPicPr>
            <a:picLocks noChangeAspect="1"/>
          </p:cNvPicPr>
          <p:nvPr/>
        </p:nvPicPr>
        <p:blipFill rotWithShape="1">
          <a:blip r:embed="rId3"/>
          <a:srcRect t="12457" b="12543"/>
          <a:stretch/>
        </p:blipFill>
        <p:spPr>
          <a:xfrm>
            <a:off x="4572000" y="1"/>
            <a:ext cx="4572000" cy="5143500"/>
          </a:xfrm>
          <a:prstGeom prst="rect">
            <a:avLst/>
          </a:prstGeom>
        </p:spPr>
      </p:pic>
      <p:pic>
        <p:nvPicPr>
          <p:cNvPr id="10" name="Picture 9" descr="A person standing in front of a group of people sitting at a table&#10;&#10;Description automatically generated with medium confidence">
            <a:extLst>
              <a:ext uri="{FF2B5EF4-FFF2-40B4-BE49-F238E27FC236}">
                <a16:creationId xmlns:a16="http://schemas.microsoft.com/office/drawing/2014/main" id="{3571AB37-56C2-3C6D-E9D8-13801E34C626}"/>
              </a:ext>
            </a:extLst>
          </p:cNvPr>
          <p:cNvPicPr>
            <a:picLocks noChangeAspect="1"/>
          </p:cNvPicPr>
          <p:nvPr/>
        </p:nvPicPr>
        <p:blipFill rotWithShape="1">
          <a:blip r:embed="rId4"/>
          <a:srcRect l="7625" t="23597" b="7121"/>
          <a:stretch/>
        </p:blipFill>
        <p:spPr>
          <a:xfrm>
            <a:off x="0" y="1"/>
            <a:ext cx="4572000" cy="5143500"/>
          </a:xfrm>
          <a:prstGeom prst="rect">
            <a:avLst/>
          </a:prstGeom>
        </p:spPr>
      </p:pic>
      <p:cxnSp>
        <p:nvCxnSpPr>
          <p:cNvPr id="12" name="Straight Connector 11">
            <a:extLst>
              <a:ext uri="{FF2B5EF4-FFF2-40B4-BE49-F238E27FC236}">
                <a16:creationId xmlns:a16="http://schemas.microsoft.com/office/drawing/2014/main" id="{B0D45CFB-86FF-51E1-0D4E-5D4BC06C3532}"/>
              </a:ext>
            </a:extLst>
          </p:cNvPr>
          <p:cNvCxnSpPr>
            <a:stCxn id="7" idx="0"/>
            <a:endCxn id="7"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grpSp>
        <p:nvGrpSpPr>
          <p:cNvPr id="3" name="Group 2">
            <a:extLst>
              <a:ext uri="{FF2B5EF4-FFF2-40B4-BE49-F238E27FC236}">
                <a16:creationId xmlns:a16="http://schemas.microsoft.com/office/drawing/2014/main" id="{543E1A27-7A3E-A831-FACA-56D96DE10526}"/>
              </a:ext>
            </a:extLst>
          </p:cNvPr>
          <p:cNvGrpSpPr/>
          <p:nvPr/>
        </p:nvGrpSpPr>
        <p:grpSpPr>
          <a:xfrm>
            <a:off x="323850" y="3509231"/>
            <a:ext cx="5045319" cy="1223107"/>
            <a:chOff x="323850" y="2345104"/>
            <a:chExt cx="5045319" cy="1223107"/>
          </a:xfrm>
        </p:grpSpPr>
        <p:sp>
          <p:nvSpPr>
            <p:cNvPr id="2" name="Oval 1">
              <a:extLst>
                <a:ext uri="{FF2B5EF4-FFF2-40B4-BE49-F238E27FC236}">
                  <a16:creationId xmlns:a16="http://schemas.microsoft.com/office/drawing/2014/main" id="{E2B5E640-7962-FFDE-33EB-35414B5E616C}"/>
                </a:ext>
              </a:extLst>
            </p:cNvPr>
            <p:cNvSpPr/>
            <p:nvPr/>
          </p:nvSpPr>
          <p:spPr>
            <a:xfrm>
              <a:off x="323850" y="2954215"/>
              <a:ext cx="613996" cy="613996"/>
            </a:xfrm>
            <a:prstGeom prst="ellipse">
              <a:avLst/>
            </a:prstGeom>
            <a:solidFill>
              <a:srgbClr val="BED7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2345104"/>
              <a:ext cx="5045319" cy="1200329"/>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Life before pandemic </a:t>
              </a:r>
              <a:r>
                <a:rPr lang="en-US" sz="3600" dirty="0">
                  <a:solidFill>
                    <a:srgbClr val="556677"/>
                  </a:solidFill>
                  <a:latin typeface="Trebuchet MS" panose="020B0603020202020204" pitchFamily="34" charset="0"/>
                </a:rPr>
                <a:t>vs</a:t>
              </a:r>
              <a:r>
                <a:rPr lang="en-US" sz="3600" dirty="0">
                  <a:solidFill>
                    <a:srgbClr val="BED730"/>
                  </a:solidFill>
                  <a:latin typeface="Trebuchet MS" panose="020B0603020202020204" pitchFamily="34" charset="0"/>
                </a:rPr>
                <a:t>  </a:t>
              </a:r>
              <a:r>
                <a:rPr lang="en-US" sz="3600" dirty="0">
                  <a:solidFill>
                    <a:schemeClr val="bg1"/>
                  </a:solidFill>
                  <a:latin typeface="Trebuchet MS" panose="020B0603020202020204" pitchFamily="34" charset="0"/>
                </a:rPr>
                <a:t>Life after pandemic</a:t>
              </a:r>
              <a:endParaRPr lang="en-IN" sz="3600" dirty="0">
                <a:solidFill>
                  <a:schemeClr val="bg1"/>
                </a:solidFill>
                <a:latin typeface="Trebuchet MS" panose="020B0603020202020204" pitchFamily="34" charset="0"/>
              </a:endParaRPr>
            </a:p>
          </p:txBody>
        </p:sp>
      </p:grpSp>
    </p:spTree>
    <p:extLst>
      <p:ext uri="{BB962C8B-B14F-4D97-AF65-F5344CB8AC3E}">
        <p14:creationId xmlns:p14="http://schemas.microsoft.com/office/powerpoint/2010/main" val="214434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D24C66-02C6-AD8C-CDD9-1730EAB26F94}"/>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951927"/>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What’s our role in your journey</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741613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rrow: Pentagon 5">
            <a:extLst>
              <a:ext uri="{FF2B5EF4-FFF2-40B4-BE49-F238E27FC236}">
                <a16:creationId xmlns:a16="http://schemas.microsoft.com/office/drawing/2014/main" id="{2BA4BE6B-D45D-85C6-49FE-2AA2865B56B0}"/>
              </a:ext>
            </a:extLst>
          </p:cNvPr>
          <p:cNvSpPr/>
          <p:nvPr/>
        </p:nvSpPr>
        <p:spPr>
          <a:xfrm rot="16200000" flipV="1">
            <a:off x="-47518" y="1888077"/>
            <a:ext cx="2729352" cy="1980000"/>
          </a:xfrm>
          <a:prstGeom prst="homePlate">
            <a:avLst>
              <a:gd name="adj" fmla="val 8632"/>
            </a:avLst>
          </a:prstGeom>
          <a:solidFill>
            <a:srgbClr val="556677"/>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ea typeface="Geneva" panose="020B0503030404040204" pitchFamily="34" charset="0"/>
              <a:cs typeface="Calibri" panose="020F0502020204030204" pitchFamily="34" charset="0"/>
            </a:endParaRPr>
          </a:p>
        </p:txBody>
      </p:sp>
      <p:sp>
        <p:nvSpPr>
          <p:cNvPr id="30" name="Arrow: Pentagon 23">
            <a:extLst>
              <a:ext uri="{FF2B5EF4-FFF2-40B4-BE49-F238E27FC236}">
                <a16:creationId xmlns:a16="http://schemas.microsoft.com/office/drawing/2014/main" id="{475203E9-629D-D416-B15C-C7B97C6E8528}"/>
              </a:ext>
            </a:extLst>
          </p:cNvPr>
          <p:cNvSpPr/>
          <p:nvPr/>
        </p:nvSpPr>
        <p:spPr>
          <a:xfrm rot="16200000" flipV="1">
            <a:off x="2122669" y="1888079"/>
            <a:ext cx="2729352" cy="1980000"/>
          </a:xfrm>
          <a:prstGeom prst="homePlate">
            <a:avLst>
              <a:gd name="adj" fmla="val 8632"/>
            </a:avLst>
          </a:prstGeom>
          <a:solidFill>
            <a:srgbClr val="556677"/>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34" name="Arrow: Pentagon 24">
            <a:extLst>
              <a:ext uri="{FF2B5EF4-FFF2-40B4-BE49-F238E27FC236}">
                <a16:creationId xmlns:a16="http://schemas.microsoft.com/office/drawing/2014/main" id="{AFF3345D-A9C2-163C-8E8D-39FD1E4F13D1}"/>
              </a:ext>
            </a:extLst>
          </p:cNvPr>
          <p:cNvSpPr/>
          <p:nvPr/>
        </p:nvSpPr>
        <p:spPr>
          <a:xfrm rot="16200000" flipV="1">
            <a:off x="4292857" y="1888078"/>
            <a:ext cx="2729351" cy="1980000"/>
          </a:xfrm>
          <a:prstGeom prst="homePlate">
            <a:avLst>
              <a:gd name="adj" fmla="val 8632"/>
            </a:avLst>
          </a:prstGeom>
          <a:solidFill>
            <a:srgbClr val="556677"/>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36" name="Arrow: Pentagon 25">
            <a:extLst>
              <a:ext uri="{FF2B5EF4-FFF2-40B4-BE49-F238E27FC236}">
                <a16:creationId xmlns:a16="http://schemas.microsoft.com/office/drawing/2014/main" id="{E78A3656-A6AD-10FC-B55A-C78B844E62D5}"/>
              </a:ext>
            </a:extLst>
          </p:cNvPr>
          <p:cNvSpPr/>
          <p:nvPr/>
        </p:nvSpPr>
        <p:spPr>
          <a:xfrm rot="16200000" flipV="1">
            <a:off x="6469586" y="1888079"/>
            <a:ext cx="2729352" cy="1980000"/>
          </a:xfrm>
          <a:prstGeom prst="homePlate">
            <a:avLst>
              <a:gd name="adj" fmla="val 8632"/>
            </a:avLst>
          </a:prstGeom>
          <a:solidFill>
            <a:srgbClr val="556677"/>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3" name="Arrow: Pentagon 5">
            <a:extLst>
              <a:ext uri="{FF2B5EF4-FFF2-40B4-BE49-F238E27FC236}">
                <a16:creationId xmlns:a16="http://schemas.microsoft.com/office/drawing/2014/main" id="{49C0E1E9-F4C4-0B42-B818-128C985F2AB8}"/>
              </a:ext>
            </a:extLst>
          </p:cNvPr>
          <p:cNvSpPr/>
          <p:nvPr/>
        </p:nvSpPr>
        <p:spPr>
          <a:xfrm rot="16200000" flipV="1">
            <a:off x="-47518" y="1814475"/>
            <a:ext cx="2729352" cy="1980000"/>
          </a:xfrm>
          <a:prstGeom prst="homePlate">
            <a:avLst>
              <a:gd name="adj" fmla="val 8632"/>
            </a:avLst>
          </a:prstGeom>
          <a:solidFill>
            <a:schemeClr val="bg1"/>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ea typeface="Geneva" panose="020B0503030404040204" pitchFamily="34" charset="0"/>
              <a:cs typeface="Calibri" panose="020F0502020204030204" pitchFamily="34" charset="0"/>
            </a:endParaRPr>
          </a:p>
        </p:txBody>
      </p:sp>
      <p:sp>
        <p:nvSpPr>
          <p:cNvPr id="4" name="Arrow: Pentagon 23">
            <a:extLst>
              <a:ext uri="{FF2B5EF4-FFF2-40B4-BE49-F238E27FC236}">
                <a16:creationId xmlns:a16="http://schemas.microsoft.com/office/drawing/2014/main" id="{1F34F532-9A45-3445-A879-94E54354E74B}"/>
              </a:ext>
            </a:extLst>
          </p:cNvPr>
          <p:cNvSpPr/>
          <p:nvPr/>
        </p:nvSpPr>
        <p:spPr>
          <a:xfrm rot="16200000" flipV="1">
            <a:off x="2122669" y="1814477"/>
            <a:ext cx="2729352" cy="1980000"/>
          </a:xfrm>
          <a:prstGeom prst="homePlate">
            <a:avLst>
              <a:gd name="adj" fmla="val 8632"/>
            </a:avLst>
          </a:prstGeom>
          <a:solidFill>
            <a:schemeClr val="bg1"/>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5" name="Arrow: Pentagon 24">
            <a:extLst>
              <a:ext uri="{FF2B5EF4-FFF2-40B4-BE49-F238E27FC236}">
                <a16:creationId xmlns:a16="http://schemas.microsoft.com/office/drawing/2014/main" id="{801AC85E-CD5F-9D40-AE45-7CB4E6420FC0}"/>
              </a:ext>
            </a:extLst>
          </p:cNvPr>
          <p:cNvSpPr/>
          <p:nvPr/>
        </p:nvSpPr>
        <p:spPr>
          <a:xfrm rot="16200000" flipV="1">
            <a:off x="4292857" y="1814476"/>
            <a:ext cx="2729351" cy="1980000"/>
          </a:xfrm>
          <a:prstGeom prst="homePlate">
            <a:avLst>
              <a:gd name="adj" fmla="val 8632"/>
            </a:avLst>
          </a:prstGeom>
          <a:solidFill>
            <a:schemeClr val="bg1"/>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6" name="Arrow: Pentagon 25">
            <a:extLst>
              <a:ext uri="{FF2B5EF4-FFF2-40B4-BE49-F238E27FC236}">
                <a16:creationId xmlns:a16="http://schemas.microsoft.com/office/drawing/2014/main" id="{E014FD1C-5576-7748-A80F-AF8063D02C81}"/>
              </a:ext>
            </a:extLst>
          </p:cNvPr>
          <p:cNvSpPr/>
          <p:nvPr/>
        </p:nvSpPr>
        <p:spPr>
          <a:xfrm rot="16200000" flipV="1">
            <a:off x="6469586" y="1814477"/>
            <a:ext cx="2729352" cy="1980000"/>
          </a:xfrm>
          <a:prstGeom prst="homePlate">
            <a:avLst>
              <a:gd name="adj" fmla="val 8632"/>
            </a:avLst>
          </a:prstGeom>
          <a:solidFill>
            <a:schemeClr val="bg1"/>
          </a:solidFill>
          <a:ln w="9525">
            <a:solidFill>
              <a:srgbClr val="55667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3C73CDE3-7253-DE42-BDC9-2E741115CAE9}"/>
              </a:ext>
            </a:extLst>
          </p:cNvPr>
          <p:cNvSpPr txBox="1"/>
          <p:nvPr/>
        </p:nvSpPr>
        <p:spPr>
          <a:xfrm>
            <a:off x="493856" y="1667218"/>
            <a:ext cx="1646605" cy="307777"/>
          </a:xfrm>
          <a:prstGeom prst="rect">
            <a:avLst/>
          </a:prstGeom>
          <a:noFill/>
        </p:spPr>
        <p:txBody>
          <a:bodyPr wrap="none" rtlCol="0">
            <a:spAutoFit/>
          </a:bodyPr>
          <a:lstStyle/>
          <a:p>
            <a:pPr algn="ctr" defTabSz="914196"/>
            <a:r>
              <a:rPr lang="en-US" sz="1400" b="1" dirty="0">
                <a:solidFill>
                  <a:srgbClr val="000000"/>
                </a:solidFill>
                <a:latin typeface="Trebuchet MS" panose="020B0603020202020204" pitchFamily="34" charset="0"/>
                <a:ea typeface="Geneva" panose="020B0503030404040204" pitchFamily="34" charset="0"/>
                <a:cs typeface="Calibri" panose="020F0502020204030204" pitchFamily="34" charset="0"/>
              </a:rPr>
              <a:t>CLOUD ENABLING</a:t>
            </a:r>
          </a:p>
        </p:txBody>
      </p:sp>
      <p:sp>
        <p:nvSpPr>
          <p:cNvPr id="16" name="TextBox 15">
            <a:extLst>
              <a:ext uri="{FF2B5EF4-FFF2-40B4-BE49-F238E27FC236}">
                <a16:creationId xmlns:a16="http://schemas.microsoft.com/office/drawing/2014/main" id="{2AC34C5C-13AB-A248-8CC1-66D470C7FE35}"/>
              </a:ext>
            </a:extLst>
          </p:cNvPr>
          <p:cNvSpPr txBox="1"/>
          <p:nvPr/>
        </p:nvSpPr>
        <p:spPr>
          <a:xfrm>
            <a:off x="2708926" y="1667218"/>
            <a:ext cx="1556837" cy="307777"/>
          </a:xfrm>
          <a:prstGeom prst="rect">
            <a:avLst/>
          </a:prstGeom>
          <a:noFill/>
        </p:spPr>
        <p:txBody>
          <a:bodyPr wrap="none" rtlCol="0">
            <a:spAutoFit/>
          </a:bodyPr>
          <a:lstStyle/>
          <a:p>
            <a:pPr algn="ctr" defTabSz="914174">
              <a:defRPr/>
            </a:pPr>
            <a:r>
              <a:rPr lang="en-US" sz="1400" b="1" dirty="0">
                <a:solidFill>
                  <a:srgbClr val="000000"/>
                </a:solidFill>
                <a:latin typeface="Trebuchet MS" panose="020B0603020202020204" pitchFamily="34" charset="0"/>
                <a:ea typeface="Geneva" panose="020B0503030404040204" pitchFamily="34" charset="0"/>
                <a:cs typeface="Calibri" panose="020F0502020204030204" pitchFamily="34" charset="0"/>
              </a:rPr>
              <a:t>CLOUD INSPIRED</a:t>
            </a:r>
          </a:p>
        </p:txBody>
      </p:sp>
      <p:sp>
        <p:nvSpPr>
          <p:cNvPr id="17" name="TextBox 16">
            <a:extLst>
              <a:ext uri="{FF2B5EF4-FFF2-40B4-BE49-F238E27FC236}">
                <a16:creationId xmlns:a16="http://schemas.microsoft.com/office/drawing/2014/main" id="{30721E75-7B04-DD46-8C85-870F4AA0DECA}"/>
              </a:ext>
            </a:extLst>
          </p:cNvPr>
          <p:cNvSpPr txBox="1"/>
          <p:nvPr/>
        </p:nvSpPr>
        <p:spPr>
          <a:xfrm>
            <a:off x="5031399" y="1667218"/>
            <a:ext cx="1252266" cy="307777"/>
          </a:xfrm>
          <a:prstGeom prst="rect">
            <a:avLst/>
          </a:prstGeom>
          <a:noFill/>
        </p:spPr>
        <p:txBody>
          <a:bodyPr wrap="none" rtlCol="0">
            <a:spAutoFit/>
          </a:bodyPr>
          <a:lstStyle/>
          <a:p>
            <a:pPr algn="ctr" defTabSz="914174">
              <a:defRPr/>
            </a:pPr>
            <a:r>
              <a:rPr lang="en-US" sz="1400" b="1" dirty="0">
                <a:solidFill>
                  <a:srgbClr val="000000"/>
                </a:solidFill>
                <a:latin typeface="Trebuchet MS" panose="020B0603020202020204" pitchFamily="34" charset="0"/>
                <a:ea typeface="Geneva" panose="020B0503030404040204" pitchFamily="34" charset="0"/>
                <a:cs typeface="Calibri" panose="020F0502020204030204" pitchFamily="34" charset="0"/>
              </a:rPr>
              <a:t>CLOUD PURE</a:t>
            </a:r>
          </a:p>
        </p:txBody>
      </p:sp>
      <p:sp>
        <p:nvSpPr>
          <p:cNvPr id="18" name="TextBox 17">
            <a:extLst>
              <a:ext uri="{FF2B5EF4-FFF2-40B4-BE49-F238E27FC236}">
                <a16:creationId xmlns:a16="http://schemas.microsoft.com/office/drawing/2014/main" id="{46BE648E-06BD-0D4F-AB80-F3CCAFC49034}"/>
              </a:ext>
            </a:extLst>
          </p:cNvPr>
          <p:cNvSpPr txBox="1"/>
          <p:nvPr/>
        </p:nvSpPr>
        <p:spPr>
          <a:xfrm>
            <a:off x="6973289" y="1667218"/>
            <a:ext cx="1721946" cy="307777"/>
          </a:xfrm>
          <a:prstGeom prst="rect">
            <a:avLst/>
          </a:prstGeom>
          <a:noFill/>
        </p:spPr>
        <p:txBody>
          <a:bodyPr wrap="none" rtlCol="0">
            <a:spAutoFit/>
          </a:bodyPr>
          <a:lstStyle/>
          <a:p>
            <a:pPr algn="ctr" defTabSz="914174">
              <a:defRPr/>
            </a:pPr>
            <a:r>
              <a:rPr lang="en-US" sz="1400" b="1" dirty="0">
                <a:solidFill>
                  <a:srgbClr val="000000"/>
                </a:solidFill>
                <a:latin typeface="Trebuchet MS" panose="020B0603020202020204" pitchFamily="34" charset="0"/>
                <a:ea typeface="Geneva" panose="020B0503030404040204" pitchFamily="34" charset="0"/>
                <a:cs typeface="Calibri" panose="020F0502020204030204" pitchFamily="34" charset="0"/>
              </a:rPr>
              <a:t>CLOUD ENHANCED</a:t>
            </a:r>
          </a:p>
        </p:txBody>
      </p:sp>
      <p:sp>
        <p:nvSpPr>
          <p:cNvPr id="19" name="TextBox 18">
            <a:extLst>
              <a:ext uri="{FF2B5EF4-FFF2-40B4-BE49-F238E27FC236}">
                <a16:creationId xmlns:a16="http://schemas.microsoft.com/office/drawing/2014/main" id="{22778BA3-254D-B144-9295-C0C2AE915813}"/>
              </a:ext>
            </a:extLst>
          </p:cNvPr>
          <p:cNvSpPr txBox="1"/>
          <p:nvPr/>
        </p:nvSpPr>
        <p:spPr>
          <a:xfrm>
            <a:off x="379507" y="1977931"/>
            <a:ext cx="1875302" cy="2162130"/>
          </a:xfrm>
          <a:prstGeom prst="rect">
            <a:avLst/>
          </a:prstGeom>
          <a:noFill/>
        </p:spPr>
        <p:txBody>
          <a:bodyPr wrap="square" rtlCol="0">
            <a:spAutoFit/>
          </a:bodyPr>
          <a:lstStyle/>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Data Center and Private Cloud </a:t>
            </a:r>
          </a:p>
          <a:p>
            <a:pPr marL="182558" lvl="1" indent="-95248"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Cloud adjacent DC for Enterprises</a:t>
            </a:r>
          </a:p>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Hyper reach/Hyperscale NW</a:t>
            </a:r>
          </a:p>
          <a:p>
            <a:pPr marL="182558" indent="-9366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Data Center Interconnects</a:t>
            </a:r>
          </a:p>
          <a:p>
            <a:pPr marL="182558" indent="-9366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Metro-Xconnect, and Cloud connects</a:t>
            </a:r>
            <a:endPar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endParaRPr>
          </a:p>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SD-WAN</a:t>
            </a:r>
          </a:p>
          <a:p>
            <a:pPr marL="182558" indent="-9366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Network transformation services</a:t>
            </a:r>
          </a:p>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Cloud Advisory and Migration</a:t>
            </a:r>
          </a:p>
          <a:p>
            <a:pPr marL="182558" indent="-93661"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Discovery, Assessment, Target State Architecture design services</a:t>
            </a:r>
          </a:p>
          <a:p>
            <a:pPr marL="182558" indent="-93661"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Migration and implementation</a:t>
            </a:r>
          </a:p>
        </p:txBody>
      </p:sp>
      <p:sp>
        <p:nvSpPr>
          <p:cNvPr id="20" name="TextBox 19">
            <a:extLst>
              <a:ext uri="{FF2B5EF4-FFF2-40B4-BE49-F238E27FC236}">
                <a16:creationId xmlns:a16="http://schemas.microsoft.com/office/drawing/2014/main" id="{693F4107-7D2C-DB4E-A8AE-D90AF60BE2C4}"/>
              </a:ext>
            </a:extLst>
          </p:cNvPr>
          <p:cNvSpPr txBox="1"/>
          <p:nvPr/>
        </p:nvSpPr>
        <p:spPr>
          <a:xfrm>
            <a:off x="2558026" y="1977931"/>
            <a:ext cx="1858637" cy="1669688"/>
          </a:xfrm>
          <a:prstGeom prst="rect">
            <a:avLst/>
          </a:prstGeom>
          <a:noFill/>
        </p:spPr>
        <p:txBody>
          <a:bodyPr wrap="square" rtlCol="0">
            <a:spAutoFit/>
          </a:bodyPr>
          <a:lstStyle/>
          <a:p>
            <a:pPr defTabSz="914174">
              <a:spcAft>
                <a:spcPts val="300"/>
              </a:spcAft>
              <a:defRPr/>
            </a:pPr>
            <a:r>
              <a:rPr lang="en-US" sz="800" b="1" dirty="0">
                <a:latin typeface="Trebuchet MS" panose="020B0603020202020204" pitchFamily="34" charset="0"/>
                <a:ea typeface="Geneva" panose="020B0503030404040204" pitchFamily="34" charset="0"/>
                <a:cs typeface="Calibri" panose="020F0502020204030204" pitchFamily="34" charset="0"/>
              </a:rPr>
              <a:t>IaaS at Cloud Data Centers</a:t>
            </a:r>
          </a:p>
          <a:p>
            <a:pPr marL="88896" lvl="1" defTabSz="914174">
              <a:spcAft>
                <a:spcPts val="300"/>
              </a:spcAft>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CloudInfinit Cloud Anywhere</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Enterprise Multi-Tenant</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Hosted Private (Dedicated)</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Hosted SAP/S4 HANA</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Azure Stack as a Service</a:t>
            </a:r>
          </a:p>
          <a:p>
            <a:pPr defTabSz="914174">
              <a:spcAft>
                <a:spcPts val="300"/>
              </a:spcAft>
              <a:defRPr/>
            </a:pPr>
            <a:r>
              <a:rPr lang="en-US" sz="800" b="1" dirty="0">
                <a:latin typeface="Trebuchet MS" panose="020B0603020202020204" pitchFamily="34" charset="0"/>
                <a:ea typeface="Geneva" panose="020B0503030404040204" pitchFamily="34" charset="0"/>
                <a:cs typeface="Calibri" panose="020F0502020204030204" pitchFamily="34" charset="0"/>
              </a:rPr>
              <a:t>Edge infra aligned to Cloud</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Edge Connect Services</a:t>
            </a:r>
          </a:p>
          <a:p>
            <a:pPr marL="92069" indent="-92069" defTabSz="914174">
              <a:spcAft>
                <a:spcPts val="300"/>
              </a:spcAft>
              <a:defRPr/>
            </a:pPr>
            <a:r>
              <a:rPr lang="en-US" sz="800" b="1" dirty="0">
                <a:latin typeface="Trebuchet MS" panose="020B0603020202020204" pitchFamily="34" charset="0"/>
                <a:ea typeface="Geneva" panose="020B0503030404040204" pitchFamily="34" charset="0"/>
                <a:cs typeface="Calibri" panose="020F0502020204030204" pitchFamily="34" charset="0"/>
              </a:rPr>
              <a:t>Security For Hybrid Cloud </a:t>
            </a:r>
          </a:p>
          <a:p>
            <a:pPr marL="266693" lvl="1" indent="-87311" defTabSz="914174">
              <a:spcAft>
                <a:spcPts val="300"/>
              </a:spcAft>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Infrastructure &amp; Services</a:t>
            </a:r>
          </a:p>
        </p:txBody>
      </p:sp>
      <p:sp>
        <p:nvSpPr>
          <p:cNvPr id="21" name="TextBox 20">
            <a:extLst>
              <a:ext uri="{FF2B5EF4-FFF2-40B4-BE49-F238E27FC236}">
                <a16:creationId xmlns:a16="http://schemas.microsoft.com/office/drawing/2014/main" id="{831B5822-15AD-E042-B971-7D4C076733B0}"/>
              </a:ext>
            </a:extLst>
          </p:cNvPr>
          <p:cNvSpPr txBox="1"/>
          <p:nvPr/>
        </p:nvSpPr>
        <p:spPr>
          <a:xfrm>
            <a:off x="4709235" y="1977932"/>
            <a:ext cx="1927590" cy="2200602"/>
          </a:xfrm>
          <a:prstGeom prst="rect">
            <a:avLst/>
          </a:prstGeom>
          <a:noFill/>
        </p:spPr>
        <p:txBody>
          <a:bodyPr wrap="square" lIns="0" rtlCol="0">
            <a:spAutoFit/>
          </a:bodyPr>
          <a:lstStyle/>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Hyperscale clouds adjacent to </a:t>
            </a:r>
            <a:br>
              <a:rPr lang="en-IN" sz="800" b="1" dirty="0">
                <a:latin typeface="Trebuchet MS" panose="020B0603020202020204" pitchFamily="34" charset="0"/>
                <a:ea typeface="Geneva" panose="020B0503030404040204" pitchFamily="34" charset="0"/>
                <a:cs typeface="Calibri" panose="020F0502020204030204" pitchFamily="34" charset="0"/>
              </a:rPr>
            </a:br>
            <a:r>
              <a:rPr lang="en-IN" sz="800" b="1" dirty="0">
                <a:latin typeface="Trebuchet MS" panose="020B0603020202020204" pitchFamily="34" charset="0"/>
                <a:ea typeface="Geneva" panose="020B0503030404040204" pitchFamily="34" charset="0"/>
                <a:cs typeface="Calibri" panose="020F0502020204030204" pitchFamily="34" charset="0"/>
              </a:rPr>
              <a:t>Cloud DCs</a:t>
            </a:r>
          </a:p>
          <a:p>
            <a:pPr marL="182558" indent="-95248"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AWS / GCP / OCI / Azure</a:t>
            </a:r>
          </a:p>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Multi-cloud management platform – v5</a:t>
            </a:r>
          </a:p>
          <a:p>
            <a:pPr marL="182558" indent="-93661"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Service catalog with IAC templates</a:t>
            </a:r>
          </a:p>
          <a:p>
            <a:pPr marL="182558" indent="-93661"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Cloud resource lifecycle management</a:t>
            </a:r>
          </a:p>
          <a:p>
            <a:pPr marL="182558" indent="-93661"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Integrated ITSM services</a:t>
            </a:r>
          </a:p>
          <a:p>
            <a:pPr defTabSz="914174">
              <a:spcAft>
                <a:spcPts val="300"/>
              </a:spcAft>
              <a:defRPr/>
            </a:pPr>
            <a:r>
              <a:rPr lang="en-IN" sz="800" b="1" dirty="0">
                <a:latin typeface="Trebuchet MS" panose="020B0603020202020204" pitchFamily="34" charset="0"/>
                <a:ea typeface="Geneva" panose="020B0503030404040204" pitchFamily="34" charset="0"/>
                <a:cs typeface="Calibri" panose="020F0502020204030204" pitchFamily="34" charset="0"/>
              </a:rPr>
              <a:t>Cloud managed services</a:t>
            </a:r>
          </a:p>
          <a:p>
            <a:pPr marL="182558" indent="-92073"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Visibility and governance dashboards</a:t>
            </a:r>
          </a:p>
          <a:p>
            <a:pPr marL="182558" indent="-92073"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Policy engine for governance</a:t>
            </a:r>
          </a:p>
          <a:p>
            <a:pPr marL="182558" indent="-92073"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Detailed Show back of consumption</a:t>
            </a:r>
          </a:p>
          <a:p>
            <a:pPr marL="182558" indent="-92073" defTabSz="914174">
              <a:spcAft>
                <a:spcPts val="300"/>
              </a:spcAft>
              <a:buFont typeface="Wingdings" panose="05000000000000000000" pitchFamily="2" charset="2"/>
              <a:buChar char="§"/>
              <a:defRPr/>
            </a:pPr>
            <a:r>
              <a:rPr lang="en-IN"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Self service catalog driven </a:t>
            </a:r>
          </a:p>
        </p:txBody>
      </p:sp>
      <p:sp>
        <p:nvSpPr>
          <p:cNvPr id="22" name="TextBox 21">
            <a:extLst>
              <a:ext uri="{FF2B5EF4-FFF2-40B4-BE49-F238E27FC236}">
                <a16:creationId xmlns:a16="http://schemas.microsoft.com/office/drawing/2014/main" id="{1EBA9D45-0C4F-B64A-8958-29F3396E639D}"/>
              </a:ext>
            </a:extLst>
          </p:cNvPr>
          <p:cNvSpPr txBox="1"/>
          <p:nvPr/>
        </p:nvSpPr>
        <p:spPr>
          <a:xfrm>
            <a:off x="6907023" y="1921486"/>
            <a:ext cx="1854478" cy="1924053"/>
          </a:xfrm>
          <a:prstGeom prst="rect">
            <a:avLst/>
          </a:prstGeom>
          <a:noFill/>
        </p:spPr>
        <p:txBody>
          <a:bodyPr wrap="square" rtlCol="0">
            <a:spAutoFit/>
          </a:bodyPr>
          <a:lstStyle/>
          <a:p>
            <a:pPr defTabSz="914174">
              <a:lnSpc>
                <a:spcPct val="150000"/>
              </a:lnSpc>
              <a:defRPr/>
            </a:pPr>
            <a:r>
              <a:rPr lang="en-US" sz="800" b="1" dirty="0">
                <a:latin typeface="Trebuchet MS" panose="020B0603020202020204" pitchFamily="34" charset="0"/>
                <a:ea typeface="Geneva" panose="020B0503030404040204" pitchFamily="34" charset="0"/>
                <a:cs typeface="Calibri" panose="020F0502020204030204" pitchFamily="34" charset="0"/>
              </a:rPr>
              <a:t>App Modernization </a:t>
            </a:r>
            <a:endParaRPr lang="en-US" sz="800" dirty="0">
              <a:latin typeface="Trebuchet MS" panose="020B0603020202020204" pitchFamily="34" charset="0"/>
              <a:ea typeface="Geneva" panose="020B0503030404040204" pitchFamily="34" charset="0"/>
              <a:cs typeface="Calibri" panose="020F0502020204030204" pitchFamily="34" charset="0"/>
            </a:endParaRPr>
          </a:p>
          <a:p>
            <a:pPr marL="182549" indent="-90482" defTabSz="914174">
              <a:lnSpc>
                <a:spcPct val="150000"/>
              </a:lnSpc>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DevSecOps </a:t>
            </a:r>
          </a:p>
          <a:p>
            <a:pPr marL="182549" indent="-90482" defTabSz="914174">
              <a:lnSpc>
                <a:spcPct val="150000"/>
              </a:lnSpc>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Kubernetes </a:t>
            </a:r>
          </a:p>
          <a:p>
            <a:pPr marL="182549" indent="-90482" defTabSz="914174">
              <a:lnSpc>
                <a:spcPct val="150000"/>
              </a:lnSpc>
              <a:buFont typeface="Wingdings" panose="05000000000000000000" pitchFamily="2" charset="2"/>
              <a:buChar char="§"/>
              <a:defRPr/>
            </a:pPr>
            <a:r>
              <a:rPr lang="en-US" sz="800" dirty="0">
                <a:solidFill>
                  <a:prstClr val="black">
                    <a:lumMod val="75000"/>
                    <a:lumOff val="25000"/>
                  </a:prstClr>
                </a:solidFill>
                <a:latin typeface="Trebuchet MS" panose="020B0603020202020204" pitchFamily="34" charset="0"/>
                <a:ea typeface="Geneva" panose="020B0503030404040204" pitchFamily="34" charset="0"/>
                <a:cs typeface="Calibri" panose="020F0502020204030204" pitchFamily="34" charset="0"/>
              </a:rPr>
              <a:t>Site Reliability Engineering</a:t>
            </a:r>
          </a:p>
          <a:p>
            <a:pPr defTabSz="914174">
              <a:lnSpc>
                <a:spcPct val="150000"/>
              </a:lnSpc>
              <a:spcBef>
                <a:spcPts val="300"/>
              </a:spcBef>
              <a:defRPr/>
            </a:pPr>
            <a:r>
              <a:rPr lang="en-US" sz="800" b="1" dirty="0">
                <a:latin typeface="Trebuchet MS" panose="020B0603020202020204" pitchFamily="34" charset="0"/>
                <a:ea typeface="Geneva" panose="020B0503030404040204" pitchFamily="34" charset="0"/>
                <a:cs typeface="Calibri" panose="020F0502020204030204" pitchFamily="34" charset="0"/>
              </a:rPr>
              <a:t>AR/VR/XR</a:t>
            </a:r>
            <a:endParaRPr lang="en-US" sz="800" dirty="0">
              <a:latin typeface="Trebuchet MS" panose="020B0603020202020204" pitchFamily="34" charset="0"/>
              <a:ea typeface="Geneva" panose="020B0503030404040204" pitchFamily="34" charset="0"/>
              <a:cs typeface="Calibri" panose="020F0502020204030204" pitchFamily="34" charset="0"/>
            </a:endParaRPr>
          </a:p>
          <a:p>
            <a:pPr defTabSz="914174">
              <a:lnSpc>
                <a:spcPct val="150000"/>
              </a:lnSpc>
              <a:spcBef>
                <a:spcPts val="300"/>
              </a:spcBef>
              <a:defRPr/>
            </a:pPr>
            <a:r>
              <a:rPr lang="en-US" sz="800" b="1" dirty="0">
                <a:latin typeface="Trebuchet MS" panose="020B0603020202020204" pitchFamily="34" charset="0"/>
                <a:ea typeface="Geneva" panose="020B0503030404040204" pitchFamily="34" charset="0"/>
                <a:cs typeface="Calibri" panose="020F0502020204030204" pitchFamily="34" charset="0"/>
              </a:rPr>
              <a:t>Digital Asset Management </a:t>
            </a:r>
            <a:endParaRPr lang="en-US" sz="800" dirty="0">
              <a:latin typeface="Trebuchet MS" panose="020B0603020202020204" pitchFamily="34" charset="0"/>
              <a:ea typeface="Geneva" panose="020B0503030404040204" pitchFamily="34" charset="0"/>
              <a:cs typeface="Calibri" panose="020F0502020204030204" pitchFamily="34" charset="0"/>
            </a:endParaRPr>
          </a:p>
          <a:p>
            <a:pPr defTabSz="914174">
              <a:lnSpc>
                <a:spcPct val="150000"/>
              </a:lnSpc>
              <a:spcBef>
                <a:spcPts val="300"/>
              </a:spcBef>
              <a:defRPr/>
            </a:pPr>
            <a:r>
              <a:rPr lang="en-US" sz="800" b="1" dirty="0">
                <a:latin typeface="Trebuchet MS" panose="020B0603020202020204" pitchFamily="34" charset="0"/>
                <a:ea typeface="Geneva" panose="020B0503030404040204" pitchFamily="34" charset="0"/>
                <a:cs typeface="Calibri" panose="020F0502020204030204" pitchFamily="34" charset="0"/>
              </a:rPr>
              <a:t>Retail Intelligence</a:t>
            </a:r>
          </a:p>
          <a:p>
            <a:pPr defTabSz="914174">
              <a:lnSpc>
                <a:spcPct val="150000"/>
              </a:lnSpc>
              <a:spcBef>
                <a:spcPts val="300"/>
              </a:spcBef>
              <a:defRPr/>
            </a:pPr>
            <a:r>
              <a:rPr lang="en-US" sz="800" b="1" dirty="0">
                <a:latin typeface="Trebuchet MS" panose="020B0603020202020204" pitchFamily="34" charset="0"/>
                <a:cs typeface="Calibri" panose="020F0502020204030204" pitchFamily="34" charset="0"/>
              </a:rPr>
              <a:t>IoT</a:t>
            </a:r>
          </a:p>
          <a:p>
            <a:pPr defTabSz="914174">
              <a:lnSpc>
                <a:spcPct val="150000"/>
              </a:lnSpc>
              <a:spcBef>
                <a:spcPts val="300"/>
              </a:spcBef>
              <a:defRPr/>
            </a:pPr>
            <a:r>
              <a:rPr lang="en-US" sz="800" b="1" dirty="0">
                <a:latin typeface="Trebuchet MS" panose="020B0603020202020204" pitchFamily="34" charset="0"/>
                <a:ea typeface="Geneva" panose="020B0503030404040204" pitchFamily="34" charset="0"/>
                <a:cs typeface="Calibri" panose="020F0502020204030204" pitchFamily="34" charset="0"/>
              </a:rPr>
              <a:t>Collaboration Services</a:t>
            </a:r>
          </a:p>
        </p:txBody>
      </p:sp>
      <p:sp>
        <p:nvSpPr>
          <p:cNvPr id="23" name="TextBox 22">
            <a:extLst>
              <a:ext uri="{FF2B5EF4-FFF2-40B4-BE49-F238E27FC236}">
                <a16:creationId xmlns:a16="http://schemas.microsoft.com/office/drawing/2014/main" id="{2A1773FC-2F92-C44E-9782-50FEF268F73F}"/>
              </a:ext>
            </a:extLst>
          </p:cNvPr>
          <p:cNvSpPr txBox="1"/>
          <p:nvPr/>
        </p:nvSpPr>
        <p:spPr>
          <a:xfrm>
            <a:off x="333291" y="4628307"/>
            <a:ext cx="8501598" cy="276999"/>
          </a:xfrm>
          <a:prstGeom prst="rect">
            <a:avLst/>
          </a:prstGeom>
          <a:noFill/>
        </p:spPr>
        <p:txBody>
          <a:bodyPr wrap="square" lIns="91440" tIns="45720" rIns="91440" bIns="45720" rtlCol="0" anchor="t">
            <a:spAutoFit/>
          </a:bodyPr>
          <a:lstStyle/>
          <a:p>
            <a:pPr algn="ctr" defTabSz="914241"/>
            <a:r>
              <a:rPr lang="en-US" sz="1200" b="1" dirty="0">
                <a:solidFill>
                  <a:srgbClr val="BED730"/>
                </a:solidFill>
                <a:latin typeface="Trebuchet MS" panose="020B0603020202020204" pitchFamily="34" charset="0"/>
                <a:ea typeface="Geneva" panose="020B0503030404040204" pitchFamily="34" charset="0"/>
                <a:cs typeface="Calibri" panose="020F0502020204030204" pitchFamily="34" charset="0"/>
              </a:rPr>
              <a:t>cloud@core delivers agility, flexibility and choices for creating hybrid cloud led digital infrastructure </a:t>
            </a:r>
          </a:p>
        </p:txBody>
      </p:sp>
      <p:cxnSp>
        <p:nvCxnSpPr>
          <p:cNvPr id="26" name="Straight Arrow Connector 25">
            <a:extLst>
              <a:ext uri="{FF2B5EF4-FFF2-40B4-BE49-F238E27FC236}">
                <a16:creationId xmlns:a16="http://schemas.microsoft.com/office/drawing/2014/main" id="{EE6CF4C2-3EFE-644A-AF52-471A5F3323CD}"/>
              </a:ext>
            </a:extLst>
          </p:cNvPr>
          <p:cNvCxnSpPr>
            <a:cxnSpLocks/>
          </p:cNvCxnSpPr>
          <p:nvPr/>
        </p:nvCxnSpPr>
        <p:spPr>
          <a:xfrm>
            <a:off x="333291" y="4597177"/>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73AD74D-07AE-3341-A449-1572BCAD628E}"/>
              </a:ext>
            </a:extLst>
          </p:cNvPr>
          <p:cNvCxnSpPr>
            <a:cxnSpLocks/>
          </p:cNvCxnSpPr>
          <p:nvPr/>
        </p:nvCxnSpPr>
        <p:spPr>
          <a:xfrm>
            <a:off x="4624842" y="4593446"/>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77736443-2438-4E82-8D18-821E5C2F94F7}"/>
              </a:ext>
            </a:extLst>
          </p:cNvPr>
          <p:cNvCxnSpPr>
            <a:cxnSpLocks/>
          </p:cNvCxnSpPr>
          <p:nvPr/>
        </p:nvCxnSpPr>
        <p:spPr>
          <a:xfrm>
            <a:off x="333291" y="4597476"/>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14070314-71B5-449B-B0C1-45435FEECA27}"/>
              </a:ext>
            </a:extLst>
          </p:cNvPr>
          <p:cNvSpPr/>
          <p:nvPr/>
        </p:nvSpPr>
        <p:spPr>
          <a:xfrm>
            <a:off x="5487859" y="4327097"/>
            <a:ext cx="2818400" cy="261610"/>
          </a:xfrm>
          <a:prstGeom prst="rect">
            <a:avLst/>
          </a:prstGeom>
          <a:noFill/>
        </p:spPr>
        <p:txBody>
          <a:bodyPr wrap="none">
            <a:spAutoFit/>
          </a:bodyPr>
          <a:lstStyle/>
          <a:p>
            <a:pPr defTabSz="914241"/>
            <a:r>
              <a:rPr lang="en-US" sz="1100" spc="-30" dirty="0">
                <a:solidFill>
                  <a:schemeClr val="bg1"/>
                </a:solidFill>
                <a:latin typeface="Trebuchet MS" panose="020B0603020202020204" pitchFamily="34" charset="0"/>
                <a:ea typeface="Geneva" panose="020B0503030404040204" pitchFamily="34" charset="0"/>
                <a:cs typeface="Calibri" panose="020F0502020204030204" pitchFamily="34" charset="0"/>
              </a:rPr>
              <a:t>Asset neutral digital transformation services</a:t>
            </a:r>
            <a:endParaRPr lang="en-US" sz="1100" dirty="0">
              <a:solidFill>
                <a:schemeClr val="bg1"/>
              </a:solidFill>
              <a:latin typeface="Trebuchet MS" panose="020B0603020202020204" pitchFamily="34" charset="0"/>
              <a:ea typeface="Geneva" panose="020B0503030404040204" pitchFamily="34" charset="0"/>
              <a:cs typeface="Calibri" panose="020F0502020204030204" pitchFamily="34" charset="0"/>
            </a:endParaRPr>
          </a:p>
        </p:txBody>
      </p:sp>
      <p:cxnSp>
        <p:nvCxnSpPr>
          <p:cNvPr id="33" name="Straight Arrow Connector 32">
            <a:extLst>
              <a:ext uri="{FF2B5EF4-FFF2-40B4-BE49-F238E27FC236}">
                <a16:creationId xmlns:a16="http://schemas.microsoft.com/office/drawing/2014/main" id="{92E0E901-15C0-4B3F-A777-A3A5F28D4B1C}"/>
              </a:ext>
            </a:extLst>
          </p:cNvPr>
          <p:cNvCxnSpPr>
            <a:cxnSpLocks/>
          </p:cNvCxnSpPr>
          <p:nvPr/>
        </p:nvCxnSpPr>
        <p:spPr>
          <a:xfrm>
            <a:off x="4624842" y="4592630"/>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7E3AB0F-1803-482F-8B3C-706C97D759F8}"/>
              </a:ext>
            </a:extLst>
          </p:cNvPr>
          <p:cNvCxnSpPr>
            <a:cxnSpLocks/>
          </p:cNvCxnSpPr>
          <p:nvPr/>
        </p:nvCxnSpPr>
        <p:spPr>
          <a:xfrm>
            <a:off x="333291" y="4596660"/>
            <a:ext cx="4210048" cy="0"/>
          </a:xfrm>
          <a:prstGeom prst="straightConnector1">
            <a:avLst/>
          </a:prstGeom>
          <a:ln w="9525">
            <a:solidFill>
              <a:schemeClr val="accent1">
                <a:lumMod val="20000"/>
                <a:lumOff val="80000"/>
              </a:schemeClr>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9A0ECC52-AD67-4AB4-B0B0-33B3F38C6883}"/>
              </a:ext>
            </a:extLst>
          </p:cNvPr>
          <p:cNvCxnSpPr>
            <a:cxnSpLocks/>
          </p:cNvCxnSpPr>
          <p:nvPr/>
        </p:nvCxnSpPr>
        <p:spPr>
          <a:xfrm>
            <a:off x="4624842" y="4592318"/>
            <a:ext cx="4210048" cy="0"/>
          </a:xfrm>
          <a:prstGeom prst="straightConnector1">
            <a:avLst/>
          </a:prstGeom>
          <a:ln w="9525">
            <a:solidFill>
              <a:srgbClr val="BED73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96043F1E-93B8-4198-A4AA-7A3E9A85F884}"/>
              </a:ext>
            </a:extLst>
          </p:cNvPr>
          <p:cNvSpPr/>
          <p:nvPr/>
        </p:nvSpPr>
        <p:spPr>
          <a:xfrm>
            <a:off x="953614" y="4327097"/>
            <a:ext cx="3021213" cy="261610"/>
          </a:xfrm>
          <a:prstGeom prst="rect">
            <a:avLst/>
          </a:prstGeom>
          <a:noFill/>
        </p:spPr>
        <p:txBody>
          <a:bodyPr wrap="square">
            <a:spAutoFit/>
          </a:bodyPr>
          <a:lstStyle/>
          <a:p>
            <a:pPr algn="ctr" defTabSz="914241"/>
            <a:r>
              <a:rPr lang="en-US" sz="1100" spc="-30" dirty="0">
                <a:solidFill>
                  <a:schemeClr val="bg1"/>
                </a:solidFill>
                <a:latin typeface="Trebuchet MS" panose="020B0603020202020204" pitchFamily="34" charset="0"/>
                <a:ea typeface="Geneva" panose="020B0503030404040204" pitchFamily="34" charset="0"/>
                <a:cs typeface="Calibri" panose="020F0502020204030204" pitchFamily="34" charset="0"/>
              </a:rPr>
              <a:t>Infrastructure asset led services</a:t>
            </a:r>
            <a:endParaRPr lang="en-US" sz="1100" dirty="0">
              <a:solidFill>
                <a:schemeClr val="bg1"/>
              </a:solidFill>
              <a:latin typeface="Trebuchet MS" panose="020B0603020202020204" pitchFamily="34" charset="0"/>
              <a:ea typeface="Geneva" panose="020B0503030404040204" pitchFamily="34" charset="0"/>
              <a:cs typeface="Calibri" panose="020F0502020204030204" pitchFamily="34" charset="0"/>
            </a:endParaRPr>
          </a:p>
        </p:txBody>
      </p:sp>
      <p:cxnSp>
        <p:nvCxnSpPr>
          <p:cNvPr id="39" name="Straight Arrow Connector 38">
            <a:extLst>
              <a:ext uri="{FF2B5EF4-FFF2-40B4-BE49-F238E27FC236}">
                <a16:creationId xmlns:a16="http://schemas.microsoft.com/office/drawing/2014/main" id="{272A3250-AD96-41D4-9BA7-9F2543B39761}"/>
              </a:ext>
            </a:extLst>
          </p:cNvPr>
          <p:cNvCxnSpPr>
            <a:cxnSpLocks/>
          </p:cNvCxnSpPr>
          <p:nvPr/>
        </p:nvCxnSpPr>
        <p:spPr>
          <a:xfrm>
            <a:off x="333291" y="4596348"/>
            <a:ext cx="4210048" cy="0"/>
          </a:xfrm>
          <a:prstGeom prst="straightConnector1">
            <a:avLst/>
          </a:prstGeom>
          <a:ln w="9525">
            <a:solidFill>
              <a:srgbClr val="BED730"/>
            </a:solidFill>
            <a:prstDash val="sysDot"/>
            <a:headEnd type="triangle"/>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527FBC9-5F9C-40CF-83E9-61CC97979FB1}"/>
              </a:ext>
            </a:extLst>
          </p:cNvPr>
          <p:cNvSpPr txBox="1"/>
          <p:nvPr/>
        </p:nvSpPr>
        <p:spPr>
          <a:xfrm>
            <a:off x="333291" y="582541"/>
            <a:ext cx="8392205" cy="307777"/>
          </a:xfrm>
          <a:prstGeom prst="rect">
            <a:avLst/>
          </a:prstGeom>
          <a:noFill/>
        </p:spPr>
        <p:txBody>
          <a:bodyPr wrap="square" rtlCol="0">
            <a:spAutoFit/>
          </a:bodyPr>
          <a:lstStyle/>
          <a:p>
            <a:pPr defTabSz="914264"/>
            <a:r>
              <a:rPr lang="en-US" sz="1400" b="1" i="1" dirty="0">
                <a:solidFill>
                  <a:srgbClr val="BED730"/>
                </a:solidFill>
                <a:latin typeface="Trebuchet MS" panose="020B0603020202020204" pitchFamily="34" charset="0"/>
              </a:rPr>
              <a:t>cloud@core</a:t>
            </a:r>
            <a:r>
              <a:rPr lang="en-US" sz="1100" b="1" i="1" baseline="30000" dirty="0">
                <a:solidFill>
                  <a:srgbClr val="BED730"/>
                </a:solidFill>
                <a:latin typeface="Trebuchet MS" panose="020B0603020202020204" pitchFamily="34" charset="0"/>
              </a:rPr>
              <a:t>TM</a:t>
            </a:r>
            <a:endParaRPr lang="en-IN" sz="1400" b="1" i="1" baseline="30000" dirty="0">
              <a:solidFill>
                <a:srgbClr val="BED730"/>
              </a:solidFill>
              <a:latin typeface="Trebuchet MS" panose="020B0603020202020204" pitchFamily="34" charset="0"/>
            </a:endParaRPr>
          </a:p>
        </p:txBody>
      </p:sp>
      <p:sp>
        <p:nvSpPr>
          <p:cNvPr id="25" name="Title 24">
            <a:extLst>
              <a:ext uri="{FF2B5EF4-FFF2-40B4-BE49-F238E27FC236}">
                <a16:creationId xmlns:a16="http://schemas.microsoft.com/office/drawing/2014/main" id="{2E496858-F212-589D-8736-113B56A0E824}"/>
              </a:ext>
            </a:extLst>
          </p:cNvPr>
          <p:cNvSpPr>
            <a:spLocks noGrp="1"/>
          </p:cNvSpPr>
          <p:nvPr>
            <p:ph type="title" idx="4294967295"/>
          </p:nvPr>
        </p:nvSpPr>
        <p:spPr>
          <a:xfrm>
            <a:off x="323850" y="211138"/>
            <a:ext cx="7521575" cy="415925"/>
          </a:xfrm>
        </p:spPr>
        <p:txBody>
          <a:bodyPr>
            <a:noAutofit/>
          </a:bodyPr>
          <a:lstStyle/>
          <a:p>
            <a:r>
              <a:rPr lang="en-IN" sz="2000" b="1" dirty="0">
                <a:solidFill>
                  <a:schemeClr val="bg1"/>
                </a:solidFill>
                <a:latin typeface="Trebuchet MS" panose="020B0603020202020204" pitchFamily="34" charset="0"/>
              </a:rPr>
              <a:t>Aligned to customers’ digital pursuit</a:t>
            </a:r>
            <a:endParaRPr lang="en-IN" sz="2000" b="1" dirty="0">
              <a:solidFill>
                <a:srgbClr val="FF0000"/>
              </a:solidFill>
              <a:latin typeface="Trebuchet MS" panose="020B0603020202020204" pitchFamily="34" charset="0"/>
            </a:endParaRPr>
          </a:p>
        </p:txBody>
      </p:sp>
      <p:sp>
        <p:nvSpPr>
          <p:cNvPr id="40" name="Oval 39">
            <a:extLst>
              <a:ext uri="{FF2B5EF4-FFF2-40B4-BE49-F238E27FC236}">
                <a16:creationId xmlns:a16="http://schemas.microsoft.com/office/drawing/2014/main" id="{7FD67F0C-E8B1-E636-5F8C-0B0F41444E91}"/>
              </a:ext>
            </a:extLst>
          </p:cNvPr>
          <p:cNvSpPr/>
          <p:nvPr/>
        </p:nvSpPr>
        <p:spPr>
          <a:xfrm>
            <a:off x="1010357" y="979632"/>
            <a:ext cx="613602" cy="613602"/>
          </a:xfrm>
          <a:prstGeom prst="ellipse">
            <a:avLst/>
          </a:prstGeom>
          <a:solidFill>
            <a:srgbClr val="BED730"/>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pic>
        <p:nvPicPr>
          <p:cNvPr id="8" name="Picture 7" descr="A close up of a logo&#10;&#10;Description automatically generated">
            <a:extLst>
              <a:ext uri="{FF2B5EF4-FFF2-40B4-BE49-F238E27FC236}">
                <a16:creationId xmlns:a16="http://schemas.microsoft.com/office/drawing/2014/main" id="{E860D53D-2B01-5743-88C1-CD245F34B5CE}"/>
              </a:ext>
            </a:extLst>
          </p:cNvPr>
          <p:cNvPicPr>
            <a:picLocks noChangeAspect="1"/>
          </p:cNvPicPr>
          <p:nvPr/>
        </p:nvPicPr>
        <p:blipFill>
          <a:blip r:embed="rId3" cstate="screen">
            <a:duotone>
              <a:prstClr val="black"/>
              <a:schemeClr val="tx2">
                <a:tint val="45000"/>
                <a:satMod val="400000"/>
              </a:schemeClr>
            </a:duotone>
            <a:extLst>
              <a:ext uri="{28A0092B-C50C-407E-A947-70E740481C1C}">
                <a14:useLocalDpi xmlns:a14="http://schemas.microsoft.com/office/drawing/2010/main"/>
              </a:ext>
            </a:extLst>
          </a:blip>
          <a:stretch>
            <a:fillRect/>
          </a:stretch>
        </p:blipFill>
        <p:spPr>
          <a:xfrm>
            <a:off x="1047158" y="991091"/>
            <a:ext cx="540000" cy="540000"/>
          </a:xfrm>
          <a:prstGeom prst="rect">
            <a:avLst/>
          </a:prstGeom>
        </p:spPr>
      </p:pic>
      <p:sp>
        <p:nvSpPr>
          <p:cNvPr id="51" name="Oval 50">
            <a:extLst>
              <a:ext uri="{FF2B5EF4-FFF2-40B4-BE49-F238E27FC236}">
                <a16:creationId xmlns:a16="http://schemas.microsoft.com/office/drawing/2014/main" id="{188803BD-A8DC-102C-3E89-A49172BFA2F5}"/>
              </a:ext>
            </a:extLst>
          </p:cNvPr>
          <p:cNvSpPr/>
          <p:nvPr/>
        </p:nvSpPr>
        <p:spPr>
          <a:xfrm>
            <a:off x="3180543" y="979632"/>
            <a:ext cx="613602" cy="613602"/>
          </a:xfrm>
          <a:prstGeom prst="ellipse">
            <a:avLst/>
          </a:prstGeom>
          <a:solidFill>
            <a:srgbClr val="556677"/>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pic>
        <p:nvPicPr>
          <p:cNvPr id="12" name="Picture 11" descr="A close up of a logo&#10;&#10;Description automatically generated">
            <a:extLst>
              <a:ext uri="{FF2B5EF4-FFF2-40B4-BE49-F238E27FC236}">
                <a16:creationId xmlns:a16="http://schemas.microsoft.com/office/drawing/2014/main" id="{38F07C51-4CAC-D64B-B410-95C7F38D7A29}"/>
              </a:ext>
            </a:extLst>
          </p:cNvPr>
          <p:cNvPicPr>
            <a:picLocks noChangeAspect="1"/>
          </p:cNvPicPr>
          <p:nvPr/>
        </p:nvPicPr>
        <p:blipFill>
          <a:blip r:embed="rId4" cstate="screen">
            <a:lum bright="70000" contrast="-70000"/>
            <a:extLst>
              <a:ext uri="{28A0092B-C50C-407E-A947-70E740481C1C}">
                <a14:useLocalDpi xmlns:a14="http://schemas.microsoft.com/office/drawing/2010/main"/>
              </a:ext>
            </a:extLst>
          </a:blip>
          <a:stretch>
            <a:fillRect/>
          </a:stretch>
        </p:blipFill>
        <p:spPr>
          <a:xfrm>
            <a:off x="3217344" y="980644"/>
            <a:ext cx="540000" cy="540000"/>
          </a:xfrm>
          <a:prstGeom prst="rect">
            <a:avLst/>
          </a:prstGeom>
        </p:spPr>
      </p:pic>
      <p:sp>
        <p:nvSpPr>
          <p:cNvPr id="52" name="Oval 51">
            <a:extLst>
              <a:ext uri="{FF2B5EF4-FFF2-40B4-BE49-F238E27FC236}">
                <a16:creationId xmlns:a16="http://schemas.microsoft.com/office/drawing/2014/main" id="{E17EC607-F9D8-1893-690D-AE29DB580659}"/>
              </a:ext>
            </a:extLst>
          </p:cNvPr>
          <p:cNvSpPr/>
          <p:nvPr/>
        </p:nvSpPr>
        <p:spPr>
          <a:xfrm>
            <a:off x="5350731" y="979632"/>
            <a:ext cx="613602" cy="613602"/>
          </a:xfrm>
          <a:prstGeom prst="ellipse">
            <a:avLst/>
          </a:prstGeom>
          <a:solidFill>
            <a:srgbClr val="BED730"/>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sp>
        <p:nvSpPr>
          <p:cNvPr id="56" name="Oval 55">
            <a:extLst>
              <a:ext uri="{FF2B5EF4-FFF2-40B4-BE49-F238E27FC236}">
                <a16:creationId xmlns:a16="http://schemas.microsoft.com/office/drawing/2014/main" id="{347E3452-C18B-FC70-0560-A94FAC88C0DE}"/>
              </a:ext>
            </a:extLst>
          </p:cNvPr>
          <p:cNvSpPr/>
          <p:nvPr/>
        </p:nvSpPr>
        <p:spPr>
          <a:xfrm>
            <a:off x="7527461" y="979632"/>
            <a:ext cx="613602" cy="613602"/>
          </a:xfrm>
          <a:prstGeom prst="ellipse">
            <a:avLst/>
          </a:prstGeom>
          <a:solidFill>
            <a:srgbClr val="556677"/>
          </a:solidFill>
          <a:ln w="952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6"/>
            <a:endParaRPr lang="en-IN" sz="1800" dirty="0">
              <a:solidFill>
                <a:prstClr val="white"/>
              </a:solidFill>
              <a:latin typeface="Trebuchet MS" panose="020B0603020202020204" pitchFamily="34" charset="0"/>
              <a:cs typeface="Calibri" panose="020F0502020204030204" pitchFamily="34" charset="0"/>
            </a:endParaRPr>
          </a:p>
        </p:txBody>
      </p:sp>
      <p:pic>
        <p:nvPicPr>
          <p:cNvPr id="10" name="Picture 9" descr="A close up of a logo&#10;&#10;Description automatically generated">
            <a:extLst>
              <a:ext uri="{FF2B5EF4-FFF2-40B4-BE49-F238E27FC236}">
                <a16:creationId xmlns:a16="http://schemas.microsoft.com/office/drawing/2014/main" id="{C47F19F3-6F39-4F45-92D5-220201517349}"/>
              </a:ext>
            </a:extLst>
          </p:cNvPr>
          <p:cNvPicPr>
            <a:picLocks noChangeAspect="1"/>
          </p:cNvPicPr>
          <p:nvPr/>
        </p:nvPicPr>
        <p:blipFill>
          <a:blip r:embed="rId5" cstate="screen">
            <a:lum bright="70000" contrast="-70000"/>
            <a:extLst>
              <a:ext uri="{28A0092B-C50C-407E-A947-70E740481C1C}">
                <a14:useLocalDpi xmlns:a14="http://schemas.microsoft.com/office/drawing/2010/main"/>
              </a:ext>
            </a:extLst>
          </a:blip>
          <a:stretch>
            <a:fillRect/>
          </a:stretch>
        </p:blipFill>
        <p:spPr>
          <a:xfrm>
            <a:off x="7564262" y="991091"/>
            <a:ext cx="540000" cy="540000"/>
          </a:xfrm>
          <a:prstGeom prst="rect">
            <a:avLst/>
          </a:prstGeom>
        </p:spPr>
      </p:pic>
      <p:pic>
        <p:nvPicPr>
          <p:cNvPr id="14" name="Picture 13">
            <a:extLst>
              <a:ext uri="{FF2B5EF4-FFF2-40B4-BE49-F238E27FC236}">
                <a16:creationId xmlns:a16="http://schemas.microsoft.com/office/drawing/2014/main" id="{7F00A9FF-DC9C-A748-ADB8-77F31886802E}"/>
              </a:ext>
            </a:extLst>
          </p:cNvPr>
          <p:cNvPicPr>
            <a:picLocks noChangeAspect="1"/>
          </p:cNvPicPr>
          <p:nvPr/>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rcRect/>
          <a:stretch/>
        </p:blipFill>
        <p:spPr>
          <a:xfrm>
            <a:off x="5387532" y="991091"/>
            <a:ext cx="540000" cy="540000"/>
          </a:xfrm>
          <a:prstGeom prst="rect">
            <a:avLst/>
          </a:prstGeom>
        </p:spPr>
      </p:pic>
    </p:spTree>
    <p:extLst>
      <p:ext uri="{BB962C8B-B14F-4D97-AF65-F5344CB8AC3E}">
        <p14:creationId xmlns:p14="http://schemas.microsoft.com/office/powerpoint/2010/main" val="2527030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26">
            <a:extLst>
              <a:ext uri="{FF2B5EF4-FFF2-40B4-BE49-F238E27FC236}">
                <a16:creationId xmlns:a16="http://schemas.microsoft.com/office/drawing/2014/main" id="{085FF69D-1EE1-BF0F-0556-5E342C57F20B}"/>
              </a:ext>
            </a:extLst>
          </p:cNvPr>
          <p:cNvSpPr/>
          <p:nvPr/>
        </p:nvSpPr>
        <p:spPr>
          <a:xfrm>
            <a:off x="3292831" y="1674320"/>
            <a:ext cx="360000" cy="360000"/>
          </a:xfrm>
          <a:prstGeom prst="ellipse">
            <a:avLst/>
          </a:prstGeom>
          <a:solidFill>
            <a:srgbClr val="BED73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Oval 27">
            <a:extLst>
              <a:ext uri="{FF2B5EF4-FFF2-40B4-BE49-F238E27FC236}">
                <a16:creationId xmlns:a16="http://schemas.microsoft.com/office/drawing/2014/main" id="{AA7ED061-EB72-7174-887A-5C8DC6C96902}"/>
              </a:ext>
            </a:extLst>
          </p:cNvPr>
          <p:cNvSpPr/>
          <p:nvPr/>
        </p:nvSpPr>
        <p:spPr>
          <a:xfrm>
            <a:off x="5491171" y="1674320"/>
            <a:ext cx="360000" cy="360000"/>
          </a:xfrm>
          <a:prstGeom prst="ellipse">
            <a:avLst/>
          </a:prstGeom>
          <a:solidFill>
            <a:srgbClr val="BED73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E0B1ECBA-2CA8-9E81-0A87-6F703A862B5E}"/>
              </a:ext>
            </a:extLst>
          </p:cNvPr>
          <p:cNvSpPr/>
          <p:nvPr/>
        </p:nvSpPr>
        <p:spPr>
          <a:xfrm>
            <a:off x="7630440" y="1674320"/>
            <a:ext cx="360000" cy="360000"/>
          </a:xfrm>
          <a:prstGeom prst="ellipse">
            <a:avLst/>
          </a:prstGeom>
          <a:solidFill>
            <a:srgbClr val="BED73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Oval 25">
            <a:extLst>
              <a:ext uri="{FF2B5EF4-FFF2-40B4-BE49-F238E27FC236}">
                <a16:creationId xmlns:a16="http://schemas.microsoft.com/office/drawing/2014/main" id="{85A1A307-8086-3BDB-ACF7-D05D9CA00D7D}"/>
              </a:ext>
            </a:extLst>
          </p:cNvPr>
          <p:cNvSpPr/>
          <p:nvPr/>
        </p:nvSpPr>
        <p:spPr>
          <a:xfrm>
            <a:off x="1153560" y="1674320"/>
            <a:ext cx="360000" cy="360000"/>
          </a:xfrm>
          <a:prstGeom prst="ellipse">
            <a:avLst/>
          </a:prstGeom>
          <a:solidFill>
            <a:srgbClr val="BED73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IN"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9119B6-BB02-7BEE-AC4D-B8DAD0D16F99}"/>
              </a:ext>
            </a:extLst>
          </p:cNvPr>
          <p:cNvSpPr>
            <a:spLocks noGrp="1"/>
          </p:cNvSpPr>
          <p:nvPr>
            <p:ph type="title" idx="4294967295"/>
          </p:nvPr>
        </p:nvSpPr>
        <p:spPr>
          <a:xfrm>
            <a:off x="323850" y="149225"/>
            <a:ext cx="8172450" cy="838200"/>
          </a:xfrm>
        </p:spPr>
        <p:txBody>
          <a:bodyPr>
            <a:noAutofit/>
          </a:bodyPr>
          <a:lstStyle/>
          <a:p>
            <a:pPr>
              <a:lnSpc>
                <a:spcPct val="100000"/>
              </a:lnSpc>
            </a:pPr>
            <a:r>
              <a:rPr lang="en-US" sz="2000" b="1" dirty="0">
                <a:solidFill>
                  <a:schemeClr val="bg1"/>
                </a:solidFill>
                <a:latin typeface="Trebuchet MS" panose="020B0603020202020204" pitchFamily="34" charset="0"/>
              </a:rPr>
              <a:t>How do we engage with…</a:t>
            </a:r>
            <a:br>
              <a:rPr lang="en-US" sz="2000" b="1" dirty="0">
                <a:solidFill>
                  <a:schemeClr val="bg1"/>
                </a:solidFill>
                <a:latin typeface="Trebuchet MS" panose="020B0603020202020204" pitchFamily="34" charset="0"/>
              </a:rPr>
            </a:br>
            <a:r>
              <a:rPr lang="en-US" sz="2000" b="1" i="1" dirty="0">
                <a:solidFill>
                  <a:srgbClr val="BED730"/>
                </a:solidFill>
                <a:latin typeface="Trebuchet MS" panose="020B0603020202020204" pitchFamily="34" charset="0"/>
              </a:rPr>
              <a:t>How Sify would align with each of these personas?</a:t>
            </a:r>
            <a:endParaRPr lang="en-US" sz="2000" b="1" dirty="0">
              <a:solidFill>
                <a:srgbClr val="BED730"/>
              </a:solidFill>
              <a:latin typeface="Trebuchet MS" panose="020B0603020202020204" pitchFamily="34" charset="0"/>
            </a:endParaRPr>
          </a:p>
        </p:txBody>
      </p:sp>
      <p:sp>
        <p:nvSpPr>
          <p:cNvPr id="9" name="TextBox 8">
            <a:extLst>
              <a:ext uri="{FF2B5EF4-FFF2-40B4-BE49-F238E27FC236}">
                <a16:creationId xmlns:a16="http://schemas.microsoft.com/office/drawing/2014/main" id="{DD6975A2-C70F-90E7-427E-ABF35A43A2F2}"/>
              </a:ext>
            </a:extLst>
          </p:cNvPr>
          <p:cNvSpPr txBox="1"/>
          <p:nvPr/>
        </p:nvSpPr>
        <p:spPr>
          <a:xfrm>
            <a:off x="433560" y="3069237"/>
            <a:ext cx="1800000" cy="432000"/>
          </a:xfrm>
          <a:prstGeom prst="roundRect">
            <a:avLst>
              <a:gd name="adj" fmla="val 50000"/>
            </a:avLst>
          </a:prstGeom>
          <a:solidFill>
            <a:srgbClr val="BED730"/>
          </a:solidFill>
          <a:ln>
            <a:solidFill>
              <a:schemeClr val="bg1"/>
            </a:solidFill>
            <a:prstDash val="sysDot"/>
          </a:ln>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rebuchet MS" panose="020B0603020202020204" pitchFamily="34" charset="0"/>
                <a:ea typeface="+mn-ea"/>
                <a:cs typeface="+mn-cs"/>
              </a:rPr>
              <a:t>CIO</a:t>
            </a:r>
          </a:p>
        </p:txBody>
      </p:sp>
      <p:sp>
        <p:nvSpPr>
          <p:cNvPr id="10" name="TextBox 9">
            <a:extLst>
              <a:ext uri="{FF2B5EF4-FFF2-40B4-BE49-F238E27FC236}">
                <a16:creationId xmlns:a16="http://schemas.microsoft.com/office/drawing/2014/main" id="{C4E22139-744D-6162-32B6-2C959B97D3C7}"/>
              </a:ext>
            </a:extLst>
          </p:cNvPr>
          <p:cNvSpPr txBox="1"/>
          <p:nvPr/>
        </p:nvSpPr>
        <p:spPr>
          <a:xfrm>
            <a:off x="2572831" y="3069237"/>
            <a:ext cx="1800000" cy="432000"/>
          </a:xfrm>
          <a:prstGeom prst="roundRect">
            <a:avLst>
              <a:gd name="adj" fmla="val 50000"/>
            </a:avLst>
          </a:prstGeom>
          <a:solidFill>
            <a:srgbClr val="BED730"/>
          </a:solidFill>
          <a:ln>
            <a:solidFill>
              <a:schemeClr val="bg1"/>
            </a:solidFill>
            <a:prstDash val="sysDot"/>
          </a:ln>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rebuchet MS" panose="020B0603020202020204" pitchFamily="34" charset="0"/>
                <a:ea typeface="+mn-ea"/>
                <a:cs typeface="+mn-cs"/>
              </a:rPr>
              <a:t>CTO</a:t>
            </a:r>
          </a:p>
        </p:txBody>
      </p:sp>
      <p:sp>
        <p:nvSpPr>
          <p:cNvPr id="11" name="TextBox 10">
            <a:extLst>
              <a:ext uri="{FF2B5EF4-FFF2-40B4-BE49-F238E27FC236}">
                <a16:creationId xmlns:a16="http://schemas.microsoft.com/office/drawing/2014/main" id="{A487B851-D7FB-BDF1-D739-9BC0E305F80E}"/>
              </a:ext>
            </a:extLst>
          </p:cNvPr>
          <p:cNvSpPr txBox="1"/>
          <p:nvPr/>
        </p:nvSpPr>
        <p:spPr>
          <a:xfrm>
            <a:off x="4771171" y="3069237"/>
            <a:ext cx="1800000" cy="432000"/>
          </a:xfrm>
          <a:prstGeom prst="roundRect">
            <a:avLst>
              <a:gd name="adj" fmla="val 50000"/>
            </a:avLst>
          </a:prstGeom>
          <a:solidFill>
            <a:srgbClr val="BED730"/>
          </a:solidFill>
          <a:ln>
            <a:solidFill>
              <a:schemeClr val="bg1"/>
            </a:solidFill>
            <a:prstDash val="sysDot"/>
          </a:ln>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rebuchet MS" panose="020B0603020202020204" pitchFamily="34" charset="0"/>
                <a:ea typeface="+mn-ea"/>
                <a:cs typeface="+mn-cs"/>
              </a:rPr>
              <a:t>CISO</a:t>
            </a:r>
          </a:p>
        </p:txBody>
      </p:sp>
      <p:sp>
        <p:nvSpPr>
          <p:cNvPr id="12" name="TextBox 11">
            <a:extLst>
              <a:ext uri="{FF2B5EF4-FFF2-40B4-BE49-F238E27FC236}">
                <a16:creationId xmlns:a16="http://schemas.microsoft.com/office/drawing/2014/main" id="{553A6CAA-0CCA-AB10-3893-1D608B50AAFB}"/>
              </a:ext>
            </a:extLst>
          </p:cNvPr>
          <p:cNvSpPr txBox="1"/>
          <p:nvPr/>
        </p:nvSpPr>
        <p:spPr>
          <a:xfrm>
            <a:off x="6910440" y="3069237"/>
            <a:ext cx="1800000" cy="432000"/>
          </a:xfrm>
          <a:prstGeom prst="roundRect">
            <a:avLst>
              <a:gd name="adj" fmla="val 50000"/>
            </a:avLst>
          </a:prstGeom>
          <a:solidFill>
            <a:srgbClr val="BED730"/>
          </a:solidFill>
          <a:ln>
            <a:solidFill>
              <a:schemeClr val="bg1"/>
            </a:solidFill>
            <a:prstDash val="sysDot"/>
          </a:ln>
        </p:spPr>
        <p:txBody>
          <a:bodyPr wrap="square" rtlCol="0" anchor="ctr">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Trebuchet MS" panose="020B0603020202020204" pitchFamily="34" charset="0"/>
                <a:ea typeface="+mn-ea"/>
                <a:cs typeface="+mn-cs"/>
              </a:rPr>
              <a:t>CDO</a:t>
            </a:r>
          </a:p>
        </p:txBody>
      </p:sp>
      <p:pic>
        <p:nvPicPr>
          <p:cNvPr id="20" name="Picture 19" descr="Shape&#10;&#10;Description automatically generated with low confidence">
            <a:extLst>
              <a:ext uri="{FF2B5EF4-FFF2-40B4-BE49-F238E27FC236}">
                <a16:creationId xmlns:a16="http://schemas.microsoft.com/office/drawing/2014/main" id="{B5B6104D-8D99-2304-1F06-52D8F1372128}"/>
              </a:ext>
            </a:extLst>
          </p:cNvPr>
          <p:cNvPicPr>
            <a:picLocks noChangeAspect="1"/>
          </p:cNvPicPr>
          <p:nvPr/>
        </p:nvPicPr>
        <p:blipFill>
          <a:blip r:embed="rId3">
            <a:lum bright="70000" contrast="-70000"/>
          </a:blip>
          <a:stretch>
            <a:fillRect/>
          </a:stretch>
        </p:blipFill>
        <p:spPr>
          <a:xfrm>
            <a:off x="793560" y="1788734"/>
            <a:ext cx="1080000" cy="1080000"/>
          </a:xfrm>
          <a:prstGeom prst="rect">
            <a:avLst/>
          </a:prstGeom>
        </p:spPr>
      </p:pic>
      <p:pic>
        <p:nvPicPr>
          <p:cNvPr id="21" name="Picture 20" descr="Shape&#10;&#10;Description automatically generated with low confidence">
            <a:extLst>
              <a:ext uri="{FF2B5EF4-FFF2-40B4-BE49-F238E27FC236}">
                <a16:creationId xmlns:a16="http://schemas.microsoft.com/office/drawing/2014/main" id="{6A7ADCFA-505D-42A7-BE27-71ECEF63F51B}"/>
              </a:ext>
            </a:extLst>
          </p:cNvPr>
          <p:cNvPicPr>
            <a:picLocks noChangeAspect="1"/>
          </p:cNvPicPr>
          <p:nvPr/>
        </p:nvPicPr>
        <p:blipFill>
          <a:blip r:embed="rId3">
            <a:lum bright="70000" contrast="-70000"/>
          </a:blip>
          <a:stretch>
            <a:fillRect/>
          </a:stretch>
        </p:blipFill>
        <p:spPr>
          <a:xfrm>
            <a:off x="2932831" y="1788734"/>
            <a:ext cx="1080000" cy="1080000"/>
          </a:xfrm>
          <a:prstGeom prst="rect">
            <a:avLst/>
          </a:prstGeom>
        </p:spPr>
      </p:pic>
      <p:pic>
        <p:nvPicPr>
          <p:cNvPr id="22" name="Picture 21" descr="Shape&#10;&#10;Description automatically generated with low confidence">
            <a:extLst>
              <a:ext uri="{FF2B5EF4-FFF2-40B4-BE49-F238E27FC236}">
                <a16:creationId xmlns:a16="http://schemas.microsoft.com/office/drawing/2014/main" id="{EC3E39F8-B577-6C14-373F-5C5D7E0C8DF6}"/>
              </a:ext>
            </a:extLst>
          </p:cNvPr>
          <p:cNvPicPr>
            <a:picLocks noChangeAspect="1"/>
          </p:cNvPicPr>
          <p:nvPr/>
        </p:nvPicPr>
        <p:blipFill>
          <a:blip r:embed="rId3">
            <a:lum bright="70000" contrast="-70000"/>
          </a:blip>
          <a:stretch>
            <a:fillRect/>
          </a:stretch>
        </p:blipFill>
        <p:spPr>
          <a:xfrm>
            <a:off x="5131171" y="1788734"/>
            <a:ext cx="1080000" cy="1080000"/>
          </a:xfrm>
          <a:prstGeom prst="rect">
            <a:avLst/>
          </a:prstGeom>
        </p:spPr>
      </p:pic>
      <p:pic>
        <p:nvPicPr>
          <p:cNvPr id="23" name="Picture 22" descr="Shape&#10;&#10;Description automatically generated with low confidence">
            <a:extLst>
              <a:ext uri="{FF2B5EF4-FFF2-40B4-BE49-F238E27FC236}">
                <a16:creationId xmlns:a16="http://schemas.microsoft.com/office/drawing/2014/main" id="{6A2EEE42-D4C5-D0E6-DA05-F667112A0845}"/>
              </a:ext>
            </a:extLst>
          </p:cNvPr>
          <p:cNvPicPr>
            <a:picLocks noChangeAspect="1"/>
          </p:cNvPicPr>
          <p:nvPr/>
        </p:nvPicPr>
        <p:blipFill>
          <a:blip r:embed="rId3">
            <a:lum bright="70000" contrast="-70000"/>
          </a:blip>
          <a:stretch>
            <a:fillRect/>
          </a:stretch>
        </p:blipFill>
        <p:spPr>
          <a:xfrm>
            <a:off x="7270440" y="1788734"/>
            <a:ext cx="1080000" cy="1080000"/>
          </a:xfrm>
          <a:prstGeom prst="rect">
            <a:avLst/>
          </a:prstGeom>
        </p:spPr>
      </p:pic>
      <p:cxnSp>
        <p:nvCxnSpPr>
          <p:cNvPr id="25" name="Straight Connector 24">
            <a:extLst>
              <a:ext uri="{FF2B5EF4-FFF2-40B4-BE49-F238E27FC236}">
                <a16:creationId xmlns:a16="http://schemas.microsoft.com/office/drawing/2014/main" id="{4C654BDC-A264-FC35-8095-A9CE0B5C372E}"/>
              </a:ext>
            </a:extLst>
          </p:cNvPr>
          <p:cNvCxnSpPr>
            <a:cxnSpLocks/>
          </p:cNvCxnSpPr>
          <p:nvPr/>
        </p:nvCxnSpPr>
        <p:spPr>
          <a:xfrm>
            <a:off x="523560" y="2868734"/>
            <a:ext cx="1620000" cy="0"/>
          </a:xfrm>
          <a:prstGeom prst="line">
            <a:avLst/>
          </a:prstGeom>
          <a:ln w="28575">
            <a:solidFill>
              <a:srgbClr val="CDCDCD"/>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50FA631-B619-1B88-602F-6358B6AAA6B3}"/>
              </a:ext>
            </a:extLst>
          </p:cNvPr>
          <p:cNvCxnSpPr>
            <a:cxnSpLocks/>
          </p:cNvCxnSpPr>
          <p:nvPr/>
        </p:nvCxnSpPr>
        <p:spPr>
          <a:xfrm>
            <a:off x="2662831" y="2868734"/>
            <a:ext cx="1620000" cy="0"/>
          </a:xfrm>
          <a:prstGeom prst="line">
            <a:avLst/>
          </a:prstGeom>
          <a:ln w="28575">
            <a:solidFill>
              <a:srgbClr val="CDCDCD"/>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773664D-BE7F-1A4D-A1C3-163DA8391261}"/>
              </a:ext>
            </a:extLst>
          </p:cNvPr>
          <p:cNvCxnSpPr>
            <a:cxnSpLocks/>
          </p:cNvCxnSpPr>
          <p:nvPr/>
        </p:nvCxnSpPr>
        <p:spPr>
          <a:xfrm>
            <a:off x="4861171" y="2868734"/>
            <a:ext cx="1620000" cy="0"/>
          </a:xfrm>
          <a:prstGeom prst="line">
            <a:avLst/>
          </a:prstGeom>
          <a:ln w="28575">
            <a:solidFill>
              <a:srgbClr val="CDCDCD"/>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BEDE15F-64F6-CAA9-492A-7847061E5F85}"/>
              </a:ext>
            </a:extLst>
          </p:cNvPr>
          <p:cNvCxnSpPr>
            <a:cxnSpLocks/>
          </p:cNvCxnSpPr>
          <p:nvPr/>
        </p:nvCxnSpPr>
        <p:spPr>
          <a:xfrm>
            <a:off x="7000440" y="2868734"/>
            <a:ext cx="1620000" cy="0"/>
          </a:xfrm>
          <a:prstGeom prst="line">
            <a:avLst/>
          </a:prstGeom>
          <a:ln w="28575">
            <a:solidFill>
              <a:srgbClr val="CDCDC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97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1684786" y="722183"/>
            <a:ext cx="5642675" cy="3333299"/>
            <a:chOff x="2322581" y="719070"/>
            <a:chExt cx="7523566" cy="4444398"/>
          </a:xfrm>
        </p:grpSpPr>
        <p:sp>
          <p:nvSpPr>
            <p:cNvPr id="23" name="TextBox 22"/>
            <p:cNvSpPr txBox="1"/>
            <p:nvPr/>
          </p:nvSpPr>
          <p:spPr>
            <a:xfrm>
              <a:off x="3376001" y="903542"/>
              <a:ext cx="6470146" cy="1600439"/>
            </a:xfrm>
            <a:prstGeom prst="rect">
              <a:avLst/>
            </a:prstGeom>
            <a:noFill/>
          </p:spPr>
          <p:txBody>
            <a:bodyPr wrap="none" rtlCol="0">
              <a:spAutoFit/>
            </a:bodyPr>
            <a:lstStyle/>
            <a:p>
              <a:pPr>
                <a:defRPr/>
              </a:pPr>
              <a:r>
                <a:rPr lang="en-US" sz="7200" b="1" dirty="0">
                  <a:solidFill>
                    <a:srgbClr val="B9D300"/>
                  </a:solidFill>
                  <a:latin typeface="Trebuchet MS" panose="020B0603020202020204" pitchFamily="34" charset="0"/>
                  <a:cs typeface="Arial" panose="020B0604020202020204" pitchFamily="34" charset="0"/>
                </a:rPr>
                <a:t>I</a:t>
              </a:r>
              <a:r>
                <a:rPr lang="en-US" sz="7200" b="1" dirty="0">
                  <a:solidFill>
                    <a:srgbClr val="556677"/>
                  </a:solidFill>
                  <a:latin typeface="Trebuchet MS" panose="020B0603020202020204" pitchFamily="34" charset="0"/>
                  <a:cs typeface="Arial" panose="020B0604020202020204" pitchFamily="34" charset="0"/>
                </a:rPr>
                <a:t>nnovat</a:t>
              </a:r>
              <a:r>
                <a:rPr lang="en-US" sz="7200" b="1" dirty="0">
                  <a:solidFill>
                    <a:srgbClr val="B9D300"/>
                  </a:solidFill>
                  <a:latin typeface="Trebuchet MS" panose="020B0603020202020204" pitchFamily="34" charset="0"/>
                  <a:cs typeface="Arial" panose="020B0604020202020204" pitchFamily="34" charset="0"/>
                </a:rPr>
                <a:t>i</a:t>
              </a:r>
              <a:r>
                <a:rPr lang="en-US" sz="7200" b="1" dirty="0">
                  <a:solidFill>
                    <a:srgbClr val="556677"/>
                  </a:solidFill>
                  <a:latin typeface="Trebuchet MS" panose="020B0603020202020204" pitchFamily="34" charset="0"/>
                  <a:cs typeface="Arial" panose="020B0604020202020204" pitchFamily="34" charset="0"/>
                </a:rPr>
                <a:t>on</a:t>
              </a:r>
              <a:endParaRPr lang="en-IN" sz="7200" b="1" dirty="0">
                <a:solidFill>
                  <a:srgbClr val="556677"/>
                </a:solidFill>
                <a:latin typeface="Trebuchet MS" panose="020B0603020202020204" pitchFamily="34" charset="0"/>
                <a:cs typeface="Arial" panose="020B0604020202020204" pitchFamily="34" charset="0"/>
              </a:endParaRPr>
            </a:p>
          </p:txBody>
        </p:sp>
        <p:grpSp>
          <p:nvGrpSpPr>
            <p:cNvPr id="18" name="Group 17"/>
            <p:cNvGrpSpPr/>
            <p:nvPr/>
          </p:nvGrpSpPr>
          <p:grpSpPr>
            <a:xfrm flipH="1">
              <a:off x="2322581" y="719070"/>
              <a:ext cx="1201534" cy="1549303"/>
              <a:chOff x="4938713" y="1935163"/>
              <a:chExt cx="2314575" cy="2984500"/>
            </a:xfrm>
            <a:solidFill>
              <a:srgbClr val="B9D300"/>
            </a:solidFill>
          </p:grpSpPr>
          <p:sp>
            <p:nvSpPr>
              <p:cNvPr id="10" name="Freeform 5"/>
              <p:cNvSpPr>
                <a:spLocks/>
              </p:cNvSpPr>
              <p:nvPr/>
            </p:nvSpPr>
            <p:spPr bwMode="auto">
              <a:xfrm>
                <a:off x="5226050" y="2909888"/>
                <a:ext cx="258763" cy="76200"/>
              </a:xfrm>
              <a:custGeom>
                <a:avLst/>
                <a:gdLst>
                  <a:gd name="T0" fmla="*/ 167 w 197"/>
                  <a:gd name="T1" fmla="*/ 0 h 59"/>
                  <a:gd name="T2" fmla="*/ 30 w 197"/>
                  <a:gd name="T3" fmla="*/ 0 h 59"/>
                  <a:gd name="T4" fmla="*/ 0 w 197"/>
                  <a:gd name="T5" fmla="*/ 30 h 59"/>
                  <a:gd name="T6" fmla="*/ 30 w 197"/>
                  <a:gd name="T7" fmla="*/ 59 h 59"/>
                  <a:gd name="T8" fmla="*/ 167 w 197"/>
                  <a:gd name="T9" fmla="*/ 59 h 59"/>
                  <a:gd name="T10" fmla="*/ 197 w 197"/>
                  <a:gd name="T11" fmla="*/ 30 h 59"/>
                  <a:gd name="T12" fmla="*/ 167 w 1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97" h="59">
                    <a:moveTo>
                      <a:pt x="167" y="0"/>
                    </a:moveTo>
                    <a:cubicBezTo>
                      <a:pt x="30" y="0"/>
                      <a:pt x="30" y="0"/>
                      <a:pt x="30" y="0"/>
                    </a:cubicBezTo>
                    <a:cubicBezTo>
                      <a:pt x="13" y="0"/>
                      <a:pt x="0" y="13"/>
                      <a:pt x="0" y="30"/>
                    </a:cubicBezTo>
                    <a:cubicBezTo>
                      <a:pt x="0" y="46"/>
                      <a:pt x="13" y="59"/>
                      <a:pt x="30" y="59"/>
                    </a:cubicBezTo>
                    <a:cubicBezTo>
                      <a:pt x="167" y="59"/>
                      <a:pt x="167" y="59"/>
                      <a:pt x="167" y="59"/>
                    </a:cubicBezTo>
                    <a:cubicBezTo>
                      <a:pt x="183" y="59"/>
                      <a:pt x="197" y="46"/>
                      <a:pt x="197" y="30"/>
                    </a:cubicBezTo>
                    <a:cubicBezTo>
                      <a:pt x="197" y="13"/>
                      <a:pt x="183" y="0"/>
                      <a:pt x="1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1" name="Freeform 6"/>
              <p:cNvSpPr>
                <a:spLocks/>
              </p:cNvSpPr>
              <p:nvPr/>
            </p:nvSpPr>
            <p:spPr bwMode="auto">
              <a:xfrm>
                <a:off x="6992938" y="2909888"/>
                <a:ext cx="260350" cy="76200"/>
              </a:xfrm>
              <a:custGeom>
                <a:avLst/>
                <a:gdLst>
                  <a:gd name="T0" fmla="*/ 167 w 197"/>
                  <a:gd name="T1" fmla="*/ 0 h 59"/>
                  <a:gd name="T2" fmla="*/ 30 w 197"/>
                  <a:gd name="T3" fmla="*/ 0 h 59"/>
                  <a:gd name="T4" fmla="*/ 0 w 197"/>
                  <a:gd name="T5" fmla="*/ 30 h 59"/>
                  <a:gd name="T6" fmla="*/ 30 w 197"/>
                  <a:gd name="T7" fmla="*/ 59 h 59"/>
                  <a:gd name="T8" fmla="*/ 167 w 197"/>
                  <a:gd name="T9" fmla="*/ 59 h 59"/>
                  <a:gd name="T10" fmla="*/ 197 w 197"/>
                  <a:gd name="T11" fmla="*/ 30 h 59"/>
                  <a:gd name="T12" fmla="*/ 167 w 197"/>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97" h="59">
                    <a:moveTo>
                      <a:pt x="167" y="0"/>
                    </a:moveTo>
                    <a:cubicBezTo>
                      <a:pt x="30" y="0"/>
                      <a:pt x="30" y="0"/>
                      <a:pt x="30" y="0"/>
                    </a:cubicBezTo>
                    <a:cubicBezTo>
                      <a:pt x="13" y="0"/>
                      <a:pt x="0" y="13"/>
                      <a:pt x="0" y="30"/>
                    </a:cubicBezTo>
                    <a:cubicBezTo>
                      <a:pt x="0" y="46"/>
                      <a:pt x="13" y="59"/>
                      <a:pt x="30" y="59"/>
                    </a:cubicBezTo>
                    <a:cubicBezTo>
                      <a:pt x="167" y="59"/>
                      <a:pt x="167" y="59"/>
                      <a:pt x="167" y="59"/>
                    </a:cubicBezTo>
                    <a:cubicBezTo>
                      <a:pt x="183" y="59"/>
                      <a:pt x="197" y="46"/>
                      <a:pt x="197" y="30"/>
                    </a:cubicBezTo>
                    <a:cubicBezTo>
                      <a:pt x="197" y="13"/>
                      <a:pt x="183" y="0"/>
                      <a:pt x="16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2" name="Freeform 7"/>
              <p:cNvSpPr>
                <a:spLocks/>
              </p:cNvSpPr>
              <p:nvPr/>
            </p:nvSpPr>
            <p:spPr bwMode="auto">
              <a:xfrm>
                <a:off x="5508625" y="3465513"/>
                <a:ext cx="212725" cy="212725"/>
              </a:xfrm>
              <a:custGeom>
                <a:avLst/>
                <a:gdLst>
                  <a:gd name="T0" fmla="*/ 109 w 162"/>
                  <a:gd name="T1" fmla="*/ 11 h 162"/>
                  <a:gd name="T2" fmla="*/ 11 w 162"/>
                  <a:gd name="T3" fmla="*/ 109 h 162"/>
                  <a:gd name="T4" fmla="*/ 11 w 162"/>
                  <a:gd name="T5" fmla="*/ 150 h 162"/>
                  <a:gd name="T6" fmla="*/ 53 w 162"/>
                  <a:gd name="T7" fmla="*/ 150 h 162"/>
                  <a:gd name="T8" fmla="*/ 150 w 162"/>
                  <a:gd name="T9" fmla="*/ 53 h 162"/>
                  <a:gd name="T10" fmla="*/ 150 w 162"/>
                  <a:gd name="T11" fmla="*/ 11 h 162"/>
                  <a:gd name="T12" fmla="*/ 109 w 162"/>
                  <a:gd name="T13" fmla="*/ 11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109" y="11"/>
                    </a:moveTo>
                    <a:cubicBezTo>
                      <a:pt x="11" y="109"/>
                      <a:pt x="11" y="109"/>
                      <a:pt x="11" y="109"/>
                    </a:cubicBezTo>
                    <a:cubicBezTo>
                      <a:pt x="0" y="120"/>
                      <a:pt x="0" y="139"/>
                      <a:pt x="11" y="150"/>
                    </a:cubicBezTo>
                    <a:cubicBezTo>
                      <a:pt x="23" y="162"/>
                      <a:pt x="42" y="162"/>
                      <a:pt x="53" y="150"/>
                    </a:cubicBezTo>
                    <a:cubicBezTo>
                      <a:pt x="150" y="53"/>
                      <a:pt x="150" y="53"/>
                      <a:pt x="150" y="53"/>
                    </a:cubicBezTo>
                    <a:cubicBezTo>
                      <a:pt x="162" y="42"/>
                      <a:pt x="162" y="23"/>
                      <a:pt x="150" y="11"/>
                    </a:cubicBezTo>
                    <a:cubicBezTo>
                      <a:pt x="139" y="0"/>
                      <a:pt x="120" y="0"/>
                      <a:pt x="10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3" name="Freeform 8"/>
              <p:cNvSpPr>
                <a:spLocks/>
              </p:cNvSpPr>
              <p:nvPr/>
            </p:nvSpPr>
            <p:spPr bwMode="auto">
              <a:xfrm>
                <a:off x="6757988" y="2217738"/>
                <a:ext cx="212725" cy="212725"/>
              </a:xfrm>
              <a:custGeom>
                <a:avLst/>
                <a:gdLst>
                  <a:gd name="T0" fmla="*/ 108 w 162"/>
                  <a:gd name="T1" fmla="*/ 12 h 162"/>
                  <a:gd name="T2" fmla="*/ 11 w 162"/>
                  <a:gd name="T3" fmla="*/ 109 h 162"/>
                  <a:gd name="T4" fmla="*/ 11 w 162"/>
                  <a:gd name="T5" fmla="*/ 151 h 162"/>
                  <a:gd name="T6" fmla="*/ 53 w 162"/>
                  <a:gd name="T7" fmla="*/ 151 h 162"/>
                  <a:gd name="T8" fmla="*/ 150 w 162"/>
                  <a:gd name="T9" fmla="*/ 54 h 162"/>
                  <a:gd name="T10" fmla="*/ 150 w 162"/>
                  <a:gd name="T11" fmla="*/ 12 h 162"/>
                  <a:gd name="T12" fmla="*/ 108 w 162"/>
                  <a:gd name="T13" fmla="*/ 12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108" y="12"/>
                    </a:moveTo>
                    <a:cubicBezTo>
                      <a:pt x="11" y="109"/>
                      <a:pt x="11" y="109"/>
                      <a:pt x="11" y="109"/>
                    </a:cubicBezTo>
                    <a:cubicBezTo>
                      <a:pt x="0" y="120"/>
                      <a:pt x="0" y="139"/>
                      <a:pt x="11" y="151"/>
                    </a:cubicBezTo>
                    <a:cubicBezTo>
                      <a:pt x="23" y="162"/>
                      <a:pt x="42" y="162"/>
                      <a:pt x="53" y="151"/>
                    </a:cubicBezTo>
                    <a:cubicBezTo>
                      <a:pt x="150" y="54"/>
                      <a:pt x="150" y="54"/>
                      <a:pt x="150" y="54"/>
                    </a:cubicBezTo>
                    <a:cubicBezTo>
                      <a:pt x="162" y="42"/>
                      <a:pt x="162" y="23"/>
                      <a:pt x="150" y="12"/>
                    </a:cubicBezTo>
                    <a:cubicBezTo>
                      <a:pt x="139" y="0"/>
                      <a:pt x="120" y="0"/>
                      <a:pt x="10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4" name="Freeform 9"/>
              <p:cNvSpPr>
                <a:spLocks/>
              </p:cNvSpPr>
              <p:nvPr/>
            </p:nvSpPr>
            <p:spPr bwMode="auto">
              <a:xfrm>
                <a:off x="6200775" y="1935163"/>
                <a:ext cx="77788" cy="258763"/>
              </a:xfrm>
              <a:custGeom>
                <a:avLst/>
                <a:gdLst>
                  <a:gd name="T0" fmla="*/ 29 w 59"/>
                  <a:gd name="T1" fmla="*/ 0 h 197"/>
                  <a:gd name="T2" fmla="*/ 0 w 59"/>
                  <a:gd name="T3" fmla="*/ 30 h 197"/>
                  <a:gd name="T4" fmla="*/ 0 w 59"/>
                  <a:gd name="T5" fmla="*/ 167 h 197"/>
                  <a:gd name="T6" fmla="*/ 29 w 59"/>
                  <a:gd name="T7" fmla="*/ 197 h 197"/>
                  <a:gd name="T8" fmla="*/ 59 w 59"/>
                  <a:gd name="T9" fmla="*/ 167 h 197"/>
                  <a:gd name="T10" fmla="*/ 59 w 59"/>
                  <a:gd name="T11" fmla="*/ 30 h 197"/>
                  <a:gd name="T12" fmla="*/ 29 w 59"/>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59" h="197">
                    <a:moveTo>
                      <a:pt x="29" y="0"/>
                    </a:moveTo>
                    <a:cubicBezTo>
                      <a:pt x="13" y="0"/>
                      <a:pt x="0" y="14"/>
                      <a:pt x="0" y="30"/>
                    </a:cubicBezTo>
                    <a:cubicBezTo>
                      <a:pt x="0" y="167"/>
                      <a:pt x="0" y="167"/>
                      <a:pt x="0" y="167"/>
                    </a:cubicBezTo>
                    <a:cubicBezTo>
                      <a:pt x="0" y="184"/>
                      <a:pt x="13" y="197"/>
                      <a:pt x="29" y="197"/>
                    </a:cubicBezTo>
                    <a:cubicBezTo>
                      <a:pt x="46" y="197"/>
                      <a:pt x="59" y="184"/>
                      <a:pt x="59" y="167"/>
                    </a:cubicBezTo>
                    <a:cubicBezTo>
                      <a:pt x="59" y="30"/>
                      <a:pt x="59" y="30"/>
                      <a:pt x="59" y="30"/>
                    </a:cubicBezTo>
                    <a:cubicBezTo>
                      <a:pt x="59" y="14"/>
                      <a:pt x="46" y="0"/>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5" name="Freeform 10"/>
              <p:cNvSpPr>
                <a:spLocks/>
              </p:cNvSpPr>
              <p:nvPr/>
            </p:nvSpPr>
            <p:spPr bwMode="auto">
              <a:xfrm>
                <a:off x="6757988" y="3465513"/>
                <a:ext cx="212725" cy="212725"/>
              </a:xfrm>
              <a:custGeom>
                <a:avLst/>
                <a:gdLst>
                  <a:gd name="T0" fmla="*/ 53 w 162"/>
                  <a:gd name="T1" fmla="*/ 11 h 162"/>
                  <a:gd name="T2" fmla="*/ 11 w 162"/>
                  <a:gd name="T3" fmla="*/ 11 h 162"/>
                  <a:gd name="T4" fmla="*/ 11 w 162"/>
                  <a:gd name="T5" fmla="*/ 53 h 162"/>
                  <a:gd name="T6" fmla="*/ 108 w 162"/>
                  <a:gd name="T7" fmla="*/ 150 h 162"/>
                  <a:gd name="T8" fmla="*/ 150 w 162"/>
                  <a:gd name="T9" fmla="*/ 150 h 162"/>
                  <a:gd name="T10" fmla="*/ 150 w 162"/>
                  <a:gd name="T11" fmla="*/ 109 h 162"/>
                  <a:gd name="T12" fmla="*/ 53 w 162"/>
                  <a:gd name="T13" fmla="*/ 11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53" y="11"/>
                    </a:moveTo>
                    <a:cubicBezTo>
                      <a:pt x="42" y="0"/>
                      <a:pt x="23" y="0"/>
                      <a:pt x="11" y="11"/>
                    </a:cubicBezTo>
                    <a:cubicBezTo>
                      <a:pt x="0" y="23"/>
                      <a:pt x="0" y="42"/>
                      <a:pt x="11" y="53"/>
                    </a:cubicBezTo>
                    <a:cubicBezTo>
                      <a:pt x="108" y="150"/>
                      <a:pt x="108" y="150"/>
                      <a:pt x="108" y="150"/>
                    </a:cubicBezTo>
                    <a:cubicBezTo>
                      <a:pt x="120" y="162"/>
                      <a:pt x="139" y="162"/>
                      <a:pt x="150" y="150"/>
                    </a:cubicBezTo>
                    <a:cubicBezTo>
                      <a:pt x="162" y="139"/>
                      <a:pt x="162" y="120"/>
                      <a:pt x="150" y="109"/>
                    </a:cubicBezTo>
                    <a:lnTo>
                      <a:pt x="5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6" name="Freeform 11"/>
              <p:cNvSpPr>
                <a:spLocks/>
              </p:cNvSpPr>
              <p:nvPr/>
            </p:nvSpPr>
            <p:spPr bwMode="auto">
              <a:xfrm>
                <a:off x="5508625" y="2217738"/>
                <a:ext cx="212725" cy="212725"/>
              </a:xfrm>
              <a:custGeom>
                <a:avLst/>
                <a:gdLst>
                  <a:gd name="T0" fmla="*/ 53 w 162"/>
                  <a:gd name="T1" fmla="*/ 12 h 162"/>
                  <a:gd name="T2" fmla="*/ 11 w 162"/>
                  <a:gd name="T3" fmla="*/ 12 h 162"/>
                  <a:gd name="T4" fmla="*/ 11 w 162"/>
                  <a:gd name="T5" fmla="*/ 54 h 162"/>
                  <a:gd name="T6" fmla="*/ 109 w 162"/>
                  <a:gd name="T7" fmla="*/ 151 h 162"/>
                  <a:gd name="T8" fmla="*/ 150 w 162"/>
                  <a:gd name="T9" fmla="*/ 151 h 162"/>
                  <a:gd name="T10" fmla="*/ 150 w 162"/>
                  <a:gd name="T11" fmla="*/ 109 h 162"/>
                  <a:gd name="T12" fmla="*/ 53 w 162"/>
                  <a:gd name="T13" fmla="*/ 12 h 162"/>
                </a:gdLst>
                <a:ahLst/>
                <a:cxnLst>
                  <a:cxn ang="0">
                    <a:pos x="T0" y="T1"/>
                  </a:cxn>
                  <a:cxn ang="0">
                    <a:pos x="T2" y="T3"/>
                  </a:cxn>
                  <a:cxn ang="0">
                    <a:pos x="T4" y="T5"/>
                  </a:cxn>
                  <a:cxn ang="0">
                    <a:pos x="T6" y="T7"/>
                  </a:cxn>
                  <a:cxn ang="0">
                    <a:pos x="T8" y="T9"/>
                  </a:cxn>
                  <a:cxn ang="0">
                    <a:pos x="T10" y="T11"/>
                  </a:cxn>
                  <a:cxn ang="0">
                    <a:pos x="T12" y="T13"/>
                  </a:cxn>
                </a:cxnLst>
                <a:rect l="0" t="0" r="r" b="b"/>
                <a:pathLst>
                  <a:path w="162" h="162">
                    <a:moveTo>
                      <a:pt x="53" y="12"/>
                    </a:moveTo>
                    <a:cubicBezTo>
                      <a:pt x="42" y="0"/>
                      <a:pt x="23" y="0"/>
                      <a:pt x="11" y="12"/>
                    </a:cubicBezTo>
                    <a:cubicBezTo>
                      <a:pt x="0" y="23"/>
                      <a:pt x="0" y="42"/>
                      <a:pt x="11" y="54"/>
                    </a:cubicBezTo>
                    <a:cubicBezTo>
                      <a:pt x="109" y="151"/>
                      <a:pt x="109" y="151"/>
                      <a:pt x="109" y="151"/>
                    </a:cubicBezTo>
                    <a:cubicBezTo>
                      <a:pt x="120" y="162"/>
                      <a:pt x="139" y="162"/>
                      <a:pt x="150" y="151"/>
                    </a:cubicBezTo>
                    <a:cubicBezTo>
                      <a:pt x="162" y="139"/>
                      <a:pt x="162" y="120"/>
                      <a:pt x="150" y="109"/>
                    </a:cubicBezTo>
                    <a:lnTo>
                      <a:pt x="5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sp>
            <p:nvSpPr>
              <p:cNvPr id="17" name="Freeform 12"/>
              <p:cNvSpPr>
                <a:spLocks/>
              </p:cNvSpPr>
              <p:nvPr/>
            </p:nvSpPr>
            <p:spPr bwMode="auto">
              <a:xfrm>
                <a:off x="4938713" y="2339976"/>
                <a:ext cx="1919288" cy="2579687"/>
              </a:xfrm>
              <a:custGeom>
                <a:avLst/>
                <a:gdLst>
                  <a:gd name="T0" fmla="*/ 884 w 1457"/>
                  <a:gd name="T1" fmla="*/ 1960 h 1960"/>
                  <a:gd name="T2" fmla="*/ 976 w 1457"/>
                  <a:gd name="T3" fmla="*/ 1960 h 1960"/>
                  <a:gd name="T4" fmla="*/ 1041 w 1457"/>
                  <a:gd name="T5" fmla="*/ 1883 h 1960"/>
                  <a:gd name="T6" fmla="*/ 1048 w 1457"/>
                  <a:gd name="T7" fmla="*/ 1556 h 1960"/>
                  <a:gd name="T8" fmla="*/ 1052 w 1457"/>
                  <a:gd name="T9" fmla="*/ 1557 h 1960"/>
                  <a:gd name="T10" fmla="*/ 1244 w 1457"/>
                  <a:gd name="T11" fmla="*/ 1456 h 1960"/>
                  <a:gd name="T12" fmla="*/ 1156 w 1457"/>
                  <a:gd name="T13" fmla="*/ 1350 h 1960"/>
                  <a:gd name="T14" fmla="*/ 820 w 1457"/>
                  <a:gd name="T15" fmla="*/ 1337 h 1960"/>
                  <a:gd name="T16" fmla="*/ 831 w 1457"/>
                  <a:gd name="T17" fmla="*/ 1324 h 1960"/>
                  <a:gd name="T18" fmla="*/ 1155 w 1457"/>
                  <a:gd name="T19" fmla="*/ 1324 h 1960"/>
                  <a:gd name="T20" fmla="*/ 1241 w 1457"/>
                  <a:gd name="T21" fmla="*/ 1218 h 1960"/>
                  <a:gd name="T22" fmla="*/ 826 w 1457"/>
                  <a:gd name="T23" fmla="*/ 1117 h 1960"/>
                  <a:gd name="T24" fmla="*/ 815 w 1457"/>
                  <a:gd name="T25" fmla="*/ 1103 h 1960"/>
                  <a:gd name="T26" fmla="*/ 1152 w 1457"/>
                  <a:gd name="T27" fmla="*/ 1089 h 1960"/>
                  <a:gd name="T28" fmla="*/ 1153 w 1457"/>
                  <a:gd name="T29" fmla="*/ 1089 h 1960"/>
                  <a:gd name="T30" fmla="*/ 1154 w 1457"/>
                  <a:gd name="T31" fmla="*/ 1089 h 1960"/>
                  <a:gd name="T32" fmla="*/ 1240 w 1457"/>
                  <a:gd name="T33" fmla="*/ 930 h 1960"/>
                  <a:gd name="T34" fmla="*/ 1441 w 1457"/>
                  <a:gd name="T35" fmla="*/ 488 h 1960"/>
                  <a:gd name="T36" fmla="*/ 1180 w 1457"/>
                  <a:gd name="T37" fmla="*/ 43 h 1960"/>
                  <a:gd name="T38" fmla="*/ 986 w 1457"/>
                  <a:gd name="T39" fmla="*/ 0 h 1960"/>
                  <a:gd name="T40" fmla="*/ 629 w 1457"/>
                  <a:gd name="T41" fmla="*/ 164 h 1960"/>
                  <a:gd name="T42" fmla="*/ 535 w 1457"/>
                  <a:gd name="T43" fmla="*/ 492 h 1960"/>
                  <a:gd name="T44" fmla="*/ 740 w 1457"/>
                  <a:gd name="T45" fmla="*/ 931 h 1960"/>
                  <a:gd name="T46" fmla="*/ 783 w 1457"/>
                  <a:gd name="T47" fmla="*/ 974 h 1960"/>
                  <a:gd name="T48" fmla="*/ 1131 w 1457"/>
                  <a:gd name="T49" fmla="*/ 929 h 1960"/>
                  <a:gd name="T50" fmla="*/ 822 w 1457"/>
                  <a:gd name="T51" fmla="*/ 885 h 1960"/>
                  <a:gd name="T52" fmla="*/ 623 w 1457"/>
                  <a:gd name="T53" fmla="*/ 479 h 1960"/>
                  <a:gd name="T54" fmla="*/ 986 w 1457"/>
                  <a:gd name="T55" fmla="*/ 89 h 1960"/>
                  <a:gd name="T56" fmla="*/ 1274 w 1457"/>
                  <a:gd name="T57" fmla="*/ 221 h 1960"/>
                  <a:gd name="T58" fmla="*/ 1238 w 1457"/>
                  <a:gd name="T59" fmla="*/ 732 h 1960"/>
                  <a:gd name="T60" fmla="*/ 1164 w 1457"/>
                  <a:gd name="T61" fmla="*/ 861 h 1960"/>
                  <a:gd name="T62" fmla="*/ 1151 w 1457"/>
                  <a:gd name="T63" fmla="*/ 979 h 1960"/>
                  <a:gd name="T64" fmla="*/ 827 w 1457"/>
                  <a:gd name="T65" fmla="*/ 1001 h 1960"/>
                  <a:gd name="T66" fmla="*/ 740 w 1457"/>
                  <a:gd name="T67" fmla="*/ 1106 h 1960"/>
                  <a:gd name="T68" fmla="*/ 1155 w 1457"/>
                  <a:gd name="T69" fmla="*/ 1206 h 1960"/>
                  <a:gd name="T70" fmla="*/ 1166 w 1457"/>
                  <a:gd name="T71" fmla="*/ 1220 h 1960"/>
                  <a:gd name="T72" fmla="*/ 1155 w 1457"/>
                  <a:gd name="T73" fmla="*/ 1234 h 1960"/>
                  <a:gd name="T74" fmla="*/ 741 w 1457"/>
                  <a:gd name="T75" fmla="*/ 1335 h 1960"/>
                  <a:gd name="T76" fmla="*/ 828 w 1457"/>
                  <a:gd name="T77" fmla="*/ 1440 h 1960"/>
                  <a:gd name="T78" fmla="*/ 1168 w 1457"/>
                  <a:gd name="T79" fmla="*/ 1453 h 1960"/>
                  <a:gd name="T80" fmla="*/ 1157 w 1457"/>
                  <a:gd name="T81" fmla="*/ 1467 h 1960"/>
                  <a:gd name="T82" fmla="*/ 972 w 1457"/>
                  <a:gd name="T83" fmla="*/ 1491 h 1960"/>
                  <a:gd name="T84" fmla="*/ 951 w 1457"/>
                  <a:gd name="T85" fmla="*/ 1768 h 1960"/>
                  <a:gd name="T86" fmla="*/ 943 w 1457"/>
                  <a:gd name="T87" fmla="*/ 1871 h 1960"/>
                  <a:gd name="T88" fmla="*/ 1 w 1457"/>
                  <a:gd name="T89" fmla="*/ 1871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7" h="1960">
                    <a:moveTo>
                      <a:pt x="0" y="1960"/>
                    </a:moveTo>
                    <a:cubicBezTo>
                      <a:pt x="884" y="1960"/>
                      <a:pt x="884" y="1960"/>
                      <a:pt x="884" y="1960"/>
                    </a:cubicBezTo>
                    <a:cubicBezTo>
                      <a:pt x="884" y="1960"/>
                      <a:pt x="884" y="1960"/>
                      <a:pt x="884" y="1960"/>
                    </a:cubicBezTo>
                    <a:cubicBezTo>
                      <a:pt x="976" y="1960"/>
                      <a:pt x="976" y="1960"/>
                      <a:pt x="976" y="1960"/>
                    </a:cubicBezTo>
                    <a:cubicBezTo>
                      <a:pt x="987" y="1960"/>
                      <a:pt x="1007" y="1948"/>
                      <a:pt x="1019" y="1936"/>
                    </a:cubicBezTo>
                    <a:cubicBezTo>
                      <a:pt x="1033" y="1922"/>
                      <a:pt x="1041" y="1903"/>
                      <a:pt x="1041" y="1883"/>
                    </a:cubicBezTo>
                    <a:cubicBezTo>
                      <a:pt x="1040" y="1564"/>
                      <a:pt x="1040" y="1564"/>
                      <a:pt x="1040" y="1564"/>
                    </a:cubicBezTo>
                    <a:cubicBezTo>
                      <a:pt x="1040" y="1560"/>
                      <a:pt x="1044" y="1556"/>
                      <a:pt x="1048" y="1556"/>
                    </a:cubicBezTo>
                    <a:cubicBezTo>
                      <a:pt x="1052" y="1556"/>
                      <a:pt x="1052" y="1556"/>
                      <a:pt x="1052" y="1556"/>
                    </a:cubicBezTo>
                    <a:cubicBezTo>
                      <a:pt x="1052" y="1557"/>
                      <a:pt x="1052" y="1557"/>
                      <a:pt x="1052" y="1557"/>
                    </a:cubicBezTo>
                    <a:cubicBezTo>
                      <a:pt x="1156" y="1557"/>
                      <a:pt x="1156" y="1557"/>
                      <a:pt x="1156" y="1557"/>
                    </a:cubicBezTo>
                    <a:cubicBezTo>
                      <a:pt x="1197" y="1557"/>
                      <a:pt x="1243" y="1515"/>
                      <a:pt x="1244" y="1456"/>
                    </a:cubicBezTo>
                    <a:cubicBezTo>
                      <a:pt x="1244" y="1419"/>
                      <a:pt x="1227" y="1394"/>
                      <a:pt x="1213" y="1380"/>
                    </a:cubicBezTo>
                    <a:cubicBezTo>
                      <a:pt x="1194" y="1361"/>
                      <a:pt x="1170" y="1350"/>
                      <a:pt x="1156" y="1350"/>
                    </a:cubicBezTo>
                    <a:cubicBezTo>
                      <a:pt x="831" y="1351"/>
                      <a:pt x="831" y="1351"/>
                      <a:pt x="831" y="1351"/>
                    </a:cubicBezTo>
                    <a:cubicBezTo>
                      <a:pt x="828" y="1351"/>
                      <a:pt x="820" y="1347"/>
                      <a:pt x="820" y="1337"/>
                    </a:cubicBezTo>
                    <a:cubicBezTo>
                      <a:pt x="820" y="1333"/>
                      <a:pt x="821" y="1330"/>
                      <a:pt x="824" y="1327"/>
                    </a:cubicBezTo>
                    <a:cubicBezTo>
                      <a:pt x="826" y="1325"/>
                      <a:pt x="829" y="1324"/>
                      <a:pt x="831" y="1324"/>
                    </a:cubicBezTo>
                    <a:cubicBezTo>
                      <a:pt x="1154" y="1324"/>
                      <a:pt x="1154" y="1324"/>
                      <a:pt x="1154" y="1324"/>
                    </a:cubicBezTo>
                    <a:cubicBezTo>
                      <a:pt x="1155" y="1324"/>
                      <a:pt x="1155" y="1324"/>
                      <a:pt x="1155" y="1324"/>
                    </a:cubicBezTo>
                    <a:cubicBezTo>
                      <a:pt x="1168" y="1324"/>
                      <a:pt x="1192" y="1312"/>
                      <a:pt x="1211" y="1293"/>
                    </a:cubicBezTo>
                    <a:cubicBezTo>
                      <a:pt x="1225" y="1279"/>
                      <a:pt x="1242" y="1254"/>
                      <a:pt x="1241" y="1218"/>
                    </a:cubicBezTo>
                    <a:cubicBezTo>
                      <a:pt x="1241" y="1158"/>
                      <a:pt x="1195" y="1117"/>
                      <a:pt x="1154" y="1117"/>
                    </a:cubicBezTo>
                    <a:cubicBezTo>
                      <a:pt x="826" y="1117"/>
                      <a:pt x="826" y="1117"/>
                      <a:pt x="826" y="1117"/>
                    </a:cubicBezTo>
                    <a:cubicBezTo>
                      <a:pt x="825" y="1117"/>
                      <a:pt x="822" y="1116"/>
                      <a:pt x="819" y="1113"/>
                    </a:cubicBezTo>
                    <a:cubicBezTo>
                      <a:pt x="816" y="1111"/>
                      <a:pt x="815" y="1107"/>
                      <a:pt x="815" y="1103"/>
                    </a:cubicBezTo>
                    <a:cubicBezTo>
                      <a:pt x="815" y="1093"/>
                      <a:pt x="823" y="1089"/>
                      <a:pt x="826" y="1089"/>
                    </a:cubicBezTo>
                    <a:cubicBezTo>
                      <a:pt x="1152" y="1089"/>
                      <a:pt x="1152" y="1089"/>
                      <a:pt x="1152" y="1089"/>
                    </a:cubicBezTo>
                    <a:cubicBezTo>
                      <a:pt x="1152" y="1089"/>
                      <a:pt x="1152" y="1089"/>
                      <a:pt x="1152" y="1089"/>
                    </a:cubicBezTo>
                    <a:cubicBezTo>
                      <a:pt x="1152" y="1089"/>
                      <a:pt x="1153" y="1089"/>
                      <a:pt x="1153" y="1089"/>
                    </a:cubicBezTo>
                    <a:cubicBezTo>
                      <a:pt x="1154" y="1089"/>
                      <a:pt x="1154" y="1089"/>
                      <a:pt x="1154" y="1089"/>
                    </a:cubicBezTo>
                    <a:cubicBezTo>
                      <a:pt x="1154" y="1089"/>
                      <a:pt x="1154" y="1089"/>
                      <a:pt x="1154" y="1089"/>
                    </a:cubicBezTo>
                    <a:cubicBezTo>
                      <a:pt x="1195" y="1088"/>
                      <a:pt x="1239" y="1047"/>
                      <a:pt x="1239" y="988"/>
                    </a:cubicBezTo>
                    <a:cubicBezTo>
                      <a:pt x="1239" y="984"/>
                      <a:pt x="1240" y="930"/>
                      <a:pt x="1240" y="930"/>
                    </a:cubicBezTo>
                    <a:cubicBezTo>
                      <a:pt x="1241" y="883"/>
                      <a:pt x="1273" y="837"/>
                      <a:pt x="1311" y="782"/>
                    </a:cubicBezTo>
                    <a:cubicBezTo>
                      <a:pt x="1361" y="710"/>
                      <a:pt x="1423" y="620"/>
                      <a:pt x="1441" y="488"/>
                    </a:cubicBezTo>
                    <a:cubicBezTo>
                      <a:pt x="1457" y="370"/>
                      <a:pt x="1421" y="254"/>
                      <a:pt x="1341" y="163"/>
                    </a:cubicBezTo>
                    <a:cubicBezTo>
                      <a:pt x="1298" y="113"/>
                      <a:pt x="1242" y="72"/>
                      <a:pt x="1180" y="43"/>
                    </a:cubicBezTo>
                    <a:cubicBezTo>
                      <a:pt x="1119" y="15"/>
                      <a:pt x="1052" y="0"/>
                      <a:pt x="987" y="0"/>
                    </a:cubicBezTo>
                    <a:cubicBezTo>
                      <a:pt x="986" y="0"/>
                      <a:pt x="986" y="0"/>
                      <a:pt x="986" y="0"/>
                    </a:cubicBezTo>
                    <a:cubicBezTo>
                      <a:pt x="921" y="0"/>
                      <a:pt x="853" y="15"/>
                      <a:pt x="791" y="43"/>
                    </a:cubicBezTo>
                    <a:cubicBezTo>
                      <a:pt x="729" y="72"/>
                      <a:pt x="672" y="114"/>
                      <a:pt x="629" y="164"/>
                    </a:cubicBezTo>
                    <a:cubicBezTo>
                      <a:pt x="591" y="208"/>
                      <a:pt x="564" y="257"/>
                      <a:pt x="548" y="310"/>
                    </a:cubicBezTo>
                    <a:cubicBezTo>
                      <a:pt x="530" y="368"/>
                      <a:pt x="526" y="429"/>
                      <a:pt x="535" y="492"/>
                    </a:cubicBezTo>
                    <a:cubicBezTo>
                      <a:pt x="555" y="626"/>
                      <a:pt x="617" y="714"/>
                      <a:pt x="668" y="785"/>
                    </a:cubicBezTo>
                    <a:cubicBezTo>
                      <a:pt x="705" y="837"/>
                      <a:pt x="737" y="883"/>
                      <a:pt x="740" y="931"/>
                    </a:cubicBezTo>
                    <a:cubicBezTo>
                      <a:pt x="740" y="932"/>
                      <a:pt x="740" y="932"/>
                      <a:pt x="740" y="932"/>
                    </a:cubicBezTo>
                    <a:cubicBezTo>
                      <a:pt x="741" y="955"/>
                      <a:pt x="760" y="974"/>
                      <a:pt x="783" y="974"/>
                    </a:cubicBezTo>
                    <a:cubicBezTo>
                      <a:pt x="1087" y="974"/>
                      <a:pt x="1087" y="974"/>
                      <a:pt x="1087" y="974"/>
                    </a:cubicBezTo>
                    <a:cubicBezTo>
                      <a:pt x="1112" y="973"/>
                      <a:pt x="1131" y="955"/>
                      <a:pt x="1131" y="929"/>
                    </a:cubicBezTo>
                    <a:cubicBezTo>
                      <a:pt x="1131" y="905"/>
                      <a:pt x="1111" y="885"/>
                      <a:pt x="1087" y="885"/>
                    </a:cubicBezTo>
                    <a:cubicBezTo>
                      <a:pt x="822" y="885"/>
                      <a:pt x="822" y="885"/>
                      <a:pt x="822" y="885"/>
                    </a:cubicBezTo>
                    <a:cubicBezTo>
                      <a:pt x="808" y="829"/>
                      <a:pt x="775" y="783"/>
                      <a:pt x="740" y="733"/>
                    </a:cubicBezTo>
                    <a:cubicBezTo>
                      <a:pt x="693" y="667"/>
                      <a:pt x="639" y="592"/>
                      <a:pt x="623" y="479"/>
                    </a:cubicBezTo>
                    <a:cubicBezTo>
                      <a:pt x="605" y="358"/>
                      <a:pt x="653" y="272"/>
                      <a:pt x="697" y="222"/>
                    </a:cubicBezTo>
                    <a:cubicBezTo>
                      <a:pt x="767" y="140"/>
                      <a:pt x="878" y="89"/>
                      <a:pt x="986" y="89"/>
                    </a:cubicBezTo>
                    <a:cubicBezTo>
                      <a:pt x="987" y="89"/>
                      <a:pt x="987" y="89"/>
                      <a:pt x="987" y="89"/>
                    </a:cubicBezTo>
                    <a:cubicBezTo>
                      <a:pt x="1093" y="89"/>
                      <a:pt x="1203" y="140"/>
                      <a:pt x="1274" y="221"/>
                    </a:cubicBezTo>
                    <a:cubicBezTo>
                      <a:pt x="1319" y="272"/>
                      <a:pt x="1369" y="358"/>
                      <a:pt x="1353" y="476"/>
                    </a:cubicBezTo>
                    <a:cubicBezTo>
                      <a:pt x="1338" y="587"/>
                      <a:pt x="1285" y="664"/>
                      <a:pt x="1238" y="732"/>
                    </a:cubicBezTo>
                    <a:cubicBezTo>
                      <a:pt x="1208" y="775"/>
                      <a:pt x="1180" y="816"/>
                      <a:pt x="1164" y="861"/>
                    </a:cubicBezTo>
                    <a:cubicBezTo>
                      <a:pt x="1164" y="861"/>
                      <a:pt x="1164" y="861"/>
                      <a:pt x="1164" y="861"/>
                    </a:cubicBezTo>
                    <a:cubicBezTo>
                      <a:pt x="1158" y="878"/>
                      <a:pt x="1152" y="904"/>
                      <a:pt x="1150" y="934"/>
                    </a:cubicBezTo>
                    <a:cubicBezTo>
                      <a:pt x="1151" y="979"/>
                      <a:pt x="1151" y="979"/>
                      <a:pt x="1151" y="979"/>
                    </a:cubicBezTo>
                    <a:cubicBezTo>
                      <a:pt x="1151" y="991"/>
                      <a:pt x="1141" y="1001"/>
                      <a:pt x="1130" y="1001"/>
                    </a:cubicBezTo>
                    <a:cubicBezTo>
                      <a:pt x="827" y="1001"/>
                      <a:pt x="827" y="1001"/>
                      <a:pt x="827" y="1001"/>
                    </a:cubicBezTo>
                    <a:cubicBezTo>
                      <a:pt x="813" y="1001"/>
                      <a:pt x="789" y="1011"/>
                      <a:pt x="770" y="1030"/>
                    </a:cubicBezTo>
                    <a:cubicBezTo>
                      <a:pt x="756" y="1044"/>
                      <a:pt x="739" y="1069"/>
                      <a:pt x="740" y="1106"/>
                    </a:cubicBezTo>
                    <a:cubicBezTo>
                      <a:pt x="740" y="1165"/>
                      <a:pt x="786" y="1206"/>
                      <a:pt x="827" y="1206"/>
                    </a:cubicBezTo>
                    <a:cubicBezTo>
                      <a:pt x="1155" y="1206"/>
                      <a:pt x="1155" y="1206"/>
                      <a:pt x="1155" y="1206"/>
                    </a:cubicBezTo>
                    <a:cubicBezTo>
                      <a:pt x="1156" y="1206"/>
                      <a:pt x="1159" y="1207"/>
                      <a:pt x="1162" y="1210"/>
                    </a:cubicBezTo>
                    <a:cubicBezTo>
                      <a:pt x="1165" y="1213"/>
                      <a:pt x="1166" y="1216"/>
                      <a:pt x="1166" y="1220"/>
                    </a:cubicBezTo>
                    <a:cubicBezTo>
                      <a:pt x="1166" y="1230"/>
                      <a:pt x="1158" y="1234"/>
                      <a:pt x="1155" y="1234"/>
                    </a:cubicBezTo>
                    <a:cubicBezTo>
                      <a:pt x="1155" y="1234"/>
                      <a:pt x="1155" y="1234"/>
                      <a:pt x="1155" y="1234"/>
                    </a:cubicBezTo>
                    <a:cubicBezTo>
                      <a:pt x="828" y="1234"/>
                      <a:pt x="828" y="1234"/>
                      <a:pt x="828" y="1234"/>
                    </a:cubicBezTo>
                    <a:cubicBezTo>
                      <a:pt x="787" y="1234"/>
                      <a:pt x="741" y="1275"/>
                      <a:pt x="741" y="1335"/>
                    </a:cubicBezTo>
                    <a:cubicBezTo>
                      <a:pt x="740" y="1371"/>
                      <a:pt x="757" y="1396"/>
                      <a:pt x="771" y="1410"/>
                    </a:cubicBezTo>
                    <a:cubicBezTo>
                      <a:pt x="790" y="1430"/>
                      <a:pt x="814" y="1440"/>
                      <a:pt x="828" y="1440"/>
                    </a:cubicBezTo>
                    <a:cubicBezTo>
                      <a:pt x="1157" y="1439"/>
                      <a:pt x="1157" y="1439"/>
                      <a:pt x="1157" y="1439"/>
                    </a:cubicBezTo>
                    <a:cubicBezTo>
                      <a:pt x="1160" y="1439"/>
                      <a:pt x="1168" y="1443"/>
                      <a:pt x="1168" y="1453"/>
                    </a:cubicBezTo>
                    <a:cubicBezTo>
                      <a:pt x="1168" y="1457"/>
                      <a:pt x="1167" y="1461"/>
                      <a:pt x="1164" y="1463"/>
                    </a:cubicBezTo>
                    <a:cubicBezTo>
                      <a:pt x="1162" y="1466"/>
                      <a:pt x="1159" y="1467"/>
                      <a:pt x="1157" y="1467"/>
                    </a:cubicBezTo>
                    <a:cubicBezTo>
                      <a:pt x="1015" y="1467"/>
                      <a:pt x="1015" y="1467"/>
                      <a:pt x="1015" y="1467"/>
                    </a:cubicBezTo>
                    <a:cubicBezTo>
                      <a:pt x="1004" y="1467"/>
                      <a:pt x="984" y="1478"/>
                      <a:pt x="972" y="1491"/>
                    </a:cubicBezTo>
                    <a:cubicBezTo>
                      <a:pt x="958" y="1505"/>
                      <a:pt x="951" y="1524"/>
                      <a:pt x="951" y="1544"/>
                    </a:cubicBezTo>
                    <a:cubicBezTo>
                      <a:pt x="951" y="1768"/>
                      <a:pt x="951" y="1768"/>
                      <a:pt x="951" y="1768"/>
                    </a:cubicBezTo>
                    <a:cubicBezTo>
                      <a:pt x="951" y="1862"/>
                      <a:pt x="951" y="1862"/>
                      <a:pt x="951" y="1862"/>
                    </a:cubicBezTo>
                    <a:cubicBezTo>
                      <a:pt x="951" y="1867"/>
                      <a:pt x="948" y="1871"/>
                      <a:pt x="943" y="1871"/>
                    </a:cubicBezTo>
                    <a:cubicBezTo>
                      <a:pt x="939" y="1871"/>
                      <a:pt x="939" y="1871"/>
                      <a:pt x="939" y="1871"/>
                    </a:cubicBezTo>
                    <a:cubicBezTo>
                      <a:pt x="1" y="1871"/>
                      <a:pt x="1" y="1871"/>
                      <a:pt x="1" y="187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en-IN" dirty="0">
                  <a:solidFill>
                    <a:prstClr val="black"/>
                  </a:solidFill>
                  <a:latin typeface="Calibri" panose="020F0502020204030204"/>
                </a:endParaRPr>
              </a:p>
            </p:txBody>
          </p:sp>
        </p:grpSp>
        <p:cxnSp>
          <p:nvCxnSpPr>
            <p:cNvPr id="22" name="Straight Connector 21"/>
            <p:cNvCxnSpPr/>
            <p:nvPr/>
          </p:nvCxnSpPr>
          <p:spPr>
            <a:xfrm>
              <a:off x="3522211" y="2238123"/>
              <a:ext cx="6170558"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902926" y="2183452"/>
              <a:ext cx="5489110" cy="1354217"/>
            </a:xfrm>
            <a:prstGeom prst="rect">
              <a:avLst/>
            </a:prstGeom>
            <a:noFill/>
          </p:spPr>
          <p:txBody>
            <a:bodyPr wrap="none" rtlCol="0">
              <a:spAutoFit/>
            </a:bodyPr>
            <a:lstStyle/>
            <a:p>
              <a:pPr>
                <a:defRPr/>
              </a:pPr>
              <a:r>
                <a:rPr lang="en-US" sz="6000" b="1" dirty="0">
                  <a:solidFill>
                    <a:srgbClr val="556677"/>
                  </a:solidFill>
                  <a:latin typeface="Trebuchet MS" panose="020B0603020202020204" pitchFamily="34" charset="0"/>
                  <a:cs typeface="Arial" panose="020B0604020202020204" pitchFamily="34" charset="0"/>
                </a:rPr>
                <a:t>starts w</a:t>
              </a:r>
              <a:r>
                <a:rPr lang="en-US" sz="6000" b="1" dirty="0">
                  <a:solidFill>
                    <a:srgbClr val="B9D300"/>
                  </a:solidFill>
                  <a:latin typeface="Trebuchet MS" panose="020B0603020202020204" pitchFamily="34" charset="0"/>
                  <a:cs typeface="Arial" panose="020B0604020202020204" pitchFamily="34" charset="0"/>
                </a:rPr>
                <a:t>i</a:t>
              </a:r>
              <a:r>
                <a:rPr lang="en-US" sz="6000" b="1" dirty="0">
                  <a:solidFill>
                    <a:srgbClr val="556677"/>
                  </a:solidFill>
                  <a:latin typeface="Trebuchet MS" panose="020B0603020202020204" pitchFamily="34" charset="0"/>
                  <a:cs typeface="Arial" panose="020B0604020202020204" pitchFamily="34" charset="0"/>
                </a:rPr>
                <a:t>th</a:t>
              </a:r>
              <a:endParaRPr lang="en-IN" sz="6000" b="1" dirty="0">
                <a:solidFill>
                  <a:srgbClr val="556677"/>
                </a:solidFill>
                <a:latin typeface="Trebuchet MS" panose="020B0603020202020204" pitchFamily="34" charset="0"/>
                <a:cs typeface="Arial" panose="020B0604020202020204" pitchFamily="34" charset="0"/>
              </a:endParaRPr>
            </a:p>
          </p:txBody>
        </p:sp>
        <p:sp>
          <p:nvSpPr>
            <p:cNvPr id="29" name="TextBox 28"/>
            <p:cNvSpPr txBox="1"/>
            <p:nvPr/>
          </p:nvSpPr>
          <p:spPr>
            <a:xfrm>
              <a:off x="6218279" y="3563029"/>
              <a:ext cx="588195" cy="1600439"/>
            </a:xfrm>
            <a:prstGeom prst="rect">
              <a:avLst/>
            </a:prstGeom>
            <a:noFill/>
          </p:spPr>
          <p:txBody>
            <a:bodyPr wrap="none" rtlCol="0">
              <a:spAutoFit/>
            </a:bodyPr>
            <a:lstStyle/>
            <a:p>
              <a:pPr>
                <a:defRPr/>
              </a:pPr>
              <a:r>
                <a:rPr lang="en-US" sz="7200" b="1" dirty="0">
                  <a:solidFill>
                    <a:srgbClr val="B9D300"/>
                  </a:solidFill>
                  <a:latin typeface="Trebuchet MS" panose="020B0603020202020204" pitchFamily="34" charset="0"/>
                  <a:cs typeface="Arial" panose="020B0604020202020204" pitchFamily="34" charset="0"/>
                </a:rPr>
                <a:t>I</a:t>
              </a:r>
              <a:endParaRPr lang="en-IN" sz="7200" b="1" dirty="0">
                <a:solidFill>
                  <a:prstClr val="white"/>
                </a:solidFill>
                <a:latin typeface="Trebuchet MS" panose="020B0603020202020204" pitchFamily="34" charset="0"/>
                <a:cs typeface="Arial" panose="020B0604020202020204" pitchFamily="34" charset="0"/>
              </a:endParaRPr>
            </a:p>
          </p:txBody>
        </p:sp>
        <p:cxnSp>
          <p:nvCxnSpPr>
            <p:cNvPr id="33" name="Straight Connector 32"/>
            <p:cNvCxnSpPr/>
            <p:nvPr/>
          </p:nvCxnSpPr>
          <p:spPr>
            <a:xfrm flipV="1">
              <a:off x="9692769" y="2207575"/>
              <a:ext cx="0" cy="1414682"/>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546925" y="3594279"/>
              <a:ext cx="6170558"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3552005" y="3563028"/>
              <a:ext cx="0" cy="1414682"/>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3522211" y="4977710"/>
              <a:ext cx="5438909" cy="0"/>
            </a:xfrm>
            <a:prstGeom prst="line">
              <a:avLst/>
            </a:prstGeom>
            <a:ln w="57150">
              <a:solidFill>
                <a:srgbClr val="B9D300"/>
              </a:solidFil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3874468" y="2855151"/>
            <a:ext cx="748923" cy="1200329"/>
          </a:xfrm>
          <a:prstGeom prst="rect">
            <a:avLst/>
          </a:prstGeom>
          <a:noFill/>
        </p:spPr>
        <p:txBody>
          <a:bodyPr wrap="none" rtlCol="0">
            <a:spAutoFit/>
          </a:bodyPr>
          <a:lstStyle/>
          <a:p>
            <a:pPr>
              <a:defRPr/>
            </a:pPr>
            <a:r>
              <a:rPr lang="en-US" sz="7200" b="1" dirty="0">
                <a:solidFill>
                  <a:srgbClr val="556677"/>
                </a:solidFill>
                <a:latin typeface="Trebuchet MS" panose="020B0603020202020204" pitchFamily="34" charset="0"/>
                <a:cs typeface="Arial" panose="020B0604020202020204" pitchFamily="34" charset="0"/>
              </a:rPr>
              <a:t>C</a:t>
            </a:r>
            <a:endParaRPr lang="en-IN" sz="7200" b="1" dirty="0">
              <a:solidFill>
                <a:srgbClr val="556677"/>
              </a:solidFill>
              <a:latin typeface="Trebuchet MS" panose="020B0603020202020204" pitchFamily="34" charset="0"/>
              <a:cs typeface="Arial" panose="020B0604020202020204" pitchFamily="34" charset="0"/>
            </a:endParaRPr>
          </a:p>
        </p:txBody>
      </p:sp>
      <p:sp>
        <p:nvSpPr>
          <p:cNvPr id="43" name="TextBox 42"/>
          <p:cNvSpPr txBox="1"/>
          <p:nvPr/>
        </p:nvSpPr>
        <p:spPr>
          <a:xfrm>
            <a:off x="4994753" y="2855151"/>
            <a:ext cx="833883" cy="1200329"/>
          </a:xfrm>
          <a:prstGeom prst="rect">
            <a:avLst/>
          </a:prstGeom>
          <a:noFill/>
        </p:spPr>
        <p:txBody>
          <a:bodyPr wrap="none" rtlCol="0">
            <a:spAutoFit/>
          </a:bodyPr>
          <a:lstStyle/>
          <a:p>
            <a:pPr>
              <a:defRPr/>
            </a:pPr>
            <a:r>
              <a:rPr lang="en-US" sz="7200" b="1" dirty="0">
                <a:solidFill>
                  <a:srgbClr val="556677"/>
                </a:solidFill>
                <a:latin typeface="Trebuchet MS" panose="020B0603020202020204" pitchFamily="34" charset="0"/>
                <a:cs typeface="Arial" panose="020B0604020202020204" pitchFamily="34" charset="0"/>
              </a:rPr>
              <a:t>O</a:t>
            </a:r>
            <a:endParaRPr lang="en-IN" sz="7200" b="1" dirty="0">
              <a:solidFill>
                <a:srgbClr val="556677"/>
              </a:solidFill>
              <a:latin typeface="Trebuchet MS" panose="020B0603020202020204" pitchFamily="34" charset="0"/>
              <a:cs typeface="Arial" panose="020B0604020202020204" pitchFamily="34" charset="0"/>
            </a:endParaRPr>
          </a:p>
        </p:txBody>
      </p:sp>
      <p:sp>
        <p:nvSpPr>
          <p:cNvPr id="48" name="TextBox 47"/>
          <p:cNvSpPr txBox="1"/>
          <p:nvPr/>
        </p:nvSpPr>
        <p:spPr>
          <a:xfrm>
            <a:off x="3232093" y="3964949"/>
            <a:ext cx="3182281" cy="369332"/>
          </a:xfrm>
          <a:prstGeom prst="rect">
            <a:avLst/>
          </a:prstGeom>
          <a:noFill/>
        </p:spPr>
        <p:txBody>
          <a:bodyPr wrap="none" rtlCol="0">
            <a:spAutoFit/>
          </a:bodyPr>
          <a:lstStyle/>
          <a:p>
            <a:pPr>
              <a:defRPr/>
            </a:pPr>
            <a:r>
              <a:rPr lang="en-US" sz="1800" dirty="0">
                <a:solidFill>
                  <a:srgbClr val="556677"/>
                </a:solidFill>
                <a:latin typeface="Trebuchet MS" panose="020B0603020202020204" pitchFamily="34" charset="0"/>
                <a:cs typeface="Arial" panose="020B0604020202020204" pitchFamily="34" charset="0"/>
              </a:rPr>
              <a:t>CHIEF INFORMATION OFFICER</a:t>
            </a:r>
            <a:endParaRPr lang="en-IN" sz="1800" dirty="0">
              <a:solidFill>
                <a:srgbClr val="556677"/>
              </a:solidFill>
              <a:latin typeface="Trebuchet MS" panose="020B0603020202020204" pitchFamily="34" charset="0"/>
              <a:cs typeface="Arial" panose="020B0604020202020204" pitchFamily="34" charset="0"/>
            </a:endParaRPr>
          </a:p>
        </p:txBody>
      </p:sp>
      <p:sp>
        <p:nvSpPr>
          <p:cNvPr id="3" name="Freeform 2"/>
          <p:cNvSpPr/>
          <p:nvPr/>
        </p:nvSpPr>
        <p:spPr>
          <a:xfrm>
            <a:off x="3984704" y="4099461"/>
            <a:ext cx="1385095" cy="70575"/>
          </a:xfrm>
          <a:custGeom>
            <a:avLst/>
            <a:gdLst>
              <a:gd name="connsiteX0" fmla="*/ 0 w 1479884"/>
              <a:gd name="connsiteY0" fmla="*/ 48126 h 72190"/>
              <a:gd name="connsiteX1" fmla="*/ 60158 w 1479884"/>
              <a:gd name="connsiteY1" fmla="*/ 36095 h 72190"/>
              <a:gd name="connsiteX2" fmla="*/ 240632 w 1479884"/>
              <a:gd name="connsiteY2" fmla="*/ 48126 h 72190"/>
              <a:gd name="connsiteX3" fmla="*/ 348916 w 1479884"/>
              <a:gd name="connsiteY3" fmla="*/ 72190 h 72190"/>
              <a:gd name="connsiteX4" fmla="*/ 1155032 w 1479884"/>
              <a:gd name="connsiteY4" fmla="*/ 60158 h 72190"/>
              <a:gd name="connsiteX5" fmla="*/ 1191126 w 1479884"/>
              <a:gd name="connsiteY5" fmla="*/ 48126 h 72190"/>
              <a:gd name="connsiteX6" fmla="*/ 1299411 w 1479884"/>
              <a:gd name="connsiteY6" fmla="*/ 36095 h 72190"/>
              <a:gd name="connsiteX7" fmla="*/ 1431758 w 1479884"/>
              <a:gd name="connsiteY7" fmla="*/ 12032 h 72190"/>
              <a:gd name="connsiteX8" fmla="*/ 1479884 w 1479884"/>
              <a:gd name="connsiteY8" fmla="*/ 0 h 72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9884" h="72190">
                <a:moveTo>
                  <a:pt x="0" y="48126"/>
                </a:moveTo>
                <a:cubicBezTo>
                  <a:pt x="20053" y="44116"/>
                  <a:pt x="39708" y="36095"/>
                  <a:pt x="60158" y="36095"/>
                </a:cubicBezTo>
                <a:cubicBezTo>
                  <a:pt x="120450" y="36095"/>
                  <a:pt x="180640" y="42127"/>
                  <a:pt x="240632" y="48126"/>
                </a:cubicBezTo>
                <a:cubicBezTo>
                  <a:pt x="266090" y="50672"/>
                  <a:pt x="322121" y="65491"/>
                  <a:pt x="348916" y="72190"/>
                </a:cubicBezTo>
                <a:lnTo>
                  <a:pt x="1155032" y="60158"/>
                </a:lnTo>
                <a:cubicBezTo>
                  <a:pt x="1167709" y="59796"/>
                  <a:pt x="1178616" y="50211"/>
                  <a:pt x="1191126" y="48126"/>
                </a:cubicBezTo>
                <a:cubicBezTo>
                  <a:pt x="1226949" y="42156"/>
                  <a:pt x="1263316" y="40105"/>
                  <a:pt x="1299411" y="36095"/>
                </a:cubicBezTo>
                <a:cubicBezTo>
                  <a:pt x="1408565" y="8805"/>
                  <a:pt x="1273687" y="40772"/>
                  <a:pt x="1431758" y="12032"/>
                </a:cubicBezTo>
                <a:cubicBezTo>
                  <a:pt x="1448027" y="9074"/>
                  <a:pt x="1479884" y="0"/>
                  <a:pt x="1479884" y="0"/>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IN" dirty="0">
              <a:solidFill>
                <a:prstClr val="white"/>
              </a:solidFill>
              <a:latin typeface="Calibri" panose="020F0502020204030204"/>
            </a:endParaRPr>
          </a:p>
        </p:txBody>
      </p:sp>
      <p:sp>
        <p:nvSpPr>
          <p:cNvPr id="4" name="TextBox 3"/>
          <p:cNvSpPr txBox="1"/>
          <p:nvPr/>
        </p:nvSpPr>
        <p:spPr>
          <a:xfrm rot="21413394">
            <a:off x="3957404" y="4290833"/>
            <a:ext cx="1481496" cy="307777"/>
          </a:xfrm>
          <a:prstGeom prst="rect">
            <a:avLst/>
          </a:prstGeom>
          <a:noFill/>
        </p:spPr>
        <p:txBody>
          <a:bodyPr wrap="none" rtlCol="0">
            <a:spAutoFit/>
          </a:bodyPr>
          <a:lstStyle/>
          <a:p>
            <a:pPr>
              <a:defRPr/>
            </a:pPr>
            <a:r>
              <a:rPr lang="en-US" sz="1400" b="1" dirty="0">
                <a:solidFill>
                  <a:schemeClr val="accent2"/>
                </a:solidFill>
                <a:latin typeface="Comic Sans MS" panose="030F0702030302020204" pitchFamily="66" charset="0"/>
              </a:rPr>
              <a:t>INNOVATION</a:t>
            </a:r>
            <a:endParaRPr lang="en-IN" sz="1400" b="1" dirty="0">
              <a:solidFill>
                <a:schemeClr val="accent2"/>
              </a:solidFill>
              <a:latin typeface="Comic Sans MS" panose="030F0702030302020204" pitchFamily="66" charset="0"/>
            </a:endParaRPr>
          </a:p>
        </p:txBody>
      </p:sp>
    </p:spTree>
    <p:extLst>
      <p:ext uri="{BB962C8B-B14F-4D97-AF65-F5344CB8AC3E}">
        <p14:creationId xmlns:p14="http://schemas.microsoft.com/office/powerpoint/2010/main" val="395992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2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1000"/>
                                        <p:tgtEl>
                                          <p:spTgt spid="48"/>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8" grpId="0"/>
      <p:bldP spid="3"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rapezoid 8">
            <a:extLst>
              <a:ext uri="{FF2B5EF4-FFF2-40B4-BE49-F238E27FC236}">
                <a16:creationId xmlns:a16="http://schemas.microsoft.com/office/drawing/2014/main" id="{C7D7FF60-B642-2E5D-1CB1-AA0BFDD8EEAF}"/>
              </a:ext>
            </a:extLst>
          </p:cNvPr>
          <p:cNvSpPr/>
          <p:nvPr/>
        </p:nvSpPr>
        <p:spPr>
          <a:xfrm rot="18926412">
            <a:off x="1979353"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0" name="Trapezoid 9">
            <a:extLst>
              <a:ext uri="{FF2B5EF4-FFF2-40B4-BE49-F238E27FC236}">
                <a16:creationId xmlns:a16="http://schemas.microsoft.com/office/drawing/2014/main" id="{2709F6CE-7DBF-26C8-C52F-DC72012C94CF}"/>
              </a:ext>
            </a:extLst>
          </p:cNvPr>
          <p:cNvSpPr/>
          <p:nvPr/>
        </p:nvSpPr>
        <p:spPr>
          <a:xfrm rot="18926412">
            <a:off x="5005531"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1" name="Trapezoid 10">
            <a:extLst>
              <a:ext uri="{FF2B5EF4-FFF2-40B4-BE49-F238E27FC236}">
                <a16:creationId xmlns:a16="http://schemas.microsoft.com/office/drawing/2014/main" id="{2F79151A-CC28-3E70-FADB-4EEBCA7569A0}"/>
              </a:ext>
            </a:extLst>
          </p:cNvPr>
          <p:cNvSpPr/>
          <p:nvPr/>
        </p:nvSpPr>
        <p:spPr>
          <a:xfrm rot="13526412">
            <a:off x="3512660"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2" name="Trapezoid 11">
            <a:extLst>
              <a:ext uri="{FF2B5EF4-FFF2-40B4-BE49-F238E27FC236}">
                <a16:creationId xmlns:a16="http://schemas.microsoft.com/office/drawing/2014/main" id="{0EFD1860-A4B8-4E15-0858-8BB3951A03A3}"/>
              </a:ext>
            </a:extLst>
          </p:cNvPr>
          <p:cNvSpPr/>
          <p:nvPr/>
        </p:nvSpPr>
        <p:spPr>
          <a:xfrm rot="13526412">
            <a:off x="6524165" y="2654747"/>
            <a:ext cx="562216" cy="671245"/>
          </a:xfrm>
          <a:prstGeom prst="trapezoid">
            <a:avLst/>
          </a:prstGeom>
          <a:solidFill>
            <a:schemeClr val="tx2">
              <a:lumMod val="50000"/>
            </a:schemeClr>
          </a:solidFill>
          <a:ln w="317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2" name="Rectangle: Rounded Corners 21">
            <a:extLst>
              <a:ext uri="{FF2B5EF4-FFF2-40B4-BE49-F238E27FC236}">
                <a16:creationId xmlns:a16="http://schemas.microsoft.com/office/drawing/2014/main" id="{A8DDCC14-6485-621F-1CDB-8CB5CFFCB40F}"/>
              </a:ext>
            </a:extLst>
          </p:cNvPr>
          <p:cNvSpPr/>
          <p:nvPr/>
        </p:nvSpPr>
        <p:spPr>
          <a:xfrm rot="2700000">
            <a:off x="834220" y="1564424"/>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4" name="Rectangle: Rounded Corners 23">
            <a:extLst>
              <a:ext uri="{FF2B5EF4-FFF2-40B4-BE49-F238E27FC236}">
                <a16:creationId xmlns:a16="http://schemas.microsoft.com/office/drawing/2014/main" id="{9ACDC3F3-00BA-8F46-227E-F935F5AAD205}"/>
              </a:ext>
            </a:extLst>
          </p:cNvPr>
          <p:cNvSpPr/>
          <p:nvPr/>
        </p:nvSpPr>
        <p:spPr>
          <a:xfrm rot="2700000">
            <a:off x="3817028" y="1590519"/>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6" name="Rectangle: Rounded Corners 25">
            <a:extLst>
              <a:ext uri="{FF2B5EF4-FFF2-40B4-BE49-F238E27FC236}">
                <a16:creationId xmlns:a16="http://schemas.microsoft.com/office/drawing/2014/main" id="{8D718462-36C9-2363-CD2A-0B6BB48B4944}"/>
              </a:ext>
            </a:extLst>
          </p:cNvPr>
          <p:cNvSpPr/>
          <p:nvPr/>
        </p:nvSpPr>
        <p:spPr>
          <a:xfrm rot="2700000">
            <a:off x="6834808" y="1602536"/>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8" name="Rectangle: Rounded Corners 27">
            <a:extLst>
              <a:ext uri="{FF2B5EF4-FFF2-40B4-BE49-F238E27FC236}">
                <a16:creationId xmlns:a16="http://schemas.microsoft.com/office/drawing/2014/main" id="{76791C1A-17BB-D323-E10B-00036ECE2F08}"/>
              </a:ext>
            </a:extLst>
          </p:cNvPr>
          <p:cNvSpPr/>
          <p:nvPr/>
        </p:nvSpPr>
        <p:spPr>
          <a:xfrm rot="2700000">
            <a:off x="2308472" y="3113858"/>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9" name="Rectangle: Rounded Corners 28">
            <a:extLst>
              <a:ext uri="{FF2B5EF4-FFF2-40B4-BE49-F238E27FC236}">
                <a16:creationId xmlns:a16="http://schemas.microsoft.com/office/drawing/2014/main" id="{B8A63F72-1E3F-3773-F814-7400DF50E743}"/>
              </a:ext>
            </a:extLst>
          </p:cNvPr>
          <p:cNvSpPr/>
          <p:nvPr/>
        </p:nvSpPr>
        <p:spPr>
          <a:xfrm rot="2700000">
            <a:off x="5326252" y="3113858"/>
            <a:ext cx="1440000" cy="1440000"/>
          </a:xfrm>
          <a:prstGeom prst="roundRect">
            <a:avLst>
              <a:gd name="adj" fmla="val 20180"/>
            </a:avLst>
          </a:prstGeom>
          <a:solidFill>
            <a:srgbClr val="556677"/>
          </a:solidFill>
          <a:ln>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3" name="Rectangle: Rounded Corners 2">
            <a:extLst>
              <a:ext uri="{FF2B5EF4-FFF2-40B4-BE49-F238E27FC236}">
                <a16:creationId xmlns:a16="http://schemas.microsoft.com/office/drawing/2014/main" id="{C1E0CAD9-32C7-796F-AAC6-BB6BE6F69EA6}"/>
              </a:ext>
            </a:extLst>
          </p:cNvPr>
          <p:cNvSpPr/>
          <p:nvPr/>
        </p:nvSpPr>
        <p:spPr>
          <a:xfrm rot="2700000">
            <a:off x="834220" y="1472349"/>
            <a:ext cx="1440000" cy="144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4" name="Rectangle: Rounded Corners 3">
            <a:extLst>
              <a:ext uri="{FF2B5EF4-FFF2-40B4-BE49-F238E27FC236}">
                <a16:creationId xmlns:a16="http://schemas.microsoft.com/office/drawing/2014/main" id="{6490BAC6-7502-7C22-6A93-43F1B81266C0}"/>
              </a:ext>
            </a:extLst>
          </p:cNvPr>
          <p:cNvSpPr/>
          <p:nvPr/>
        </p:nvSpPr>
        <p:spPr>
          <a:xfrm rot="2700000">
            <a:off x="3817028" y="1498444"/>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5" name="Rectangle: Rounded Corners 4">
            <a:extLst>
              <a:ext uri="{FF2B5EF4-FFF2-40B4-BE49-F238E27FC236}">
                <a16:creationId xmlns:a16="http://schemas.microsoft.com/office/drawing/2014/main" id="{7D42091A-DD45-9D68-CC1A-6A9D2F5399DF}"/>
              </a:ext>
            </a:extLst>
          </p:cNvPr>
          <p:cNvSpPr/>
          <p:nvPr/>
        </p:nvSpPr>
        <p:spPr>
          <a:xfrm rot="2700000">
            <a:off x="6834808" y="1510461"/>
            <a:ext cx="1440000" cy="1440000"/>
          </a:xfrm>
          <a:prstGeom prst="roundRect">
            <a:avLst>
              <a:gd name="adj" fmla="val 20180"/>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6" name="Rectangle: Rounded Corners 5">
            <a:extLst>
              <a:ext uri="{FF2B5EF4-FFF2-40B4-BE49-F238E27FC236}">
                <a16:creationId xmlns:a16="http://schemas.microsoft.com/office/drawing/2014/main" id="{150AAC65-365C-5976-ED8B-5E8C4B0FC416}"/>
              </a:ext>
            </a:extLst>
          </p:cNvPr>
          <p:cNvSpPr/>
          <p:nvPr/>
        </p:nvSpPr>
        <p:spPr>
          <a:xfrm rot="2700000">
            <a:off x="2308472" y="3021783"/>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8" name="Rectangle: Rounded Corners 7">
            <a:extLst>
              <a:ext uri="{FF2B5EF4-FFF2-40B4-BE49-F238E27FC236}">
                <a16:creationId xmlns:a16="http://schemas.microsoft.com/office/drawing/2014/main" id="{19ADE47B-ED7F-7898-440E-7AC7DF594577}"/>
              </a:ext>
            </a:extLst>
          </p:cNvPr>
          <p:cNvSpPr/>
          <p:nvPr/>
        </p:nvSpPr>
        <p:spPr>
          <a:xfrm rot="2700000">
            <a:off x="5326252" y="3021783"/>
            <a:ext cx="1440000" cy="1440000"/>
          </a:xfrm>
          <a:prstGeom prst="roundRect">
            <a:avLst>
              <a:gd name="adj" fmla="val 20180"/>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2" name="Title 1">
            <a:extLst>
              <a:ext uri="{FF2B5EF4-FFF2-40B4-BE49-F238E27FC236}">
                <a16:creationId xmlns:a16="http://schemas.microsoft.com/office/drawing/2014/main" id="{D9090883-E8E0-BBFF-6335-D71BFA39753E}"/>
              </a:ext>
            </a:extLst>
          </p:cNvPr>
          <p:cNvSpPr>
            <a:spLocks noGrp="1"/>
          </p:cNvSpPr>
          <p:nvPr>
            <p:ph type="title" idx="4294967295"/>
          </p:nvPr>
        </p:nvSpPr>
        <p:spPr>
          <a:xfrm>
            <a:off x="323850" y="211138"/>
            <a:ext cx="6877050" cy="415925"/>
          </a:xfrm>
        </p:spPr>
        <p:txBody>
          <a:bodyPr>
            <a:noAutofit/>
          </a:bodyPr>
          <a:lstStyle/>
          <a:p>
            <a:r>
              <a:rPr lang="en-US" sz="2000" b="1" dirty="0">
                <a:solidFill>
                  <a:schemeClr val="bg1"/>
                </a:solidFill>
                <a:latin typeface="Trebuchet MS" panose="020B0603020202020204" pitchFamily="34" charset="0"/>
              </a:rPr>
              <a:t>Walking the path with our clients</a:t>
            </a:r>
          </a:p>
        </p:txBody>
      </p:sp>
      <p:sp>
        <p:nvSpPr>
          <p:cNvPr id="7" name="TextBox 6">
            <a:extLst>
              <a:ext uri="{FF2B5EF4-FFF2-40B4-BE49-F238E27FC236}">
                <a16:creationId xmlns:a16="http://schemas.microsoft.com/office/drawing/2014/main" id="{943775CB-654F-8D21-2370-6173306FD0B2}"/>
              </a:ext>
            </a:extLst>
          </p:cNvPr>
          <p:cNvSpPr txBox="1"/>
          <p:nvPr/>
        </p:nvSpPr>
        <p:spPr>
          <a:xfrm>
            <a:off x="790957" y="2133725"/>
            <a:ext cx="1526527" cy="461665"/>
          </a:xfrm>
          <a:prstGeom prst="rect">
            <a:avLst/>
          </a:prstGeom>
          <a:noFill/>
        </p:spPr>
        <p:txBody>
          <a:bodyPr wrap="square" rtlCol="0">
            <a:spAutoFit/>
          </a:bodyPr>
          <a:lstStyle/>
          <a:p>
            <a:pPr algn="ctr"/>
            <a:r>
              <a:rPr lang="en-US" sz="1200" b="1" dirty="0">
                <a:latin typeface="Trebuchet MS" panose="020B0603020202020204" pitchFamily="34" charset="0"/>
              </a:rPr>
              <a:t>Business aligned cost models​</a:t>
            </a:r>
          </a:p>
        </p:txBody>
      </p:sp>
      <p:sp>
        <p:nvSpPr>
          <p:cNvPr id="21" name="TextBox 20">
            <a:extLst>
              <a:ext uri="{FF2B5EF4-FFF2-40B4-BE49-F238E27FC236}">
                <a16:creationId xmlns:a16="http://schemas.microsoft.com/office/drawing/2014/main" id="{01916388-7738-AF92-CCA7-77A7287933F9}"/>
              </a:ext>
            </a:extLst>
          </p:cNvPr>
          <p:cNvSpPr txBox="1"/>
          <p:nvPr/>
        </p:nvSpPr>
        <p:spPr>
          <a:xfrm>
            <a:off x="2311733" y="3707775"/>
            <a:ext cx="1433478" cy="646331"/>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Rearchitect the enterprise network</a:t>
            </a:r>
          </a:p>
        </p:txBody>
      </p:sp>
      <p:sp>
        <p:nvSpPr>
          <p:cNvPr id="23" name="TextBox 22">
            <a:extLst>
              <a:ext uri="{FF2B5EF4-FFF2-40B4-BE49-F238E27FC236}">
                <a16:creationId xmlns:a16="http://schemas.microsoft.com/office/drawing/2014/main" id="{BA4CF4DA-5119-5E1C-FA79-BD8EE9DB10EB}"/>
              </a:ext>
            </a:extLst>
          </p:cNvPr>
          <p:cNvSpPr txBox="1"/>
          <p:nvPr/>
        </p:nvSpPr>
        <p:spPr>
          <a:xfrm>
            <a:off x="3815098" y="2133725"/>
            <a:ext cx="1443860" cy="461665"/>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​Setting up DR/BCP platforms​</a:t>
            </a:r>
          </a:p>
        </p:txBody>
      </p:sp>
      <p:sp>
        <p:nvSpPr>
          <p:cNvPr id="25" name="TextBox 24">
            <a:extLst>
              <a:ext uri="{FF2B5EF4-FFF2-40B4-BE49-F238E27FC236}">
                <a16:creationId xmlns:a16="http://schemas.microsoft.com/office/drawing/2014/main" id="{F29329DD-8263-74A9-BDD0-83CADC7578B4}"/>
              </a:ext>
            </a:extLst>
          </p:cNvPr>
          <p:cNvSpPr txBox="1"/>
          <p:nvPr/>
        </p:nvSpPr>
        <p:spPr>
          <a:xfrm>
            <a:off x="5218254" y="3707775"/>
            <a:ext cx="1655996" cy="461665"/>
          </a:xfrm>
          <a:prstGeom prst="rect">
            <a:avLst/>
          </a:prstGeom>
          <a:noFill/>
        </p:spPr>
        <p:txBody>
          <a:bodyPr wrap="square" rtlCol="0">
            <a:spAutoFit/>
          </a:bodyPr>
          <a:lstStyle/>
          <a:p>
            <a:pPr algn="ctr"/>
            <a:r>
              <a:rPr lang="en-US" sz="1200" b="1" dirty="0">
                <a:solidFill>
                  <a:schemeClr val="bg1"/>
                </a:solidFill>
                <a:latin typeface="Trebuchet MS" panose="020B0603020202020204" pitchFamily="34" charset="0"/>
              </a:rPr>
              <a:t>Migration to</a:t>
            </a:r>
          </a:p>
          <a:p>
            <a:pPr algn="ctr"/>
            <a:r>
              <a:rPr lang="en-US" sz="1200" b="1" dirty="0">
                <a:solidFill>
                  <a:schemeClr val="bg1"/>
                </a:solidFill>
                <a:latin typeface="Trebuchet MS" panose="020B0603020202020204" pitchFamily="34" charset="0"/>
              </a:rPr>
              <a:t>cloud</a:t>
            </a:r>
          </a:p>
        </p:txBody>
      </p:sp>
      <p:sp>
        <p:nvSpPr>
          <p:cNvPr id="27" name="TextBox 26">
            <a:extLst>
              <a:ext uri="{FF2B5EF4-FFF2-40B4-BE49-F238E27FC236}">
                <a16:creationId xmlns:a16="http://schemas.microsoft.com/office/drawing/2014/main" id="{81D80A26-4FE2-E4E6-7251-F35A5882D478}"/>
              </a:ext>
            </a:extLst>
          </p:cNvPr>
          <p:cNvSpPr txBox="1"/>
          <p:nvPr/>
        </p:nvSpPr>
        <p:spPr>
          <a:xfrm>
            <a:off x="6808576" y="2133725"/>
            <a:ext cx="1492464" cy="461665"/>
          </a:xfrm>
          <a:prstGeom prst="rect">
            <a:avLst/>
          </a:prstGeom>
          <a:noFill/>
        </p:spPr>
        <p:txBody>
          <a:bodyPr wrap="square" rtlCol="0">
            <a:spAutoFit/>
          </a:bodyPr>
          <a:lstStyle/>
          <a:p>
            <a:pPr algn="ctr"/>
            <a:r>
              <a:rPr lang="en-US" sz="1200" b="1" dirty="0">
                <a:latin typeface="Trebuchet MS" panose="020B0603020202020204" pitchFamily="34" charset="0"/>
              </a:rPr>
              <a:t>Operation/ Work from Any​where</a:t>
            </a:r>
          </a:p>
        </p:txBody>
      </p:sp>
      <p:pic>
        <p:nvPicPr>
          <p:cNvPr id="14" name="Picture 13" descr="Shape&#10;&#10;Description automatically generated with low confidence">
            <a:extLst>
              <a:ext uri="{FF2B5EF4-FFF2-40B4-BE49-F238E27FC236}">
                <a16:creationId xmlns:a16="http://schemas.microsoft.com/office/drawing/2014/main" id="{B04D9400-FAC3-7085-272A-B94510DEE16E}"/>
              </a:ext>
            </a:extLst>
          </p:cNvPr>
          <p:cNvPicPr>
            <a:picLocks noChangeAspect="1"/>
          </p:cNvPicPr>
          <p:nvPr/>
        </p:nvPicPr>
        <p:blipFill>
          <a:blip r:embed="rId3"/>
          <a:stretch>
            <a:fillRect/>
          </a:stretch>
        </p:blipFill>
        <p:spPr>
          <a:xfrm>
            <a:off x="1284220" y="1593720"/>
            <a:ext cx="540000" cy="540000"/>
          </a:xfrm>
          <a:prstGeom prst="rect">
            <a:avLst/>
          </a:prstGeom>
        </p:spPr>
      </p:pic>
      <p:pic>
        <p:nvPicPr>
          <p:cNvPr id="15" name="Picture 14">
            <a:extLst>
              <a:ext uri="{FF2B5EF4-FFF2-40B4-BE49-F238E27FC236}">
                <a16:creationId xmlns:a16="http://schemas.microsoft.com/office/drawing/2014/main" id="{D7243675-29AB-AE83-70C5-1887F3748C8C}"/>
              </a:ext>
            </a:extLst>
          </p:cNvPr>
          <p:cNvPicPr>
            <a:picLocks noChangeAspect="1"/>
          </p:cNvPicPr>
          <p:nvPr/>
        </p:nvPicPr>
        <p:blipFill>
          <a:blip r:embed="rId4">
            <a:lum bright="70000" contrast="-70000"/>
          </a:blip>
          <a:srcRect/>
          <a:stretch/>
        </p:blipFill>
        <p:spPr>
          <a:xfrm>
            <a:off x="4267028" y="1593720"/>
            <a:ext cx="540000" cy="540000"/>
          </a:xfrm>
          <a:prstGeom prst="rect">
            <a:avLst/>
          </a:prstGeom>
        </p:spPr>
      </p:pic>
      <p:pic>
        <p:nvPicPr>
          <p:cNvPr id="16" name="Picture 15">
            <a:extLst>
              <a:ext uri="{FF2B5EF4-FFF2-40B4-BE49-F238E27FC236}">
                <a16:creationId xmlns:a16="http://schemas.microsoft.com/office/drawing/2014/main" id="{1752E6F0-D96E-EAD7-4092-A5E4BFCD5084}"/>
              </a:ext>
            </a:extLst>
          </p:cNvPr>
          <p:cNvPicPr>
            <a:picLocks noChangeAspect="1"/>
          </p:cNvPicPr>
          <p:nvPr/>
        </p:nvPicPr>
        <p:blipFill>
          <a:blip r:embed="rId5"/>
          <a:srcRect/>
          <a:stretch/>
        </p:blipFill>
        <p:spPr>
          <a:xfrm>
            <a:off x="7284808" y="1593720"/>
            <a:ext cx="540000" cy="540000"/>
          </a:xfrm>
          <a:prstGeom prst="rect">
            <a:avLst/>
          </a:prstGeom>
        </p:spPr>
      </p:pic>
      <p:pic>
        <p:nvPicPr>
          <p:cNvPr id="17" name="Picture 16">
            <a:extLst>
              <a:ext uri="{FF2B5EF4-FFF2-40B4-BE49-F238E27FC236}">
                <a16:creationId xmlns:a16="http://schemas.microsoft.com/office/drawing/2014/main" id="{B3750CEF-7270-795B-5FE0-CA4F6BC204EF}"/>
              </a:ext>
            </a:extLst>
          </p:cNvPr>
          <p:cNvPicPr>
            <a:picLocks noChangeAspect="1"/>
          </p:cNvPicPr>
          <p:nvPr/>
        </p:nvPicPr>
        <p:blipFill>
          <a:blip r:embed="rId6">
            <a:lum bright="70000" contrast="-70000"/>
          </a:blip>
          <a:srcRect/>
          <a:stretch/>
        </p:blipFill>
        <p:spPr>
          <a:xfrm>
            <a:off x="2758472" y="3134473"/>
            <a:ext cx="540000" cy="540000"/>
          </a:xfrm>
          <a:prstGeom prst="rect">
            <a:avLst/>
          </a:prstGeom>
        </p:spPr>
      </p:pic>
      <p:pic>
        <p:nvPicPr>
          <p:cNvPr id="18" name="Picture 17">
            <a:extLst>
              <a:ext uri="{FF2B5EF4-FFF2-40B4-BE49-F238E27FC236}">
                <a16:creationId xmlns:a16="http://schemas.microsoft.com/office/drawing/2014/main" id="{D695C526-5488-2730-17CD-A333A51CFAA4}"/>
              </a:ext>
            </a:extLst>
          </p:cNvPr>
          <p:cNvPicPr>
            <a:picLocks noChangeAspect="1"/>
          </p:cNvPicPr>
          <p:nvPr/>
        </p:nvPicPr>
        <p:blipFill>
          <a:blip r:embed="rId7">
            <a:lum bright="70000" contrast="-70000"/>
          </a:blip>
          <a:srcRect/>
          <a:stretch/>
        </p:blipFill>
        <p:spPr>
          <a:xfrm>
            <a:off x="5776252" y="3134473"/>
            <a:ext cx="540000" cy="540000"/>
          </a:xfrm>
          <a:prstGeom prst="rect">
            <a:avLst/>
          </a:prstGeom>
        </p:spPr>
      </p:pic>
    </p:spTree>
    <p:extLst>
      <p:ext uri="{BB962C8B-B14F-4D97-AF65-F5344CB8AC3E}">
        <p14:creationId xmlns:p14="http://schemas.microsoft.com/office/powerpoint/2010/main" val="74008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writing on a piece of paper&#10;&#10;Description automatically generated with medium confidence">
            <a:extLst>
              <a:ext uri="{FF2B5EF4-FFF2-40B4-BE49-F238E27FC236}">
                <a16:creationId xmlns:a16="http://schemas.microsoft.com/office/drawing/2014/main" id="{67598C5D-8AAE-AB1A-9F8C-748D69FD1181}"/>
              </a:ext>
            </a:extLst>
          </p:cNvPr>
          <p:cNvPicPr>
            <a:picLocks noChangeAspect="1"/>
          </p:cNvPicPr>
          <p:nvPr/>
        </p:nvPicPr>
        <p:blipFill rotWithShape="1">
          <a:blip r:embed="rId3"/>
          <a:srcRect t="12457" b="12543"/>
          <a:stretch/>
        </p:blipFill>
        <p:spPr>
          <a:xfrm>
            <a:off x="4572000" y="1"/>
            <a:ext cx="4572000" cy="5143500"/>
          </a:xfrm>
          <a:prstGeom prst="rect">
            <a:avLst/>
          </a:prstGeom>
        </p:spPr>
      </p:pic>
      <p:pic>
        <p:nvPicPr>
          <p:cNvPr id="4" name="Picture 3" descr="A person standing in front of a group of people sitting at a table&#10;&#10;Description automatically generated with medium confidence">
            <a:extLst>
              <a:ext uri="{FF2B5EF4-FFF2-40B4-BE49-F238E27FC236}">
                <a16:creationId xmlns:a16="http://schemas.microsoft.com/office/drawing/2014/main" id="{334E507D-0DA8-A4EA-D1B1-16F907DBE5C9}"/>
              </a:ext>
            </a:extLst>
          </p:cNvPr>
          <p:cNvPicPr>
            <a:picLocks noChangeAspect="1"/>
          </p:cNvPicPr>
          <p:nvPr/>
        </p:nvPicPr>
        <p:blipFill rotWithShape="1">
          <a:blip r:embed="rId4"/>
          <a:srcRect l="7625" t="23597" b="7121"/>
          <a:stretch/>
        </p:blipFill>
        <p:spPr>
          <a:xfrm>
            <a:off x="0" y="1"/>
            <a:ext cx="4572000" cy="5143500"/>
          </a:xfrm>
          <a:prstGeom prst="rect">
            <a:avLst/>
          </a:prstGeom>
        </p:spPr>
      </p:pic>
      <p:cxnSp>
        <p:nvCxnSpPr>
          <p:cNvPr id="5" name="Straight Connector 4">
            <a:extLst>
              <a:ext uri="{FF2B5EF4-FFF2-40B4-BE49-F238E27FC236}">
                <a16:creationId xmlns:a16="http://schemas.microsoft.com/office/drawing/2014/main" id="{4D46A04F-6E57-EB34-1192-355FB8953E09}"/>
              </a:ext>
            </a:extLst>
          </p:cNvPr>
          <p:cNvCxnSpPr>
            <a:stCxn id="9" idx="0"/>
            <a:endCxn id="9"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51733287-F80B-1FE5-11A0-9D880BEBB6D3}"/>
              </a:ext>
            </a:extLst>
          </p:cNvPr>
          <p:cNvSpPr/>
          <p:nvPr/>
        </p:nvSpPr>
        <p:spPr>
          <a:xfrm>
            <a:off x="0" y="0"/>
            <a:ext cx="9144000" cy="5143500"/>
          </a:xfrm>
          <a:prstGeom prst="rect">
            <a:avLst/>
          </a:prstGeom>
          <a:solidFill>
            <a:srgbClr val="0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848600" cy="415925"/>
          </a:xfrm>
        </p:spPr>
        <p:txBody>
          <a:bodyPr>
            <a:normAutofit/>
          </a:bodyPr>
          <a:lstStyle/>
          <a:p>
            <a:r>
              <a:rPr lang="en-US" sz="2000" b="1" dirty="0">
                <a:solidFill>
                  <a:schemeClr val="bg1"/>
                </a:solidFill>
                <a:latin typeface="Trebuchet MS" panose="020B0603020202020204" pitchFamily="34" charset="0"/>
              </a:rPr>
              <a:t>Cloud Mindset: Before &amp; After Pandemic</a:t>
            </a:r>
          </a:p>
        </p:txBody>
      </p:sp>
      <p:grpSp>
        <p:nvGrpSpPr>
          <p:cNvPr id="6" name="Group 5">
            <a:extLst>
              <a:ext uri="{FF2B5EF4-FFF2-40B4-BE49-F238E27FC236}">
                <a16:creationId xmlns:a16="http://schemas.microsoft.com/office/drawing/2014/main" id="{29767EA1-DECF-1D64-093F-EC8B002A5712}"/>
              </a:ext>
            </a:extLst>
          </p:cNvPr>
          <p:cNvGrpSpPr/>
          <p:nvPr/>
        </p:nvGrpSpPr>
        <p:grpSpPr>
          <a:xfrm>
            <a:off x="323849" y="987425"/>
            <a:ext cx="4441017" cy="3744913"/>
            <a:chOff x="323849" y="987425"/>
            <a:chExt cx="4441017" cy="3744913"/>
          </a:xfrm>
        </p:grpSpPr>
        <p:sp>
          <p:nvSpPr>
            <p:cNvPr id="10" name="Arrow: Pentagon 9">
              <a:extLst>
                <a:ext uri="{FF2B5EF4-FFF2-40B4-BE49-F238E27FC236}">
                  <a16:creationId xmlns:a16="http://schemas.microsoft.com/office/drawing/2014/main" id="{0F61BF2C-6E15-39E4-7014-E1FD9B325826}"/>
                </a:ext>
              </a:extLst>
            </p:cNvPr>
            <p:cNvSpPr/>
            <p:nvPr/>
          </p:nvSpPr>
          <p:spPr>
            <a:xfrm>
              <a:off x="323849" y="987425"/>
              <a:ext cx="4441017" cy="3744913"/>
            </a:xfrm>
            <a:prstGeom prst="homePlate">
              <a:avLst>
                <a:gd name="adj" fmla="val 15058"/>
              </a:avLst>
            </a:prstGeom>
            <a:solidFill>
              <a:schemeClr val="tx1">
                <a:alpha val="50196"/>
              </a:schemeClr>
            </a:solidFill>
            <a:ln w="6350">
              <a:solidFill>
                <a:srgbClr val="FFFFFF"/>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2" name="Rectangle: Rounded Corners 51">
              <a:extLst>
                <a:ext uri="{FF2B5EF4-FFF2-40B4-BE49-F238E27FC236}">
                  <a16:creationId xmlns:a16="http://schemas.microsoft.com/office/drawing/2014/main" id="{05C0D42C-A781-34C0-D636-5A4D3ADAF34A}"/>
                </a:ext>
              </a:extLst>
            </p:cNvPr>
            <p:cNvSpPr/>
            <p:nvPr/>
          </p:nvSpPr>
          <p:spPr>
            <a:xfrm>
              <a:off x="523085"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3" name="Rectangle: Rounded Corners 52">
              <a:extLst>
                <a:ext uri="{FF2B5EF4-FFF2-40B4-BE49-F238E27FC236}">
                  <a16:creationId xmlns:a16="http://schemas.microsoft.com/office/drawing/2014/main" id="{D9554085-6169-77AF-9908-EC6069505820}"/>
                </a:ext>
              </a:extLst>
            </p:cNvPr>
            <p:cNvSpPr/>
            <p:nvPr/>
          </p:nvSpPr>
          <p:spPr>
            <a:xfrm>
              <a:off x="2434713"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4" name="Rectangle: Rounded Corners 53">
              <a:extLst>
                <a:ext uri="{FF2B5EF4-FFF2-40B4-BE49-F238E27FC236}">
                  <a16:creationId xmlns:a16="http://schemas.microsoft.com/office/drawing/2014/main" id="{D5002B80-784B-E52E-C855-550B8A03E40C}"/>
                </a:ext>
              </a:extLst>
            </p:cNvPr>
            <p:cNvSpPr/>
            <p:nvPr/>
          </p:nvSpPr>
          <p:spPr>
            <a:xfrm>
              <a:off x="523085" y="2926885"/>
              <a:ext cx="1800000" cy="1080000"/>
            </a:xfrm>
            <a:prstGeom prst="roundRect">
              <a:avLst/>
            </a:prstGeom>
            <a:solidFill>
              <a:srgbClr val="556677"/>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5" name="Rectangle: Rounded Corners 54">
              <a:extLst>
                <a:ext uri="{FF2B5EF4-FFF2-40B4-BE49-F238E27FC236}">
                  <a16:creationId xmlns:a16="http://schemas.microsoft.com/office/drawing/2014/main" id="{3EFCEAD4-70CC-0D90-2702-670D5732FAF1}"/>
                </a:ext>
              </a:extLst>
            </p:cNvPr>
            <p:cNvSpPr/>
            <p:nvPr/>
          </p:nvSpPr>
          <p:spPr>
            <a:xfrm>
              <a:off x="2434713" y="2926885"/>
              <a:ext cx="1800000" cy="1080000"/>
            </a:xfrm>
            <a:prstGeom prst="roundRect">
              <a:avLst/>
            </a:prstGeom>
            <a:solidFill>
              <a:srgbClr val="556677"/>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20" name="Picture 19" descr="Shape&#10;&#10;Description automatically generated with low confidence">
              <a:extLst>
                <a:ext uri="{FF2B5EF4-FFF2-40B4-BE49-F238E27FC236}">
                  <a16:creationId xmlns:a16="http://schemas.microsoft.com/office/drawing/2014/main" id="{A252E276-5F76-A250-5612-6FD99B521232}"/>
                </a:ext>
              </a:extLst>
            </p:cNvPr>
            <p:cNvPicPr>
              <a:picLocks noChangeAspect="1"/>
            </p:cNvPicPr>
            <p:nvPr/>
          </p:nvPicPr>
          <p:blipFill>
            <a:blip r:embed="rId5"/>
            <a:stretch>
              <a:fillRect/>
            </a:stretch>
          </p:blipFill>
          <p:spPr>
            <a:xfrm>
              <a:off x="1063085" y="1789870"/>
              <a:ext cx="720000" cy="720000"/>
            </a:xfrm>
            <a:prstGeom prst="rect">
              <a:avLst/>
            </a:prstGeom>
          </p:spPr>
        </p:pic>
        <p:pic>
          <p:nvPicPr>
            <p:cNvPr id="24" name="Picture 23" descr="Shape&#10;&#10;Description automatically generated with low confidence">
              <a:extLst>
                <a:ext uri="{FF2B5EF4-FFF2-40B4-BE49-F238E27FC236}">
                  <a16:creationId xmlns:a16="http://schemas.microsoft.com/office/drawing/2014/main" id="{8CFCEDEE-A72E-08F5-06EB-BA90E7C43910}"/>
                </a:ext>
              </a:extLst>
            </p:cNvPr>
            <p:cNvPicPr>
              <a:picLocks noChangeAspect="1"/>
            </p:cNvPicPr>
            <p:nvPr/>
          </p:nvPicPr>
          <p:blipFill>
            <a:blip r:embed="rId6"/>
            <a:stretch>
              <a:fillRect/>
            </a:stretch>
          </p:blipFill>
          <p:spPr>
            <a:xfrm>
              <a:off x="2974713" y="1789870"/>
              <a:ext cx="720000" cy="720000"/>
            </a:xfrm>
            <a:prstGeom prst="rect">
              <a:avLst/>
            </a:prstGeom>
          </p:spPr>
        </p:pic>
        <p:pic>
          <p:nvPicPr>
            <p:cNvPr id="32" name="Picture 31" descr="Shape&#10;&#10;Description automatically generated with low confidence">
              <a:extLst>
                <a:ext uri="{FF2B5EF4-FFF2-40B4-BE49-F238E27FC236}">
                  <a16:creationId xmlns:a16="http://schemas.microsoft.com/office/drawing/2014/main" id="{77F15859-4A2E-A953-26DA-8AAD1EE42820}"/>
                </a:ext>
              </a:extLst>
            </p:cNvPr>
            <p:cNvPicPr>
              <a:picLocks noChangeAspect="1"/>
            </p:cNvPicPr>
            <p:nvPr/>
          </p:nvPicPr>
          <p:blipFill>
            <a:blip r:embed="rId7">
              <a:lum bright="70000" contrast="-70000"/>
            </a:blip>
            <a:stretch>
              <a:fillRect/>
            </a:stretch>
          </p:blipFill>
          <p:spPr>
            <a:xfrm>
              <a:off x="1063085" y="2968653"/>
              <a:ext cx="720000" cy="720000"/>
            </a:xfrm>
            <a:prstGeom prst="rect">
              <a:avLst/>
            </a:prstGeom>
          </p:spPr>
        </p:pic>
        <p:pic>
          <p:nvPicPr>
            <p:cNvPr id="34" name="Picture 33">
              <a:extLst>
                <a:ext uri="{FF2B5EF4-FFF2-40B4-BE49-F238E27FC236}">
                  <a16:creationId xmlns:a16="http://schemas.microsoft.com/office/drawing/2014/main" id="{6065971E-874E-751D-C05A-EFA3E2DF27B5}"/>
                </a:ext>
              </a:extLst>
            </p:cNvPr>
            <p:cNvPicPr>
              <a:picLocks noChangeAspect="1"/>
            </p:cNvPicPr>
            <p:nvPr/>
          </p:nvPicPr>
          <p:blipFill>
            <a:blip r:embed="rId8">
              <a:lum bright="70000" contrast="-70000"/>
            </a:blip>
            <a:srcRect/>
            <a:stretch/>
          </p:blipFill>
          <p:spPr>
            <a:xfrm>
              <a:off x="2974713" y="2968653"/>
              <a:ext cx="720000" cy="720000"/>
            </a:xfrm>
            <a:prstGeom prst="rect">
              <a:avLst/>
            </a:prstGeom>
          </p:spPr>
        </p:pic>
        <p:sp>
          <p:nvSpPr>
            <p:cNvPr id="56" name="TextBox 55">
              <a:extLst>
                <a:ext uri="{FF2B5EF4-FFF2-40B4-BE49-F238E27FC236}">
                  <a16:creationId xmlns:a16="http://schemas.microsoft.com/office/drawing/2014/main" id="{90B35CBA-DAB2-31ED-AF3A-8912F7DB472F}"/>
                </a:ext>
              </a:extLst>
            </p:cNvPr>
            <p:cNvSpPr txBox="1"/>
            <p:nvPr/>
          </p:nvSpPr>
          <p:spPr>
            <a:xfrm>
              <a:off x="715952"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Ready</a:t>
              </a:r>
            </a:p>
          </p:txBody>
        </p:sp>
        <p:sp>
          <p:nvSpPr>
            <p:cNvPr id="57" name="TextBox 56">
              <a:extLst>
                <a:ext uri="{FF2B5EF4-FFF2-40B4-BE49-F238E27FC236}">
                  <a16:creationId xmlns:a16="http://schemas.microsoft.com/office/drawing/2014/main" id="{C650B280-E70E-7C56-046B-AB943A084C74}"/>
                </a:ext>
              </a:extLst>
            </p:cNvPr>
            <p:cNvSpPr txBox="1"/>
            <p:nvPr/>
          </p:nvSpPr>
          <p:spPr>
            <a:xfrm>
              <a:off x="2627580"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Friendly</a:t>
              </a:r>
            </a:p>
          </p:txBody>
        </p:sp>
        <p:sp>
          <p:nvSpPr>
            <p:cNvPr id="58" name="TextBox 57">
              <a:extLst>
                <a:ext uri="{FF2B5EF4-FFF2-40B4-BE49-F238E27FC236}">
                  <a16:creationId xmlns:a16="http://schemas.microsoft.com/office/drawing/2014/main" id="{C368342A-7A4C-9C65-C2A3-1CB286E9832D}"/>
                </a:ext>
              </a:extLst>
            </p:cNvPr>
            <p:cNvSpPr txBox="1"/>
            <p:nvPr/>
          </p:nvSpPr>
          <p:spPr>
            <a:xfrm>
              <a:off x="669345" y="3615573"/>
              <a:ext cx="1507481"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Cloud Skeptical</a:t>
              </a:r>
            </a:p>
          </p:txBody>
        </p:sp>
        <p:sp>
          <p:nvSpPr>
            <p:cNvPr id="59" name="TextBox 58">
              <a:extLst>
                <a:ext uri="{FF2B5EF4-FFF2-40B4-BE49-F238E27FC236}">
                  <a16:creationId xmlns:a16="http://schemas.microsoft.com/office/drawing/2014/main" id="{D9557EE8-6F74-2B1F-03F0-27193581C5C8}"/>
                </a:ext>
              </a:extLst>
            </p:cNvPr>
            <p:cNvSpPr txBox="1"/>
            <p:nvPr/>
          </p:nvSpPr>
          <p:spPr>
            <a:xfrm>
              <a:off x="2627580" y="3615573"/>
              <a:ext cx="1414267"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Cloud Hostile</a:t>
              </a:r>
            </a:p>
          </p:txBody>
        </p:sp>
      </p:grpSp>
      <p:grpSp>
        <p:nvGrpSpPr>
          <p:cNvPr id="7" name="Group 6">
            <a:extLst>
              <a:ext uri="{FF2B5EF4-FFF2-40B4-BE49-F238E27FC236}">
                <a16:creationId xmlns:a16="http://schemas.microsoft.com/office/drawing/2014/main" id="{D0D28072-30AC-CE1B-6A7B-0529053D58A5}"/>
              </a:ext>
            </a:extLst>
          </p:cNvPr>
          <p:cNvGrpSpPr/>
          <p:nvPr/>
        </p:nvGrpSpPr>
        <p:grpSpPr>
          <a:xfrm>
            <a:off x="4956583" y="1733218"/>
            <a:ext cx="3711628" cy="2273667"/>
            <a:chOff x="4956583" y="1733218"/>
            <a:chExt cx="3711628" cy="2273667"/>
          </a:xfrm>
        </p:grpSpPr>
        <p:sp>
          <p:nvSpPr>
            <p:cNvPr id="60" name="Rectangle: Rounded Corners 59">
              <a:extLst>
                <a:ext uri="{FF2B5EF4-FFF2-40B4-BE49-F238E27FC236}">
                  <a16:creationId xmlns:a16="http://schemas.microsoft.com/office/drawing/2014/main" id="{03950B5E-53DA-C511-583E-C425124CF0C4}"/>
                </a:ext>
              </a:extLst>
            </p:cNvPr>
            <p:cNvSpPr/>
            <p:nvPr/>
          </p:nvSpPr>
          <p:spPr>
            <a:xfrm>
              <a:off x="4956583"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1" name="Rectangle: Rounded Corners 60">
              <a:extLst>
                <a:ext uri="{FF2B5EF4-FFF2-40B4-BE49-F238E27FC236}">
                  <a16:creationId xmlns:a16="http://schemas.microsoft.com/office/drawing/2014/main" id="{35E1549F-302A-D9F5-051D-B87C1F43EC24}"/>
                </a:ext>
              </a:extLst>
            </p:cNvPr>
            <p:cNvSpPr/>
            <p:nvPr/>
          </p:nvSpPr>
          <p:spPr>
            <a:xfrm>
              <a:off x="6868211" y="1733218"/>
              <a:ext cx="1800000" cy="1080000"/>
            </a:xfrm>
            <a:prstGeom prst="roundRect">
              <a:avLst/>
            </a:prstGeom>
            <a:solidFill>
              <a:srgbClr val="BED730"/>
            </a:solidFill>
            <a:ln w="9525">
              <a:solidFill>
                <a:schemeClr val="tx1">
                  <a:lumMod val="85000"/>
                  <a:lumOff val="1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2" name="Rectangle: Rounded Corners 61">
              <a:extLst>
                <a:ext uri="{FF2B5EF4-FFF2-40B4-BE49-F238E27FC236}">
                  <a16:creationId xmlns:a16="http://schemas.microsoft.com/office/drawing/2014/main" id="{956DF9B0-3531-9885-36B2-CAB09F3827E7}"/>
                </a:ext>
              </a:extLst>
            </p:cNvPr>
            <p:cNvSpPr/>
            <p:nvPr/>
          </p:nvSpPr>
          <p:spPr>
            <a:xfrm>
              <a:off x="4956583" y="2926885"/>
              <a:ext cx="1800000" cy="1080000"/>
            </a:xfrm>
            <a:prstGeom prst="roundRect">
              <a:avLst/>
            </a:prstGeom>
            <a:solidFill>
              <a:schemeClr val="tx1">
                <a:lumMod val="85000"/>
                <a:lumOff val="1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63" name="Rectangle: Rounded Corners 62">
              <a:extLst>
                <a:ext uri="{FF2B5EF4-FFF2-40B4-BE49-F238E27FC236}">
                  <a16:creationId xmlns:a16="http://schemas.microsoft.com/office/drawing/2014/main" id="{A24FBE90-90F4-5254-8D86-C5DDA45B34E7}"/>
                </a:ext>
              </a:extLst>
            </p:cNvPr>
            <p:cNvSpPr/>
            <p:nvPr/>
          </p:nvSpPr>
          <p:spPr>
            <a:xfrm>
              <a:off x="6868211" y="2926885"/>
              <a:ext cx="1800000" cy="1080000"/>
            </a:xfrm>
            <a:prstGeom prst="roundRect">
              <a:avLst/>
            </a:prstGeom>
            <a:solidFill>
              <a:schemeClr val="tx1">
                <a:lumMod val="85000"/>
                <a:lumOff val="15000"/>
              </a:schemeClr>
            </a:solid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64" name="Picture 63" descr="Shape&#10;&#10;Description automatically generated with low confidence">
              <a:extLst>
                <a:ext uri="{FF2B5EF4-FFF2-40B4-BE49-F238E27FC236}">
                  <a16:creationId xmlns:a16="http://schemas.microsoft.com/office/drawing/2014/main" id="{D18DA204-DF36-1676-DF16-C07ADD7A87C2}"/>
                </a:ext>
              </a:extLst>
            </p:cNvPr>
            <p:cNvPicPr>
              <a:picLocks noChangeAspect="1"/>
            </p:cNvPicPr>
            <p:nvPr/>
          </p:nvPicPr>
          <p:blipFill>
            <a:blip r:embed="rId5"/>
            <a:stretch>
              <a:fillRect/>
            </a:stretch>
          </p:blipFill>
          <p:spPr>
            <a:xfrm>
              <a:off x="5496583" y="1789870"/>
              <a:ext cx="720000" cy="720000"/>
            </a:xfrm>
            <a:prstGeom prst="rect">
              <a:avLst/>
            </a:prstGeom>
          </p:spPr>
        </p:pic>
        <p:pic>
          <p:nvPicPr>
            <p:cNvPr id="65" name="Picture 64" descr="Shape&#10;&#10;Description automatically generated with low confidence">
              <a:extLst>
                <a:ext uri="{FF2B5EF4-FFF2-40B4-BE49-F238E27FC236}">
                  <a16:creationId xmlns:a16="http://schemas.microsoft.com/office/drawing/2014/main" id="{EFE6E306-D7D3-EF0D-A27A-20124FC45238}"/>
                </a:ext>
              </a:extLst>
            </p:cNvPr>
            <p:cNvPicPr>
              <a:picLocks noChangeAspect="1"/>
            </p:cNvPicPr>
            <p:nvPr/>
          </p:nvPicPr>
          <p:blipFill>
            <a:blip r:embed="rId6"/>
            <a:stretch>
              <a:fillRect/>
            </a:stretch>
          </p:blipFill>
          <p:spPr>
            <a:xfrm>
              <a:off x="7408211" y="1789870"/>
              <a:ext cx="720000" cy="720000"/>
            </a:xfrm>
            <a:prstGeom prst="rect">
              <a:avLst/>
            </a:prstGeom>
          </p:spPr>
        </p:pic>
        <p:pic>
          <p:nvPicPr>
            <p:cNvPr id="66" name="Picture 65" descr="Shape&#10;&#10;Description automatically generated with low confidence">
              <a:extLst>
                <a:ext uri="{FF2B5EF4-FFF2-40B4-BE49-F238E27FC236}">
                  <a16:creationId xmlns:a16="http://schemas.microsoft.com/office/drawing/2014/main" id="{DFF0EF83-5F2D-9980-DDE3-A760D7E1C1DD}"/>
                </a:ext>
              </a:extLst>
            </p:cNvPr>
            <p:cNvPicPr>
              <a:picLocks noChangeAspect="1"/>
            </p:cNvPicPr>
            <p:nvPr/>
          </p:nvPicPr>
          <p:blipFill>
            <a:blip r:embed="rId7"/>
            <a:stretch>
              <a:fillRect/>
            </a:stretch>
          </p:blipFill>
          <p:spPr>
            <a:xfrm>
              <a:off x="5496583" y="2968653"/>
              <a:ext cx="720000" cy="720000"/>
            </a:xfrm>
            <a:prstGeom prst="rect">
              <a:avLst/>
            </a:prstGeom>
          </p:spPr>
        </p:pic>
        <p:pic>
          <p:nvPicPr>
            <p:cNvPr id="67" name="Picture 66">
              <a:extLst>
                <a:ext uri="{FF2B5EF4-FFF2-40B4-BE49-F238E27FC236}">
                  <a16:creationId xmlns:a16="http://schemas.microsoft.com/office/drawing/2014/main" id="{5E471388-2B49-7A91-FA9D-53A411CBB3EA}"/>
                </a:ext>
              </a:extLst>
            </p:cNvPr>
            <p:cNvPicPr>
              <a:picLocks noChangeAspect="1"/>
            </p:cNvPicPr>
            <p:nvPr/>
          </p:nvPicPr>
          <p:blipFill>
            <a:blip r:embed="rId8"/>
            <a:srcRect/>
            <a:stretch/>
          </p:blipFill>
          <p:spPr>
            <a:xfrm>
              <a:off x="7408211" y="2968653"/>
              <a:ext cx="720000" cy="720000"/>
            </a:xfrm>
            <a:prstGeom prst="rect">
              <a:avLst/>
            </a:prstGeom>
          </p:spPr>
        </p:pic>
        <p:sp>
          <p:nvSpPr>
            <p:cNvPr id="68" name="TextBox 67">
              <a:extLst>
                <a:ext uri="{FF2B5EF4-FFF2-40B4-BE49-F238E27FC236}">
                  <a16:creationId xmlns:a16="http://schemas.microsoft.com/office/drawing/2014/main" id="{63693200-D311-308A-7905-B6BE3D02310F}"/>
                </a:ext>
              </a:extLst>
            </p:cNvPr>
            <p:cNvSpPr txBox="1"/>
            <p:nvPr/>
          </p:nvSpPr>
          <p:spPr>
            <a:xfrm>
              <a:off x="5149450"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Ready</a:t>
              </a:r>
            </a:p>
          </p:txBody>
        </p:sp>
        <p:sp>
          <p:nvSpPr>
            <p:cNvPr id="69" name="TextBox 68">
              <a:extLst>
                <a:ext uri="{FF2B5EF4-FFF2-40B4-BE49-F238E27FC236}">
                  <a16:creationId xmlns:a16="http://schemas.microsoft.com/office/drawing/2014/main" id="{E37AE725-79F7-F96E-ACD5-CC4E6CB0BD81}"/>
                </a:ext>
              </a:extLst>
            </p:cNvPr>
            <p:cNvSpPr txBox="1"/>
            <p:nvPr/>
          </p:nvSpPr>
          <p:spPr>
            <a:xfrm>
              <a:off x="7061078" y="243819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Friendly</a:t>
              </a:r>
            </a:p>
          </p:txBody>
        </p:sp>
        <p:sp>
          <p:nvSpPr>
            <p:cNvPr id="70" name="TextBox 69">
              <a:extLst>
                <a:ext uri="{FF2B5EF4-FFF2-40B4-BE49-F238E27FC236}">
                  <a16:creationId xmlns:a16="http://schemas.microsoft.com/office/drawing/2014/main" id="{3F78C696-EF7C-E13D-21C9-BF95341E6E1C}"/>
                </a:ext>
              </a:extLst>
            </p:cNvPr>
            <p:cNvSpPr txBox="1"/>
            <p:nvPr/>
          </p:nvSpPr>
          <p:spPr>
            <a:xfrm>
              <a:off x="5102843" y="3615573"/>
              <a:ext cx="1507481" cy="307777"/>
            </a:xfrm>
            <a:prstGeom prst="rect">
              <a:avLst/>
            </a:prstGeom>
            <a:noFill/>
          </p:spPr>
          <p:txBody>
            <a:bodyPr wrap="square" rtlCol="0">
              <a:spAutoFit/>
            </a:bodyPr>
            <a:lstStyle/>
            <a:p>
              <a:pPr algn="ctr"/>
              <a:r>
                <a:rPr lang="en-US" sz="1400" b="1" dirty="0">
                  <a:latin typeface="Trebuchet MS" panose="020B0603020202020204" pitchFamily="34" charset="0"/>
                </a:rPr>
                <a:t>Cloud Skeptical</a:t>
              </a:r>
            </a:p>
          </p:txBody>
        </p:sp>
        <p:sp>
          <p:nvSpPr>
            <p:cNvPr id="71" name="TextBox 70">
              <a:extLst>
                <a:ext uri="{FF2B5EF4-FFF2-40B4-BE49-F238E27FC236}">
                  <a16:creationId xmlns:a16="http://schemas.microsoft.com/office/drawing/2014/main" id="{46F349CA-B7B4-789C-55C5-5E7ECA6A4D6B}"/>
                </a:ext>
              </a:extLst>
            </p:cNvPr>
            <p:cNvSpPr txBox="1"/>
            <p:nvPr/>
          </p:nvSpPr>
          <p:spPr>
            <a:xfrm>
              <a:off x="7061078" y="3615573"/>
              <a:ext cx="1414267" cy="307777"/>
            </a:xfrm>
            <a:prstGeom prst="rect">
              <a:avLst/>
            </a:prstGeom>
            <a:noFill/>
          </p:spPr>
          <p:txBody>
            <a:bodyPr wrap="square" rtlCol="0">
              <a:spAutoFit/>
            </a:bodyPr>
            <a:lstStyle/>
            <a:p>
              <a:pPr algn="ctr"/>
              <a:r>
                <a:rPr lang="en-US" sz="1400" b="1" dirty="0">
                  <a:latin typeface="Trebuchet MS" panose="020B0603020202020204" pitchFamily="34" charset="0"/>
                </a:rPr>
                <a:t>Cloud Hostile</a:t>
              </a:r>
            </a:p>
          </p:txBody>
        </p:sp>
      </p:grpSp>
    </p:spTree>
    <p:extLst>
      <p:ext uri="{BB962C8B-B14F-4D97-AF65-F5344CB8AC3E}">
        <p14:creationId xmlns:p14="http://schemas.microsoft.com/office/powerpoint/2010/main" val="114029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3">
            <a:extLst>
              <a:ext uri="{FF2B5EF4-FFF2-40B4-BE49-F238E27FC236}">
                <a16:creationId xmlns:a16="http://schemas.microsoft.com/office/drawing/2014/main" id="{07D50904-54DC-CCA8-7CCD-F19EEEE06FA6}"/>
              </a:ext>
            </a:extLst>
          </p:cNvPr>
          <p:cNvSpPr/>
          <p:nvPr/>
        </p:nvSpPr>
        <p:spPr>
          <a:xfrm>
            <a:off x="4737538" y="985345"/>
            <a:ext cx="4083269" cy="3760076"/>
          </a:xfrm>
          <a:custGeom>
            <a:avLst/>
            <a:gdLst>
              <a:gd name="connsiteX0" fmla="*/ 583324 w 4083269"/>
              <a:gd name="connsiteY0" fmla="*/ 3760076 h 3760076"/>
              <a:gd name="connsiteX1" fmla="*/ 0 w 4083269"/>
              <a:gd name="connsiteY1" fmla="*/ 1868214 h 3760076"/>
              <a:gd name="connsiteX2" fmla="*/ 591207 w 4083269"/>
              <a:gd name="connsiteY2" fmla="*/ 7883 h 3760076"/>
              <a:gd name="connsiteX3" fmla="*/ 4083269 w 4083269"/>
              <a:gd name="connsiteY3" fmla="*/ 0 h 3760076"/>
              <a:gd name="connsiteX4" fmla="*/ 4083269 w 4083269"/>
              <a:gd name="connsiteY4" fmla="*/ 3736427 h 3760076"/>
              <a:gd name="connsiteX5" fmla="*/ 583324 w 4083269"/>
              <a:gd name="connsiteY5" fmla="*/ 3760076 h 376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3269" h="3760076">
                <a:moveTo>
                  <a:pt x="583324" y="3760076"/>
                </a:moveTo>
                <a:lnTo>
                  <a:pt x="0" y="1868214"/>
                </a:lnTo>
                <a:lnTo>
                  <a:pt x="591207" y="7883"/>
                </a:lnTo>
                <a:lnTo>
                  <a:pt x="4083269" y="0"/>
                </a:lnTo>
                <a:lnTo>
                  <a:pt x="4083269" y="3736427"/>
                </a:lnTo>
                <a:lnTo>
                  <a:pt x="583324" y="3760076"/>
                </a:lnTo>
                <a:close/>
              </a:path>
            </a:pathLst>
          </a:custGeom>
          <a:blipFill dpi="0" rotWithShape="1">
            <a:blip r:embed="rId3">
              <a:extLst>
                <a:ext uri="{28A0092B-C50C-407E-A947-70E740481C1C}">
                  <a14:useLocalDpi xmlns:a14="http://schemas.microsoft.com/office/drawing/2010/main" val="0"/>
                </a:ext>
              </a:extLst>
            </a:blip>
            <a:srcRect/>
            <a:stretch>
              <a:fillRect/>
            </a:stretch>
          </a:blip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1" name="Arrow: Pentagon 20">
            <a:extLst>
              <a:ext uri="{FF2B5EF4-FFF2-40B4-BE49-F238E27FC236}">
                <a16:creationId xmlns:a16="http://schemas.microsoft.com/office/drawing/2014/main" id="{6F8C994F-8019-AF37-92B9-30097E4B8873}"/>
              </a:ext>
            </a:extLst>
          </p:cNvPr>
          <p:cNvSpPr/>
          <p:nvPr/>
        </p:nvSpPr>
        <p:spPr>
          <a:xfrm>
            <a:off x="323850" y="987425"/>
            <a:ext cx="4068762" cy="3744913"/>
          </a:xfrm>
          <a:prstGeom prst="homePlate">
            <a:avLst>
              <a:gd name="adj" fmla="val 15058"/>
            </a:avLst>
          </a:prstGeom>
          <a:blipFill>
            <a:blip r:embed="rId4"/>
            <a:stretch>
              <a:fillRect/>
            </a:stretch>
          </a:blipFill>
          <a:ln w="3175">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524750" cy="415925"/>
          </a:xfrm>
        </p:spPr>
        <p:txBody>
          <a:bodyPr>
            <a:normAutofit/>
          </a:bodyPr>
          <a:lstStyle/>
          <a:p>
            <a:r>
              <a:rPr lang="en-US" sz="2000" b="1" dirty="0">
                <a:solidFill>
                  <a:schemeClr val="bg1"/>
                </a:solidFill>
                <a:latin typeface="Trebuchet MS" panose="020B0603020202020204" pitchFamily="34" charset="0"/>
              </a:rPr>
              <a:t>Digital Adoption: Impact of Pandemic</a:t>
            </a:r>
          </a:p>
        </p:txBody>
      </p:sp>
      <p:sp>
        <p:nvSpPr>
          <p:cNvPr id="15" name="TextBox 14">
            <a:extLst>
              <a:ext uri="{FF2B5EF4-FFF2-40B4-BE49-F238E27FC236}">
                <a16:creationId xmlns:a16="http://schemas.microsoft.com/office/drawing/2014/main" id="{2ED97E34-3A3C-F1D8-7F60-46FE9D7DD722}"/>
              </a:ext>
            </a:extLst>
          </p:cNvPr>
          <p:cNvSpPr txBox="1"/>
          <p:nvPr/>
        </p:nvSpPr>
        <p:spPr>
          <a:xfrm>
            <a:off x="2356145" y="2621847"/>
            <a:ext cx="2036468" cy="476071"/>
          </a:xfrm>
          <a:prstGeom prst="roundRect">
            <a:avLst>
              <a:gd name="adj" fmla="val 50000"/>
            </a:avLst>
          </a:prstGeom>
          <a:solidFill>
            <a:srgbClr val="556677"/>
          </a:solidFill>
          <a:ln w="12700">
            <a:solidFill>
              <a:schemeClr val="bg1">
                <a:lumMod val="85000"/>
              </a:schemeClr>
            </a:solidFill>
            <a:prstDash val="sysDot"/>
          </a:ln>
        </p:spPr>
        <p:txBody>
          <a:bodyPr wrap="square" rtlCol="0" anchor="ctr">
            <a:spAutoFit/>
          </a:bodyPr>
          <a:lstStyle/>
          <a:p>
            <a:pPr algn="ctr"/>
            <a:r>
              <a:rPr lang="en-IN" sz="1600" b="1" dirty="0">
                <a:solidFill>
                  <a:schemeClr val="bg1"/>
                </a:solidFill>
                <a:latin typeface="Trebuchet MS" panose="020B0603020202020204" pitchFamily="34" charset="0"/>
              </a:rPr>
              <a:t>GOOD TO HAVE</a:t>
            </a:r>
          </a:p>
        </p:txBody>
      </p:sp>
      <p:sp>
        <p:nvSpPr>
          <p:cNvPr id="16" name="TextBox 15">
            <a:extLst>
              <a:ext uri="{FF2B5EF4-FFF2-40B4-BE49-F238E27FC236}">
                <a16:creationId xmlns:a16="http://schemas.microsoft.com/office/drawing/2014/main" id="{51445476-1459-1010-19C2-F80E5396C37E}"/>
              </a:ext>
            </a:extLst>
          </p:cNvPr>
          <p:cNvSpPr txBox="1"/>
          <p:nvPr/>
        </p:nvSpPr>
        <p:spPr>
          <a:xfrm>
            <a:off x="4751389" y="2621847"/>
            <a:ext cx="2036468" cy="476071"/>
          </a:xfrm>
          <a:prstGeom prst="roundRect">
            <a:avLst>
              <a:gd name="adj" fmla="val 50000"/>
            </a:avLst>
          </a:prstGeom>
          <a:solidFill>
            <a:srgbClr val="BED730"/>
          </a:solidFill>
          <a:ln w="12700">
            <a:solidFill>
              <a:schemeClr val="bg1">
                <a:lumMod val="85000"/>
              </a:schemeClr>
            </a:solidFill>
            <a:prstDash val="sysDot"/>
          </a:ln>
        </p:spPr>
        <p:txBody>
          <a:bodyPr wrap="square" rtlCol="0" anchor="ctr">
            <a:spAutoFit/>
          </a:bodyPr>
          <a:lstStyle/>
          <a:p>
            <a:pPr algn="ctr"/>
            <a:r>
              <a:rPr lang="en-IN" sz="1600" b="1" dirty="0">
                <a:latin typeface="Trebuchet MS" panose="020B0603020202020204" pitchFamily="34" charset="0"/>
              </a:rPr>
              <a:t>MUST DO</a:t>
            </a:r>
          </a:p>
        </p:txBody>
      </p:sp>
      <p:cxnSp>
        <p:nvCxnSpPr>
          <p:cNvPr id="12" name="Straight Connector 11">
            <a:extLst>
              <a:ext uri="{FF2B5EF4-FFF2-40B4-BE49-F238E27FC236}">
                <a16:creationId xmlns:a16="http://schemas.microsoft.com/office/drawing/2014/main" id="{DFC6DDC6-5166-3515-BF34-71D6737009DF}"/>
              </a:ext>
            </a:extLst>
          </p:cNvPr>
          <p:cNvCxnSpPr>
            <a:cxnSpLocks/>
          </p:cNvCxnSpPr>
          <p:nvPr/>
        </p:nvCxnSpPr>
        <p:spPr>
          <a:xfrm>
            <a:off x="4392613" y="2851287"/>
            <a:ext cx="358776" cy="0"/>
          </a:xfrm>
          <a:prstGeom prst="line">
            <a:avLst/>
          </a:prstGeom>
          <a:ln w="28575">
            <a:solidFill>
              <a:schemeClr val="bg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79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8AB1AA-B3ED-8FFB-9632-3C1CE2644D7E}"/>
              </a:ext>
            </a:extLst>
          </p:cNvPr>
          <p:cNvPicPr>
            <a:picLocks noChangeAspect="1"/>
          </p:cNvPicPr>
          <p:nvPr/>
        </p:nvPicPr>
        <p:blipFill>
          <a:blip r:embed="rId3"/>
          <a:srcRect l="5691" r="5691"/>
          <a:stretch/>
        </p:blipFill>
        <p:spPr>
          <a:xfrm flipH="1">
            <a:off x="0" y="-15766"/>
            <a:ext cx="4572000" cy="5159266"/>
          </a:xfrm>
          <a:prstGeom prst="rect">
            <a:avLst/>
          </a:prstGeom>
        </p:spPr>
      </p:pic>
      <p:pic>
        <p:nvPicPr>
          <p:cNvPr id="3" name="Picture 2">
            <a:extLst>
              <a:ext uri="{FF2B5EF4-FFF2-40B4-BE49-F238E27FC236}">
                <a16:creationId xmlns:a16="http://schemas.microsoft.com/office/drawing/2014/main" id="{F4750D9E-BD86-AC22-D7C8-A161AAF4F4E5}"/>
              </a:ext>
            </a:extLst>
          </p:cNvPr>
          <p:cNvPicPr>
            <a:picLocks noChangeAspect="1"/>
          </p:cNvPicPr>
          <p:nvPr/>
        </p:nvPicPr>
        <p:blipFill rotWithShape="1">
          <a:blip r:embed="rId4"/>
          <a:srcRect l="33443" t="-157" r="13461" b="11904"/>
          <a:stretch/>
        </p:blipFill>
        <p:spPr>
          <a:xfrm flipH="1">
            <a:off x="4572000" y="-15766"/>
            <a:ext cx="4572000" cy="5159266"/>
          </a:xfrm>
          <a:prstGeom prst="rect">
            <a:avLst/>
          </a:prstGeom>
        </p:spPr>
      </p:pic>
      <p:cxnSp>
        <p:nvCxnSpPr>
          <p:cNvPr id="5" name="Straight Connector 4">
            <a:extLst>
              <a:ext uri="{FF2B5EF4-FFF2-40B4-BE49-F238E27FC236}">
                <a16:creationId xmlns:a16="http://schemas.microsoft.com/office/drawing/2014/main" id="{1FF59F62-F885-AA0C-CFE9-A4B96597865D}"/>
              </a:ext>
            </a:extLst>
          </p:cNvPr>
          <p:cNvCxnSpPr>
            <a:stCxn id="6" idx="0"/>
            <a:endCxn id="6" idx="2"/>
          </p:cNvCxnSpPr>
          <p:nvPr/>
        </p:nvCxnSpPr>
        <p:spPr>
          <a:xfrm>
            <a:off x="4572000" y="0"/>
            <a:ext cx="0" cy="514350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C81D8689-DD10-7A81-E1E7-BA53CF14BF5B}"/>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2" name="Title 1">
            <a:extLst>
              <a:ext uri="{FF2B5EF4-FFF2-40B4-BE49-F238E27FC236}">
                <a16:creationId xmlns:a16="http://schemas.microsoft.com/office/drawing/2014/main" id="{2AE23487-20FF-9EC5-E5A7-F75F410BA3A2}"/>
              </a:ext>
            </a:extLst>
          </p:cNvPr>
          <p:cNvSpPr>
            <a:spLocks noGrp="1"/>
          </p:cNvSpPr>
          <p:nvPr>
            <p:ph type="title" idx="4294967295"/>
          </p:nvPr>
        </p:nvSpPr>
        <p:spPr>
          <a:xfrm>
            <a:off x="323850" y="211138"/>
            <a:ext cx="7848600" cy="415925"/>
          </a:xfrm>
        </p:spPr>
        <p:txBody>
          <a:bodyPr>
            <a:normAutofit/>
          </a:bodyPr>
          <a:lstStyle/>
          <a:p>
            <a:r>
              <a:rPr lang="en-US" sz="2000" b="1" dirty="0">
                <a:solidFill>
                  <a:schemeClr val="bg1"/>
                </a:solidFill>
                <a:latin typeface="Trebuchet MS" panose="020B0603020202020204" pitchFamily="34" charset="0"/>
              </a:rPr>
              <a:t>CIO’s Role</a:t>
            </a:r>
          </a:p>
        </p:txBody>
      </p:sp>
      <p:sp>
        <p:nvSpPr>
          <p:cNvPr id="11" name="Rectangle: Rounded Corners 10">
            <a:extLst>
              <a:ext uri="{FF2B5EF4-FFF2-40B4-BE49-F238E27FC236}">
                <a16:creationId xmlns:a16="http://schemas.microsoft.com/office/drawing/2014/main" id="{AC10B267-497B-C19C-DD4F-CFA7134BB709}"/>
              </a:ext>
            </a:extLst>
          </p:cNvPr>
          <p:cNvSpPr/>
          <p:nvPr/>
        </p:nvSpPr>
        <p:spPr>
          <a:xfrm rot="2700000">
            <a:off x="2615632" y="1938460"/>
            <a:ext cx="1440000" cy="1440000"/>
          </a:xfrm>
          <a:prstGeom prst="roundRect">
            <a:avLst>
              <a:gd name="adj" fmla="val 17663"/>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3" name="Rectangle: Rounded Corners 12">
            <a:extLst>
              <a:ext uri="{FF2B5EF4-FFF2-40B4-BE49-F238E27FC236}">
                <a16:creationId xmlns:a16="http://schemas.microsoft.com/office/drawing/2014/main" id="{A6668268-D0F6-9A17-8CEE-CDB350102234}"/>
              </a:ext>
            </a:extLst>
          </p:cNvPr>
          <p:cNvSpPr/>
          <p:nvPr/>
        </p:nvSpPr>
        <p:spPr>
          <a:xfrm rot="2700000">
            <a:off x="5063874" y="1938460"/>
            <a:ext cx="1440000" cy="1440000"/>
          </a:xfrm>
          <a:prstGeom prst="roundRect">
            <a:avLst>
              <a:gd name="adj" fmla="val 17663"/>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0" name="Rectangle: Rounded Corners 9">
            <a:extLst>
              <a:ext uri="{FF2B5EF4-FFF2-40B4-BE49-F238E27FC236}">
                <a16:creationId xmlns:a16="http://schemas.microsoft.com/office/drawing/2014/main" id="{D3D0DE02-9F17-C589-2349-31A3FBE89336}"/>
              </a:ext>
            </a:extLst>
          </p:cNvPr>
          <p:cNvSpPr/>
          <p:nvPr/>
        </p:nvSpPr>
        <p:spPr>
          <a:xfrm rot="2700000">
            <a:off x="2615632" y="1851749"/>
            <a:ext cx="1440000" cy="1440000"/>
          </a:xfrm>
          <a:prstGeom prst="roundRect">
            <a:avLst>
              <a:gd name="adj" fmla="val 17663"/>
            </a:avLst>
          </a:prstGeom>
          <a:solidFill>
            <a:srgbClr val="556677"/>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sp>
        <p:nvSpPr>
          <p:cNvPr id="12" name="Rectangle: Rounded Corners 11">
            <a:extLst>
              <a:ext uri="{FF2B5EF4-FFF2-40B4-BE49-F238E27FC236}">
                <a16:creationId xmlns:a16="http://schemas.microsoft.com/office/drawing/2014/main" id="{4D068BD1-6BB4-81DB-00D4-5088602138CB}"/>
              </a:ext>
            </a:extLst>
          </p:cNvPr>
          <p:cNvSpPr/>
          <p:nvPr/>
        </p:nvSpPr>
        <p:spPr>
          <a:xfrm rot="2700000">
            <a:off x="5063874" y="1851749"/>
            <a:ext cx="1440000" cy="1440000"/>
          </a:xfrm>
          <a:prstGeom prst="roundRect">
            <a:avLst>
              <a:gd name="adj" fmla="val 17663"/>
            </a:avLst>
          </a:prstGeom>
          <a:solidFill>
            <a:srgbClr val="BED730"/>
          </a:solidFill>
          <a:ln>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b="1" dirty="0">
              <a:latin typeface="Trebuchet MS" panose="020B0603020202020204" pitchFamily="34" charset="0"/>
            </a:endParaRPr>
          </a:p>
        </p:txBody>
      </p:sp>
      <p:cxnSp>
        <p:nvCxnSpPr>
          <p:cNvPr id="24" name="Straight Arrow Connector 23">
            <a:extLst>
              <a:ext uri="{FF2B5EF4-FFF2-40B4-BE49-F238E27FC236}">
                <a16:creationId xmlns:a16="http://schemas.microsoft.com/office/drawing/2014/main" id="{50A90AA3-5E9D-3DAF-A6FB-B1ABCB012ABA}"/>
              </a:ext>
            </a:extLst>
          </p:cNvPr>
          <p:cNvCxnSpPr>
            <a:cxnSpLocks/>
          </p:cNvCxnSpPr>
          <p:nvPr/>
        </p:nvCxnSpPr>
        <p:spPr>
          <a:xfrm>
            <a:off x="4313393" y="2571750"/>
            <a:ext cx="540000" cy="0"/>
          </a:xfrm>
          <a:prstGeom prst="straightConnector1">
            <a:avLst/>
          </a:prstGeom>
          <a:ln w="12700">
            <a:solidFill>
              <a:schemeClr val="bg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E2A7E3A-6032-660F-C8B7-9D254C64BE6C}"/>
              </a:ext>
            </a:extLst>
          </p:cNvPr>
          <p:cNvSpPr txBox="1"/>
          <p:nvPr/>
        </p:nvSpPr>
        <p:spPr>
          <a:xfrm>
            <a:off x="2470660" y="2545140"/>
            <a:ext cx="1729945" cy="30777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Operations-led</a:t>
            </a:r>
          </a:p>
        </p:txBody>
      </p:sp>
      <p:sp>
        <p:nvSpPr>
          <p:cNvPr id="28" name="TextBox 27">
            <a:extLst>
              <a:ext uri="{FF2B5EF4-FFF2-40B4-BE49-F238E27FC236}">
                <a16:creationId xmlns:a16="http://schemas.microsoft.com/office/drawing/2014/main" id="{87A1BA92-2386-7050-7E9C-7ABB413B51A2}"/>
              </a:ext>
            </a:extLst>
          </p:cNvPr>
          <p:cNvSpPr txBox="1"/>
          <p:nvPr/>
        </p:nvSpPr>
        <p:spPr>
          <a:xfrm>
            <a:off x="4918902" y="2545140"/>
            <a:ext cx="1729945" cy="307777"/>
          </a:xfrm>
          <a:prstGeom prst="rect">
            <a:avLst/>
          </a:prstGeom>
          <a:noFill/>
        </p:spPr>
        <p:txBody>
          <a:bodyPr wrap="square" rtlCol="0">
            <a:spAutoFit/>
          </a:bodyPr>
          <a:lstStyle/>
          <a:p>
            <a:pPr algn="ctr"/>
            <a:r>
              <a:rPr lang="en-US" sz="1400" b="1" dirty="0">
                <a:latin typeface="Trebuchet MS" panose="020B0603020202020204" pitchFamily="34" charset="0"/>
              </a:rPr>
              <a:t>Innovations-led</a:t>
            </a:r>
          </a:p>
        </p:txBody>
      </p:sp>
      <p:pic>
        <p:nvPicPr>
          <p:cNvPr id="31" name="Picture 30" descr="Shape&#10;&#10;Description automatically generated with low confidence">
            <a:extLst>
              <a:ext uri="{FF2B5EF4-FFF2-40B4-BE49-F238E27FC236}">
                <a16:creationId xmlns:a16="http://schemas.microsoft.com/office/drawing/2014/main" id="{B8385611-D255-0F74-5C4B-80695B52A47B}"/>
              </a:ext>
            </a:extLst>
          </p:cNvPr>
          <p:cNvPicPr>
            <a:picLocks noChangeAspect="1"/>
          </p:cNvPicPr>
          <p:nvPr/>
        </p:nvPicPr>
        <p:blipFill>
          <a:blip r:embed="rId5">
            <a:duotone>
              <a:prstClr val="black"/>
              <a:schemeClr val="tx2">
                <a:tint val="45000"/>
                <a:satMod val="400000"/>
              </a:schemeClr>
            </a:duotone>
          </a:blip>
          <a:stretch>
            <a:fillRect/>
          </a:stretch>
        </p:blipFill>
        <p:spPr>
          <a:xfrm>
            <a:off x="5513874" y="1995992"/>
            <a:ext cx="540000" cy="540000"/>
          </a:xfrm>
          <a:prstGeom prst="rect">
            <a:avLst/>
          </a:prstGeom>
        </p:spPr>
      </p:pic>
      <p:pic>
        <p:nvPicPr>
          <p:cNvPr id="33" name="Picture 32" descr="Shape&#10;&#10;Description automatically generated with low confidence">
            <a:extLst>
              <a:ext uri="{FF2B5EF4-FFF2-40B4-BE49-F238E27FC236}">
                <a16:creationId xmlns:a16="http://schemas.microsoft.com/office/drawing/2014/main" id="{4B78F577-982D-862C-3CFB-3608070A51B7}"/>
              </a:ext>
            </a:extLst>
          </p:cNvPr>
          <p:cNvPicPr>
            <a:picLocks noChangeAspect="1"/>
          </p:cNvPicPr>
          <p:nvPr/>
        </p:nvPicPr>
        <p:blipFill>
          <a:blip r:embed="rId6">
            <a:lum bright="70000" contrast="-70000"/>
          </a:blip>
          <a:stretch>
            <a:fillRect/>
          </a:stretch>
        </p:blipFill>
        <p:spPr>
          <a:xfrm>
            <a:off x="3101632" y="2031992"/>
            <a:ext cx="468000" cy="468000"/>
          </a:xfrm>
          <a:prstGeom prst="rect">
            <a:avLst/>
          </a:prstGeom>
        </p:spPr>
      </p:pic>
    </p:spTree>
    <p:extLst>
      <p:ext uri="{BB962C8B-B14F-4D97-AF65-F5344CB8AC3E}">
        <p14:creationId xmlns:p14="http://schemas.microsoft.com/office/powerpoint/2010/main" val="3029220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7296" y="300460"/>
            <a:ext cx="7399673" cy="433538"/>
          </a:xfrm>
        </p:spPr>
        <p:txBody>
          <a:bodyPr vert="horz" lIns="68580" tIns="34290" rIns="68580" bIns="34290" rtlCol="0" anchor="ctr">
            <a:normAutofit fontScale="90000"/>
          </a:bodyPr>
          <a:lstStyle/>
          <a:p>
            <a:r>
              <a:rPr lang="en-US" sz="2000" dirty="0">
                <a:solidFill>
                  <a:schemeClr val="bg1"/>
                </a:solidFill>
                <a:latin typeface="Trebuchet MS" panose="020B0603020202020204" pitchFamily="34" charset="0"/>
              </a:rPr>
              <a:t>CIO as a </a:t>
            </a:r>
            <a:r>
              <a:rPr lang="en-US" sz="2000" dirty="0">
                <a:solidFill>
                  <a:srgbClr val="BED730"/>
                </a:solidFill>
                <a:latin typeface="Trebuchet MS" panose="020B0603020202020204" pitchFamily="34" charset="0"/>
              </a:rPr>
              <a:t>Digital Innovator</a:t>
            </a:r>
            <a:br>
              <a:rPr lang="en-US" sz="2000" dirty="0">
                <a:solidFill>
                  <a:srgbClr val="BED730"/>
                </a:solidFill>
                <a:latin typeface="Trebuchet MS" panose="020B0603020202020204" pitchFamily="34" charset="0"/>
              </a:rPr>
            </a:br>
            <a:br>
              <a:rPr lang="en-US" sz="2000" dirty="0">
                <a:solidFill>
                  <a:srgbClr val="BED730"/>
                </a:solidFill>
                <a:latin typeface="Trebuchet MS" panose="020B0603020202020204" pitchFamily="34" charset="0"/>
              </a:rPr>
            </a:br>
            <a:endParaRPr lang="en-US" sz="2000" b="0" i="1" dirty="0">
              <a:solidFill>
                <a:schemeClr val="bg1"/>
              </a:solidFill>
              <a:latin typeface="Trebuchet MS" panose="020B0603020202020204" pitchFamily="34" charset="0"/>
            </a:endParaRPr>
          </a:p>
        </p:txBody>
      </p:sp>
      <p:sp>
        <p:nvSpPr>
          <p:cNvPr id="4" name="TextBox 3"/>
          <p:cNvSpPr txBox="1"/>
          <p:nvPr/>
        </p:nvSpPr>
        <p:spPr>
          <a:xfrm>
            <a:off x="603989" y="781979"/>
            <a:ext cx="3038166" cy="5539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HISTORICAL CIO</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“Point-in -time Problem Solver”</a:t>
            </a:r>
          </a:p>
        </p:txBody>
      </p:sp>
      <p:sp>
        <p:nvSpPr>
          <p:cNvPr id="5" name="TextBox 4"/>
          <p:cNvSpPr txBox="1"/>
          <p:nvPr/>
        </p:nvSpPr>
        <p:spPr>
          <a:xfrm>
            <a:off x="4886481" y="794749"/>
            <a:ext cx="2979214" cy="5539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DIGITAL CIO</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“Champion of Disruption”</a:t>
            </a:r>
          </a:p>
        </p:txBody>
      </p:sp>
      <p:sp>
        <p:nvSpPr>
          <p:cNvPr id="3" name="Rectangle 2"/>
          <p:cNvSpPr/>
          <p:nvPr/>
        </p:nvSpPr>
        <p:spPr>
          <a:xfrm>
            <a:off x="287296" y="1444710"/>
            <a:ext cx="3438267" cy="648730"/>
          </a:xfrm>
          <a:prstGeom prst="rect">
            <a:avLst/>
          </a:prstGeom>
          <a:solidFill>
            <a:srgbClr val="0070C0">
              <a:alpha val="58039"/>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COST CUTTER</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 reducing the IT cost burden on the enterprise</a:t>
            </a:r>
          </a:p>
        </p:txBody>
      </p:sp>
      <p:sp>
        <p:nvSpPr>
          <p:cNvPr id="8" name="Rectangle 7"/>
          <p:cNvSpPr/>
          <p:nvPr/>
        </p:nvSpPr>
        <p:spPr>
          <a:xfrm>
            <a:off x="287296" y="2161401"/>
            <a:ext cx="3438267" cy="639462"/>
          </a:xfrm>
          <a:prstGeom prst="rect">
            <a:avLst/>
          </a:prstGeom>
          <a:solidFill>
            <a:schemeClr val="tx1">
              <a:lumMod val="75000"/>
              <a:lumOff val="25000"/>
              <a:alpha val="58039"/>
            </a:schemeClr>
          </a:solidFill>
          <a:ln>
            <a:solidFill>
              <a:srgbClr val="B9D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KEEP THE LIGHTS ON</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 improving how IT operates</a:t>
            </a:r>
          </a:p>
        </p:txBody>
      </p:sp>
      <p:sp>
        <p:nvSpPr>
          <p:cNvPr id="9" name="Rectangle 8"/>
          <p:cNvSpPr/>
          <p:nvPr/>
        </p:nvSpPr>
        <p:spPr>
          <a:xfrm>
            <a:off x="287296" y="2868826"/>
            <a:ext cx="3438267" cy="954559"/>
          </a:xfrm>
          <a:prstGeom prst="rect">
            <a:avLst/>
          </a:prstGeom>
          <a:solidFill>
            <a:srgbClr val="0070C0">
              <a:alpha val="58039"/>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CHANGE AGENT </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 implementing a large-scale technology </a:t>
            </a:r>
            <a:b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br>
            <a: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platform or upgrade</a:t>
            </a:r>
          </a:p>
        </p:txBody>
      </p:sp>
      <p:sp>
        <p:nvSpPr>
          <p:cNvPr id="10" name="Rectangle 9"/>
          <p:cNvSpPr/>
          <p:nvPr/>
        </p:nvSpPr>
        <p:spPr>
          <a:xfrm>
            <a:off x="287296" y="3902776"/>
            <a:ext cx="3438267" cy="917490"/>
          </a:xfrm>
          <a:prstGeom prst="rect">
            <a:avLst/>
          </a:prstGeom>
          <a:solidFill>
            <a:schemeClr val="tx1">
              <a:lumMod val="75000"/>
              <a:lumOff val="25000"/>
              <a:alpha val="58039"/>
            </a:schemeClr>
          </a:solidFill>
          <a:ln>
            <a:solidFill>
              <a:srgbClr val="B9D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BUILDER</a:t>
            </a:r>
            <a:endPar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 </a:t>
            </a:r>
            <a:r>
              <a:rPr kumimoji="0" lang="en-US"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who believes in building the new products ground-up to solve the existing problems</a:t>
            </a:r>
            <a:endPar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endParaRPr>
          </a:p>
        </p:txBody>
      </p:sp>
      <p:sp>
        <p:nvSpPr>
          <p:cNvPr id="11" name="Rectangle 10"/>
          <p:cNvSpPr/>
          <p:nvPr/>
        </p:nvSpPr>
        <p:spPr>
          <a:xfrm>
            <a:off x="3901647" y="1444710"/>
            <a:ext cx="4948881" cy="648730"/>
          </a:xfrm>
          <a:prstGeom prst="rect">
            <a:avLst/>
          </a:prstGeom>
          <a:solidFill>
            <a:schemeClr val="tx1">
              <a:lumMod val="75000"/>
              <a:lumOff val="25000"/>
              <a:alpha val="58039"/>
            </a:schemeClr>
          </a:solidFill>
          <a:ln>
            <a:solidFill>
              <a:srgbClr val="B9D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INTEGRATOR</a:t>
            </a:r>
            <a:endPar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 Makes plug-and-play a reality by </a:t>
            </a:r>
            <a:b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br>
            <a: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creating enterprise  integration fabric</a:t>
            </a:r>
          </a:p>
        </p:txBody>
      </p:sp>
      <p:sp>
        <p:nvSpPr>
          <p:cNvPr id="12" name="Rectangle 11"/>
          <p:cNvSpPr/>
          <p:nvPr/>
        </p:nvSpPr>
        <p:spPr>
          <a:xfrm>
            <a:off x="3901647" y="2152133"/>
            <a:ext cx="4948881" cy="648730"/>
          </a:xfrm>
          <a:prstGeom prst="rect">
            <a:avLst/>
          </a:prstGeom>
          <a:solidFill>
            <a:srgbClr val="0070C0">
              <a:alpha val="58039"/>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AGILE LEADER</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 Drives the culture of agility across the enterprise</a:t>
            </a:r>
          </a:p>
        </p:txBody>
      </p:sp>
      <p:sp>
        <p:nvSpPr>
          <p:cNvPr id="13" name="Rectangle 12"/>
          <p:cNvSpPr/>
          <p:nvPr/>
        </p:nvSpPr>
        <p:spPr>
          <a:xfrm>
            <a:off x="3901647" y="2859556"/>
            <a:ext cx="4948881" cy="963828"/>
          </a:xfrm>
          <a:prstGeom prst="rect">
            <a:avLst/>
          </a:prstGeom>
          <a:solidFill>
            <a:schemeClr val="tx1">
              <a:lumMod val="75000"/>
              <a:lumOff val="25000"/>
              <a:alpha val="58039"/>
            </a:schemeClr>
          </a:solidFill>
          <a:ln>
            <a:solidFill>
              <a:srgbClr val="B9D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FRUGAL MODERNIZER</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srgbClr val="B9D300"/>
                </a:solidFill>
                <a:effectLst/>
                <a:uLnTx/>
                <a:uFillTx/>
                <a:latin typeface="Trebuchet MS" panose="020B0603020202020204" pitchFamily="34" charset="0"/>
                <a:cs typeface="Arial" panose="020B0604020202020204" pitchFamily="34" charset="0"/>
              </a:rPr>
              <a:t>– Use digital methods to modernize and change the cost structure of processes and technology to self-fund transformation</a:t>
            </a:r>
          </a:p>
        </p:txBody>
      </p:sp>
      <p:sp>
        <p:nvSpPr>
          <p:cNvPr id="14" name="Rectangle 13"/>
          <p:cNvSpPr/>
          <p:nvPr/>
        </p:nvSpPr>
        <p:spPr>
          <a:xfrm>
            <a:off x="3901647" y="3902776"/>
            <a:ext cx="4948881" cy="917490"/>
          </a:xfrm>
          <a:prstGeom prst="rect">
            <a:avLst/>
          </a:prstGeom>
          <a:solidFill>
            <a:srgbClr val="0070C0">
              <a:alpha val="58039"/>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1"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UTILITY ENABLER</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IN" sz="1200" b="0" i="0" u="none" strike="noStrike" kern="1200" cap="none" spc="0" normalizeH="0" baseline="0" noProof="0" dirty="0">
                <a:ln>
                  <a:noFill/>
                </a:ln>
                <a:solidFill>
                  <a:prstClr val="white"/>
                </a:solidFill>
                <a:effectLst/>
                <a:uLnTx/>
                <a:uFillTx/>
                <a:latin typeface="Trebuchet MS" panose="020B0603020202020204" pitchFamily="34" charset="0"/>
                <a:cs typeface="Arial" panose="020B0604020202020204" pitchFamily="34" charset="0"/>
              </a:rPr>
              <a:t>– Creates an internal machine to support organizations who seek to innovate through partnerships</a:t>
            </a:r>
          </a:p>
        </p:txBody>
      </p:sp>
      <p:sp>
        <p:nvSpPr>
          <p:cNvPr id="6" name="TextBox 5">
            <a:extLst>
              <a:ext uri="{FF2B5EF4-FFF2-40B4-BE49-F238E27FC236}">
                <a16:creationId xmlns:a16="http://schemas.microsoft.com/office/drawing/2014/main" id="{64C2CD09-491F-3EB5-3FC2-F8BC444CC79E}"/>
              </a:ext>
            </a:extLst>
          </p:cNvPr>
          <p:cNvSpPr txBox="1"/>
          <p:nvPr/>
        </p:nvSpPr>
        <p:spPr>
          <a:xfrm>
            <a:off x="7456473" y="89668"/>
            <a:ext cx="1130438" cy="300082"/>
          </a:xfrm>
          <a:prstGeom prst="rect">
            <a:avLst/>
          </a:prstGeom>
          <a:noFill/>
        </p:spPr>
        <p:txBody>
          <a:bodyPr wrap="none" rtlCol="0">
            <a:spAutoFit/>
          </a:bodyPr>
          <a:lstStyle/>
          <a:p>
            <a:r>
              <a:rPr lang="en-US" dirty="0">
                <a:solidFill>
                  <a:schemeClr val="bg1"/>
                </a:solidFill>
              </a:rPr>
              <a:t>CIO 100 2017</a:t>
            </a:r>
          </a:p>
        </p:txBody>
      </p:sp>
    </p:spTree>
    <p:extLst>
      <p:ext uri="{BB962C8B-B14F-4D97-AF65-F5344CB8AC3E}">
        <p14:creationId xmlns:p14="http://schemas.microsoft.com/office/powerpoint/2010/main" val="833029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8D24C66-02C6-AD8C-CDD9-1730EAB26F94}"/>
              </a:ext>
            </a:extLst>
          </p:cNvPr>
          <p:cNvPicPr>
            <a:picLocks noChangeAspect="1"/>
          </p:cNvPicPr>
          <p:nvPr/>
        </p:nvPicPr>
        <p:blipFill>
          <a:blip r:embed="rId2"/>
          <a:srcRect/>
          <a:stretch/>
        </p:blipFill>
        <p:spPr>
          <a:xfrm>
            <a:off x="0" y="0"/>
            <a:ext cx="9144000" cy="5143500"/>
          </a:xfrm>
          <a:prstGeom prst="rect">
            <a:avLst/>
          </a:prstGeom>
        </p:spPr>
      </p:pic>
      <p:sp>
        <p:nvSpPr>
          <p:cNvPr id="7" name="Rectangle 6">
            <a:extLst>
              <a:ext uri="{FF2B5EF4-FFF2-40B4-BE49-F238E27FC236}">
                <a16:creationId xmlns:a16="http://schemas.microsoft.com/office/drawing/2014/main" id="{DA91F1B6-9079-4896-44F1-033DBCD36E92}"/>
              </a:ext>
            </a:extLst>
          </p:cNvPr>
          <p:cNvSpPr/>
          <p:nvPr/>
        </p:nvSpPr>
        <p:spPr>
          <a:xfrm>
            <a:off x="0" y="0"/>
            <a:ext cx="9144000" cy="5143500"/>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sz="1800" dirty="0"/>
          </a:p>
        </p:txBody>
      </p:sp>
      <p:sp>
        <p:nvSpPr>
          <p:cNvPr id="4" name="TextBox 3">
            <a:extLst>
              <a:ext uri="{FF2B5EF4-FFF2-40B4-BE49-F238E27FC236}">
                <a16:creationId xmlns:a16="http://schemas.microsoft.com/office/drawing/2014/main" id="{40B5F85E-30D8-F044-3778-1E847CC94CAE}"/>
              </a:ext>
            </a:extLst>
          </p:cNvPr>
          <p:cNvSpPr txBox="1"/>
          <p:nvPr/>
        </p:nvSpPr>
        <p:spPr>
          <a:xfrm>
            <a:off x="323850" y="3131988"/>
            <a:ext cx="8496300" cy="646331"/>
          </a:xfrm>
          <a:prstGeom prst="rect">
            <a:avLst/>
          </a:prstGeom>
          <a:noFill/>
        </p:spPr>
        <p:txBody>
          <a:bodyPr wrap="square" rtlCol="0">
            <a:spAutoFit/>
          </a:bodyPr>
          <a:lstStyle/>
          <a:p>
            <a:r>
              <a:rPr lang="en-US" sz="3600" dirty="0">
                <a:solidFill>
                  <a:schemeClr val="bg1"/>
                </a:solidFill>
                <a:latin typeface="Trebuchet MS" panose="020B0603020202020204" pitchFamily="34" charset="0"/>
              </a:rPr>
              <a:t>Changing life of the CIO</a:t>
            </a:r>
            <a:endParaRPr lang="en-IN" sz="3600" dirty="0">
              <a:solidFill>
                <a:schemeClr val="bg1"/>
              </a:solidFill>
              <a:latin typeface="Trebuchet MS" panose="020B0603020202020204" pitchFamily="34" charset="0"/>
            </a:endParaRPr>
          </a:p>
        </p:txBody>
      </p:sp>
    </p:spTree>
    <p:extLst>
      <p:ext uri="{BB962C8B-B14F-4D97-AF65-F5344CB8AC3E}">
        <p14:creationId xmlns:p14="http://schemas.microsoft.com/office/powerpoint/2010/main" val="143797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377582F7-5528-46D2-9BCF-9A1B762E3723}"/>
              </a:ext>
            </a:extLst>
          </p:cNvPr>
          <p:cNvCxnSpPr>
            <a:cxnSpLocks/>
          </p:cNvCxnSpPr>
          <p:nvPr/>
        </p:nvCxnSpPr>
        <p:spPr>
          <a:xfrm>
            <a:off x="3432875" y="2082040"/>
            <a:ext cx="2221197" cy="0"/>
          </a:xfrm>
          <a:prstGeom prst="line">
            <a:avLst/>
          </a:prstGeom>
          <a:ln w="19050">
            <a:solidFill>
              <a:srgbClr val="BED730"/>
            </a:solidFill>
            <a:prstDash val="sysDot"/>
          </a:ln>
        </p:spPr>
        <p:style>
          <a:lnRef idx="1">
            <a:schemeClr val="accent1"/>
          </a:lnRef>
          <a:fillRef idx="0">
            <a:schemeClr val="accent1"/>
          </a:fillRef>
          <a:effectRef idx="0">
            <a:schemeClr val="accent1"/>
          </a:effectRef>
          <a:fontRef idx="minor">
            <a:schemeClr val="tx1"/>
          </a:fontRef>
        </p:style>
      </p:cxnSp>
      <p:sp>
        <p:nvSpPr>
          <p:cNvPr id="13" name="Rectangle: Rounded Corners 12">
            <a:extLst>
              <a:ext uri="{FF2B5EF4-FFF2-40B4-BE49-F238E27FC236}">
                <a16:creationId xmlns:a16="http://schemas.microsoft.com/office/drawing/2014/main" id="{7A7D1C1A-667B-4B2A-3F87-D9B04D5252C6}"/>
              </a:ext>
            </a:extLst>
          </p:cNvPr>
          <p:cNvSpPr/>
          <p:nvPr/>
        </p:nvSpPr>
        <p:spPr>
          <a:xfrm rot="2700000">
            <a:off x="5806816" y="1445525"/>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4" name="Rectangle: Rounded Corners 13">
            <a:extLst>
              <a:ext uri="{FF2B5EF4-FFF2-40B4-BE49-F238E27FC236}">
                <a16:creationId xmlns:a16="http://schemas.microsoft.com/office/drawing/2014/main" id="{FFF26C13-4896-A1BA-3451-2B4BF009E744}"/>
              </a:ext>
            </a:extLst>
          </p:cNvPr>
          <p:cNvSpPr/>
          <p:nvPr/>
        </p:nvSpPr>
        <p:spPr>
          <a:xfrm rot="2700000">
            <a:off x="3847254" y="1445525"/>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6" name="Rectangle: Rounded Corners 15">
            <a:extLst>
              <a:ext uri="{FF2B5EF4-FFF2-40B4-BE49-F238E27FC236}">
                <a16:creationId xmlns:a16="http://schemas.microsoft.com/office/drawing/2014/main" id="{841E3C0A-CC0F-D00B-1987-40C2C4117D00}"/>
              </a:ext>
            </a:extLst>
          </p:cNvPr>
          <p:cNvSpPr/>
          <p:nvPr/>
        </p:nvSpPr>
        <p:spPr>
          <a:xfrm rot="2700000">
            <a:off x="6748144" y="2846698"/>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3" name="Rectangle: Rounded Corners 22">
            <a:extLst>
              <a:ext uri="{FF2B5EF4-FFF2-40B4-BE49-F238E27FC236}">
                <a16:creationId xmlns:a16="http://schemas.microsoft.com/office/drawing/2014/main" id="{EFA52A0E-F2AF-4BF8-E532-D9FF7901259D}"/>
              </a:ext>
            </a:extLst>
          </p:cNvPr>
          <p:cNvSpPr/>
          <p:nvPr/>
        </p:nvSpPr>
        <p:spPr>
          <a:xfrm rot="2700000">
            <a:off x="4788582" y="2846698"/>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Rectangle: Rounded Corners 24">
            <a:extLst>
              <a:ext uri="{FF2B5EF4-FFF2-40B4-BE49-F238E27FC236}">
                <a16:creationId xmlns:a16="http://schemas.microsoft.com/office/drawing/2014/main" id="{194282C0-E066-0595-17BA-DC073528B9AD}"/>
              </a:ext>
            </a:extLst>
          </p:cNvPr>
          <p:cNvSpPr/>
          <p:nvPr/>
        </p:nvSpPr>
        <p:spPr>
          <a:xfrm rot="2700000">
            <a:off x="2829020" y="2846698"/>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7" name="Rectangle: Rounded Corners 26">
            <a:extLst>
              <a:ext uri="{FF2B5EF4-FFF2-40B4-BE49-F238E27FC236}">
                <a16:creationId xmlns:a16="http://schemas.microsoft.com/office/drawing/2014/main" id="{6C7651E6-2936-5130-53EE-8EE7D613AA6D}"/>
              </a:ext>
            </a:extLst>
          </p:cNvPr>
          <p:cNvSpPr/>
          <p:nvPr/>
        </p:nvSpPr>
        <p:spPr>
          <a:xfrm rot="2700000">
            <a:off x="869458" y="2846698"/>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30" name="Rectangle: Rounded Corners 18">
            <a:extLst>
              <a:ext uri="{FF2B5EF4-FFF2-40B4-BE49-F238E27FC236}">
                <a16:creationId xmlns:a16="http://schemas.microsoft.com/office/drawing/2014/main" id="{09519072-9862-6B47-3B5B-8296A05CE403}"/>
              </a:ext>
            </a:extLst>
          </p:cNvPr>
          <p:cNvSpPr/>
          <p:nvPr/>
        </p:nvSpPr>
        <p:spPr>
          <a:xfrm rot="2700000">
            <a:off x="1859151" y="1377411"/>
            <a:ext cx="1440000" cy="1440000"/>
          </a:xfrm>
          <a:prstGeom prst="roundRect">
            <a:avLst>
              <a:gd name="adj" fmla="val 20180"/>
            </a:avLst>
          </a:prstGeom>
          <a:solidFill>
            <a:srgbClr val="556677"/>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36" name="Straight Connector 35">
            <a:extLst>
              <a:ext uri="{FF2B5EF4-FFF2-40B4-BE49-F238E27FC236}">
                <a16:creationId xmlns:a16="http://schemas.microsoft.com/office/drawing/2014/main" id="{B36BCE4A-CE15-6739-8AB1-490D01CCD894}"/>
              </a:ext>
            </a:extLst>
          </p:cNvPr>
          <p:cNvCxnSpPr>
            <a:cxnSpLocks/>
          </p:cNvCxnSpPr>
          <p:nvPr/>
        </p:nvCxnSpPr>
        <p:spPr>
          <a:xfrm>
            <a:off x="2498915" y="3507884"/>
            <a:ext cx="4110892" cy="0"/>
          </a:xfrm>
          <a:prstGeom prst="line">
            <a:avLst/>
          </a:prstGeom>
          <a:ln w="19050">
            <a:solidFill>
              <a:srgbClr val="BED730"/>
            </a:solidFill>
            <a:prstDash val="sysDot"/>
          </a:ln>
        </p:spPr>
        <p:style>
          <a:lnRef idx="1">
            <a:schemeClr val="accent1"/>
          </a:lnRef>
          <a:fillRef idx="0">
            <a:schemeClr val="accent1"/>
          </a:fillRef>
          <a:effectRef idx="0">
            <a:schemeClr val="accent1"/>
          </a:effectRef>
          <a:fontRef idx="minor">
            <a:schemeClr val="tx1"/>
          </a:fontRef>
        </p:style>
      </p:cxnSp>
      <p:sp>
        <p:nvSpPr>
          <p:cNvPr id="28" name="Rectangle: Rounded Corners 27">
            <a:extLst>
              <a:ext uri="{FF2B5EF4-FFF2-40B4-BE49-F238E27FC236}">
                <a16:creationId xmlns:a16="http://schemas.microsoft.com/office/drawing/2014/main" id="{E900B902-2C68-4056-4DA7-A3ECEA0C229B}"/>
              </a:ext>
            </a:extLst>
          </p:cNvPr>
          <p:cNvSpPr/>
          <p:nvPr/>
        </p:nvSpPr>
        <p:spPr>
          <a:xfrm rot="2700000">
            <a:off x="5806816" y="1353773"/>
            <a:ext cx="1440000"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9" name="Rectangle: Rounded Corners 28">
            <a:extLst>
              <a:ext uri="{FF2B5EF4-FFF2-40B4-BE49-F238E27FC236}">
                <a16:creationId xmlns:a16="http://schemas.microsoft.com/office/drawing/2014/main" id="{27E59984-1521-61B6-EC2B-8FEF74A36403}"/>
              </a:ext>
            </a:extLst>
          </p:cNvPr>
          <p:cNvSpPr/>
          <p:nvPr/>
        </p:nvSpPr>
        <p:spPr>
          <a:xfrm rot="2700000">
            <a:off x="3847254" y="1353773"/>
            <a:ext cx="1440000" cy="144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1" name="Rectangle: Rounded Corners 10">
            <a:extLst>
              <a:ext uri="{FF2B5EF4-FFF2-40B4-BE49-F238E27FC236}">
                <a16:creationId xmlns:a16="http://schemas.microsoft.com/office/drawing/2014/main" id="{4BA5989B-3612-C5AA-1A09-D06E1EE63734}"/>
              </a:ext>
            </a:extLst>
          </p:cNvPr>
          <p:cNvSpPr/>
          <p:nvPr/>
        </p:nvSpPr>
        <p:spPr>
          <a:xfrm rot="2700000">
            <a:off x="6748144" y="2754946"/>
            <a:ext cx="1440000"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Rectangle: Rounded Corners 16">
            <a:extLst>
              <a:ext uri="{FF2B5EF4-FFF2-40B4-BE49-F238E27FC236}">
                <a16:creationId xmlns:a16="http://schemas.microsoft.com/office/drawing/2014/main" id="{8AA9A49F-9892-0667-1CEA-8C57BD0F3295}"/>
              </a:ext>
            </a:extLst>
          </p:cNvPr>
          <p:cNvSpPr/>
          <p:nvPr/>
        </p:nvSpPr>
        <p:spPr>
          <a:xfrm rot="2700000">
            <a:off x="4788582" y="2754946"/>
            <a:ext cx="1440000" cy="144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Rectangle: Rounded Corners 17">
            <a:extLst>
              <a:ext uri="{FF2B5EF4-FFF2-40B4-BE49-F238E27FC236}">
                <a16:creationId xmlns:a16="http://schemas.microsoft.com/office/drawing/2014/main" id="{8984825D-5927-384B-EDB5-143CE6B5EA99}"/>
              </a:ext>
            </a:extLst>
          </p:cNvPr>
          <p:cNvSpPr/>
          <p:nvPr/>
        </p:nvSpPr>
        <p:spPr>
          <a:xfrm rot="2700000">
            <a:off x="2829020" y="2754946"/>
            <a:ext cx="1440000" cy="1440000"/>
          </a:xfrm>
          <a:prstGeom prst="roundRect">
            <a:avLst>
              <a:gd name="adj" fmla="val 20180"/>
            </a:avLst>
          </a:prstGeom>
          <a:solidFill>
            <a:srgbClr val="556677"/>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9" name="Rectangle: Rounded Corners 18">
            <a:extLst>
              <a:ext uri="{FF2B5EF4-FFF2-40B4-BE49-F238E27FC236}">
                <a16:creationId xmlns:a16="http://schemas.microsoft.com/office/drawing/2014/main" id="{62897C9F-0B5C-4F3F-E1F2-099AAA39587F}"/>
              </a:ext>
            </a:extLst>
          </p:cNvPr>
          <p:cNvSpPr/>
          <p:nvPr/>
        </p:nvSpPr>
        <p:spPr>
          <a:xfrm rot="2700000">
            <a:off x="869458" y="2754946"/>
            <a:ext cx="1440000"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2" name="TextBox 11">
            <a:extLst>
              <a:ext uri="{FF2B5EF4-FFF2-40B4-BE49-F238E27FC236}">
                <a16:creationId xmlns:a16="http://schemas.microsoft.com/office/drawing/2014/main" id="{CA82C98D-2FA7-BE32-94CF-F0D5B2669A18}"/>
              </a:ext>
            </a:extLst>
          </p:cNvPr>
          <p:cNvSpPr txBox="1"/>
          <p:nvPr/>
        </p:nvSpPr>
        <p:spPr>
          <a:xfrm>
            <a:off x="6702387" y="3326794"/>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Partner Selection</a:t>
            </a:r>
          </a:p>
        </p:txBody>
      </p:sp>
      <p:sp>
        <p:nvSpPr>
          <p:cNvPr id="20" name="TextBox 19">
            <a:extLst>
              <a:ext uri="{FF2B5EF4-FFF2-40B4-BE49-F238E27FC236}">
                <a16:creationId xmlns:a16="http://schemas.microsoft.com/office/drawing/2014/main" id="{CDDF6052-229C-897B-461B-728BDB0006E7}"/>
              </a:ext>
            </a:extLst>
          </p:cNvPr>
          <p:cNvSpPr txBox="1"/>
          <p:nvPr/>
        </p:nvSpPr>
        <p:spPr>
          <a:xfrm>
            <a:off x="4742825" y="3326794"/>
            <a:ext cx="1531513" cy="738664"/>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Change Management at scale</a:t>
            </a:r>
          </a:p>
        </p:txBody>
      </p:sp>
      <p:sp>
        <p:nvSpPr>
          <p:cNvPr id="21" name="TextBox 20">
            <a:extLst>
              <a:ext uri="{FF2B5EF4-FFF2-40B4-BE49-F238E27FC236}">
                <a16:creationId xmlns:a16="http://schemas.microsoft.com/office/drawing/2014/main" id="{EA93CE47-4465-17B2-2BD6-16D196BB3F1F}"/>
              </a:ext>
            </a:extLst>
          </p:cNvPr>
          <p:cNvSpPr txBox="1"/>
          <p:nvPr/>
        </p:nvSpPr>
        <p:spPr>
          <a:xfrm>
            <a:off x="2783263" y="3326794"/>
            <a:ext cx="1531513" cy="738664"/>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Bringing Innovation to the core</a:t>
            </a:r>
          </a:p>
        </p:txBody>
      </p:sp>
      <p:sp>
        <p:nvSpPr>
          <p:cNvPr id="22" name="TextBox 21">
            <a:extLst>
              <a:ext uri="{FF2B5EF4-FFF2-40B4-BE49-F238E27FC236}">
                <a16:creationId xmlns:a16="http://schemas.microsoft.com/office/drawing/2014/main" id="{48562FAC-37C4-6AC5-0B75-7E3C80E9573C}"/>
              </a:ext>
            </a:extLst>
          </p:cNvPr>
          <p:cNvSpPr txBox="1"/>
          <p:nvPr/>
        </p:nvSpPr>
        <p:spPr>
          <a:xfrm>
            <a:off x="823701" y="3326794"/>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Business Continuity </a:t>
            </a:r>
          </a:p>
        </p:txBody>
      </p:sp>
      <p:sp>
        <p:nvSpPr>
          <p:cNvPr id="24" name="TextBox 23">
            <a:extLst>
              <a:ext uri="{FF2B5EF4-FFF2-40B4-BE49-F238E27FC236}">
                <a16:creationId xmlns:a16="http://schemas.microsoft.com/office/drawing/2014/main" id="{7709D7D4-8F48-9EAB-95FE-63D0E0CEBDC5}"/>
              </a:ext>
            </a:extLst>
          </p:cNvPr>
          <p:cNvSpPr txBox="1"/>
          <p:nvPr/>
        </p:nvSpPr>
        <p:spPr>
          <a:xfrm>
            <a:off x="5764228" y="1826882"/>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Security Risks mitigation</a:t>
            </a:r>
          </a:p>
        </p:txBody>
      </p:sp>
      <p:sp>
        <p:nvSpPr>
          <p:cNvPr id="26" name="TextBox 25">
            <a:extLst>
              <a:ext uri="{FF2B5EF4-FFF2-40B4-BE49-F238E27FC236}">
                <a16:creationId xmlns:a16="http://schemas.microsoft.com/office/drawing/2014/main" id="{ACBD5CA9-98C0-CC18-E0D9-6A566FA9D071}"/>
              </a:ext>
            </a:extLst>
          </p:cNvPr>
          <p:cNvSpPr txBox="1"/>
          <p:nvPr/>
        </p:nvSpPr>
        <p:spPr>
          <a:xfrm>
            <a:off x="3798329" y="1826882"/>
            <a:ext cx="1531513" cy="954107"/>
          </a:xfrm>
          <a:prstGeom prst="rect">
            <a:avLst/>
          </a:prstGeom>
          <a:noFill/>
        </p:spPr>
        <p:txBody>
          <a:bodyPr wrap="square" rtlCol="0">
            <a:spAutoFit/>
          </a:bodyPr>
          <a:lstStyle/>
          <a:p>
            <a:pPr algn="ctr"/>
            <a:r>
              <a:rPr lang="en-US" sz="1400" b="1" dirty="0">
                <a:solidFill>
                  <a:schemeClr val="bg1"/>
                </a:solidFill>
                <a:latin typeface="Trebuchet MS" panose="020B0603020202020204" pitchFamily="34" charset="0"/>
              </a:rPr>
              <a:t>Building business-aligned digital models</a:t>
            </a:r>
          </a:p>
        </p:txBody>
      </p:sp>
      <p:pic>
        <p:nvPicPr>
          <p:cNvPr id="3" name="Picture 2">
            <a:extLst>
              <a:ext uri="{FF2B5EF4-FFF2-40B4-BE49-F238E27FC236}">
                <a16:creationId xmlns:a16="http://schemas.microsoft.com/office/drawing/2014/main" id="{8836F5CA-2E96-BC85-6AF6-CEC9722A9EA5}"/>
              </a:ext>
            </a:extLst>
          </p:cNvPr>
          <p:cNvPicPr>
            <a:picLocks noChangeAspect="1"/>
          </p:cNvPicPr>
          <p:nvPr/>
        </p:nvPicPr>
        <p:blipFill>
          <a:blip r:embed="rId3">
            <a:lum bright="70000" contrast="-70000"/>
          </a:blip>
          <a:srcRect/>
          <a:stretch/>
        </p:blipFill>
        <p:spPr>
          <a:xfrm>
            <a:off x="4354000" y="1412295"/>
            <a:ext cx="360000" cy="360000"/>
          </a:xfrm>
          <a:prstGeom prst="rect">
            <a:avLst/>
          </a:prstGeom>
        </p:spPr>
      </p:pic>
      <p:pic>
        <p:nvPicPr>
          <p:cNvPr id="5" name="Picture 4">
            <a:extLst>
              <a:ext uri="{FF2B5EF4-FFF2-40B4-BE49-F238E27FC236}">
                <a16:creationId xmlns:a16="http://schemas.microsoft.com/office/drawing/2014/main" id="{FDC9EA18-B36A-196A-0D22-979293F5E068}"/>
              </a:ext>
            </a:extLst>
          </p:cNvPr>
          <p:cNvPicPr>
            <a:picLocks noChangeAspect="1"/>
          </p:cNvPicPr>
          <p:nvPr/>
        </p:nvPicPr>
        <p:blipFill>
          <a:blip r:embed="rId4"/>
          <a:srcRect/>
          <a:stretch/>
        </p:blipFill>
        <p:spPr>
          <a:xfrm>
            <a:off x="6348253" y="1414993"/>
            <a:ext cx="354603" cy="354603"/>
          </a:xfrm>
          <a:prstGeom prst="rect">
            <a:avLst/>
          </a:prstGeom>
        </p:spPr>
      </p:pic>
      <p:pic>
        <p:nvPicPr>
          <p:cNvPr id="6" name="Picture 5">
            <a:extLst>
              <a:ext uri="{FF2B5EF4-FFF2-40B4-BE49-F238E27FC236}">
                <a16:creationId xmlns:a16="http://schemas.microsoft.com/office/drawing/2014/main" id="{39EEB466-0F60-510E-8648-CC7CB5C12CB6}"/>
              </a:ext>
            </a:extLst>
          </p:cNvPr>
          <p:cNvPicPr>
            <a:picLocks noChangeAspect="1"/>
          </p:cNvPicPr>
          <p:nvPr/>
        </p:nvPicPr>
        <p:blipFill>
          <a:blip r:embed="rId5">
            <a:duotone>
              <a:prstClr val="black"/>
              <a:schemeClr val="tx2">
                <a:tint val="45000"/>
                <a:satMod val="400000"/>
              </a:schemeClr>
            </a:duotone>
          </a:blip>
          <a:srcRect/>
          <a:stretch/>
        </p:blipFill>
        <p:spPr>
          <a:xfrm>
            <a:off x="1371590" y="2947047"/>
            <a:ext cx="360000" cy="360000"/>
          </a:xfrm>
          <a:prstGeom prst="rect">
            <a:avLst/>
          </a:prstGeom>
        </p:spPr>
      </p:pic>
      <p:pic>
        <p:nvPicPr>
          <p:cNvPr id="7" name="Picture 6">
            <a:extLst>
              <a:ext uri="{FF2B5EF4-FFF2-40B4-BE49-F238E27FC236}">
                <a16:creationId xmlns:a16="http://schemas.microsoft.com/office/drawing/2014/main" id="{987DDF86-C4C1-AF28-8F7F-085E6DB81B0A}"/>
              </a:ext>
            </a:extLst>
          </p:cNvPr>
          <p:cNvPicPr>
            <a:picLocks noChangeAspect="1"/>
          </p:cNvPicPr>
          <p:nvPr/>
        </p:nvPicPr>
        <p:blipFill>
          <a:blip r:embed="rId6">
            <a:lum bright="70000" contrast="-70000"/>
          </a:blip>
          <a:srcRect/>
          <a:stretch/>
        </p:blipFill>
        <p:spPr>
          <a:xfrm>
            <a:off x="3329678" y="2947047"/>
            <a:ext cx="360000" cy="360000"/>
          </a:xfrm>
          <a:prstGeom prst="rect">
            <a:avLst/>
          </a:prstGeom>
        </p:spPr>
      </p:pic>
      <p:pic>
        <p:nvPicPr>
          <p:cNvPr id="8" name="Picture 7">
            <a:extLst>
              <a:ext uri="{FF2B5EF4-FFF2-40B4-BE49-F238E27FC236}">
                <a16:creationId xmlns:a16="http://schemas.microsoft.com/office/drawing/2014/main" id="{3E1DFB65-CF70-6D4F-5375-755E49317A53}"/>
              </a:ext>
            </a:extLst>
          </p:cNvPr>
          <p:cNvPicPr>
            <a:picLocks noChangeAspect="1"/>
          </p:cNvPicPr>
          <p:nvPr/>
        </p:nvPicPr>
        <p:blipFill>
          <a:blip r:embed="rId7">
            <a:lum bright="70000" contrast="-70000"/>
          </a:blip>
          <a:srcRect/>
          <a:stretch/>
        </p:blipFill>
        <p:spPr>
          <a:xfrm>
            <a:off x="5294072" y="2947047"/>
            <a:ext cx="360000" cy="360000"/>
          </a:xfrm>
          <a:prstGeom prst="rect">
            <a:avLst/>
          </a:prstGeom>
        </p:spPr>
      </p:pic>
      <p:pic>
        <p:nvPicPr>
          <p:cNvPr id="9" name="Picture 8">
            <a:extLst>
              <a:ext uri="{FF2B5EF4-FFF2-40B4-BE49-F238E27FC236}">
                <a16:creationId xmlns:a16="http://schemas.microsoft.com/office/drawing/2014/main" id="{FA1F83C7-69A8-C5E2-6A5C-9FE7E601DFB2}"/>
              </a:ext>
            </a:extLst>
          </p:cNvPr>
          <p:cNvPicPr>
            <a:picLocks noChangeAspect="1"/>
          </p:cNvPicPr>
          <p:nvPr/>
        </p:nvPicPr>
        <p:blipFill>
          <a:blip r:embed="rId8"/>
          <a:srcRect/>
          <a:stretch/>
        </p:blipFill>
        <p:spPr>
          <a:xfrm>
            <a:off x="7270492" y="2947047"/>
            <a:ext cx="360000" cy="360000"/>
          </a:xfrm>
          <a:prstGeom prst="rect">
            <a:avLst/>
          </a:prstGeom>
        </p:spPr>
      </p:pic>
      <p:sp>
        <p:nvSpPr>
          <p:cNvPr id="15" name="Title 14">
            <a:extLst>
              <a:ext uri="{FF2B5EF4-FFF2-40B4-BE49-F238E27FC236}">
                <a16:creationId xmlns:a16="http://schemas.microsoft.com/office/drawing/2014/main" id="{3EEA91C7-C863-FB35-924D-22AE8BD3EDB8}"/>
              </a:ext>
            </a:extLst>
          </p:cNvPr>
          <p:cNvSpPr>
            <a:spLocks noGrp="1"/>
          </p:cNvSpPr>
          <p:nvPr>
            <p:ph type="title" idx="4294967295"/>
          </p:nvPr>
        </p:nvSpPr>
        <p:spPr>
          <a:xfrm>
            <a:off x="323850" y="211138"/>
            <a:ext cx="7524750" cy="415925"/>
          </a:xfrm>
        </p:spPr>
        <p:txBody>
          <a:bodyPr>
            <a:normAutofit/>
          </a:bodyPr>
          <a:lstStyle/>
          <a:p>
            <a:r>
              <a:rPr lang="en-US" sz="2000" b="1" dirty="0">
                <a:solidFill>
                  <a:schemeClr val="bg1"/>
                </a:solidFill>
                <a:latin typeface="Trebuchet MS" panose="020B0603020202020204" pitchFamily="34" charset="0"/>
              </a:rPr>
              <a:t>CIO’s Priorities</a:t>
            </a:r>
            <a:endParaRPr lang="en-IN" sz="2000" b="1" dirty="0">
              <a:solidFill>
                <a:schemeClr val="bg1"/>
              </a:solidFill>
              <a:latin typeface="Trebuchet MS" panose="020B0603020202020204" pitchFamily="34" charset="0"/>
            </a:endParaRPr>
          </a:p>
        </p:txBody>
      </p:sp>
      <p:sp>
        <p:nvSpPr>
          <p:cNvPr id="2" name="Rectangle: Rounded Corners 18">
            <a:extLst>
              <a:ext uri="{FF2B5EF4-FFF2-40B4-BE49-F238E27FC236}">
                <a16:creationId xmlns:a16="http://schemas.microsoft.com/office/drawing/2014/main" id="{38B1479B-39B2-629D-395D-EF76CAE104C0}"/>
              </a:ext>
            </a:extLst>
          </p:cNvPr>
          <p:cNvSpPr/>
          <p:nvPr/>
        </p:nvSpPr>
        <p:spPr>
          <a:xfrm rot="2700000">
            <a:off x="1859151" y="1285659"/>
            <a:ext cx="1440000" cy="1440000"/>
          </a:xfrm>
          <a:prstGeom prst="roundRect">
            <a:avLst>
              <a:gd name="adj" fmla="val 20180"/>
            </a:avLst>
          </a:prstGeom>
          <a:solidFill>
            <a:srgbClr val="BED730"/>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4" name="TextBox 3">
            <a:extLst>
              <a:ext uri="{FF2B5EF4-FFF2-40B4-BE49-F238E27FC236}">
                <a16:creationId xmlns:a16="http://schemas.microsoft.com/office/drawing/2014/main" id="{1F86AEAC-E7E7-A2C2-919F-35AED1099DBD}"/>
              </a:ext>
            </a:extLst>
          </p:cNvPr>
          <p:cNvSpPr txBox="1"/>
          <p:nvPr/>
        </p:nvSpPr>
        <p:spPr>
          <a:xfrm>
            <a:off x="1781312" y="1812162"/>
            <a:ext cx="1531513" cy="523220"/>
          </a:xfrm>
          <a:prstGeom prst="rect">
            <a:avLst/>
          </a:prstGeom>
          <a:noFill/>
        </p:spPr>
        <p:txBody>
          <a:bodyPr wrap="square" rtlCol="0">
            <a:spAutoFit/>
          </a:bodyPr>
          <a:lstStyle/>
          <a:p>
            <a:pPr algn="ctr"/>
            <a:r>
              <a:rPr lang="en-US" sz="1400" b="1" dirty="0">
                <a:latin typeface="Trebuchet MS" panose="020B0603020202020204" pitchFamily="34" charset="0"/>
              </a:rPr>
              <a:t>Enhanced end-user experience</a:t>
            </a:r>
          </a:p>
        </p:txBody>
      </p:sp>
      <p:pic>
        <p:nvPicPr>
          <p:cNvPr id="10" name="Picture 9">
            <a:extLst>
              <a:ext uri="{FF2B5EF4-FFF2-40B4-BE49-F238E27FC236}">
                <a16:creationId xmlns:a16="http://schemas.microsoft.com/office/drawing/2014/main" id="{700515D2-9CF7-C454-9B20-0D0DF749DC48}"/>
              </a:ext>
            </a:extLst>
          </p:cNvPr>
          <p:cNvPicPr>
            <a:picLocks noChangeAspect="1"/>
          </p:cNvPicPr>
          <p:nvPr/>
        </p:nvPicPr>
        <p:blipFill>
          <a:blip r:embed="rId9">
            <a:duotone>
              <a:prstClr val="black"/>
              <a:schemeClr val="tx2">
                <a:tint val="45000"/>
                <a:satMod val="400000"/>
              </a:schemeClr>
            </a:duotone>
          </a:blip>
          <a:srcRect/>
          <a:stretch/>
        </p:blipFill>
        <p:spPr>
          <a:xfrm>
            <a:off x="2367068" y="1440420"/>
            <a:ext cx="360000" cy="360000"/>
          </a:xfrm>
          <a:prstGeom prst="rect">
            <a:avLst/>
          </a:prstGeom>
        </p:spPr>
      </p:pic>
    </p:spTree>
    <p:extLst>
      <p:ext uri="{BB962C8B-B14F-4D97-AF65-F5344CB8AC3E}">
        <p14:creationId xmlns:p14="http://schemas.microsoft.com/office/powerpoint/2010/main" val="3422756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2_Office Them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ify Theme Nov20">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ify New Them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ify Theme 11102018" id="{5D34ADB0-9B4B-4AC9-89EB-6B867DA4F5E7}" vid="{13943DAD-321F-49F1-803A-50B168C71F3D}"/>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58C11995-147F-498E-B2D9-79DF6E633609}" vid="{EA05EF12-F0F3-42D0-9E9C-EC28E8D06EA5}"/>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2848</TotalTime>
  <Words>1450</Words>
  <Application>Microsoft Office PowerPoint</Application>
  <PresentationFormat>On-screen Show (16:9)</PresentationFormat>
  <Paragraphs>267</Paragraphs>
  <Slides>23</Slides>
  <Notes>16</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23</vt:i4>
      </vt:variant>
    </vt:vector>
  </HeadingPairs>
  <TitlesOfParts>
    <vt:vector size="36" baseType="lpstr">
      <vt:lpstr>Arial</vt:lpstr>
      <vt:lpstr>Arial Narrow</vt:lpstr>
      <vt:lpstr>Calibri</vt:lpstr>
      <vt:lpstr>Calibri Light</vt:lpstr>
      <vt:lpstr>Century Gothic</vt:lpstr>
      <vt:lpstr>Comic Sans MS</vt:lpstr>
      <vt:lpstr>TheSansOffice</vt:lpstr>
      <vt:lpstr>Trebuchet MS</vt:lpstr>
      <vt:lpstr>Wingdings</vt:lpstr>
      <vt:lpstr>2_Office Theme</vt:lpstr>
      <vt:lpstr>Sify Theme Nov20</vt:lpstr>
      <vt:lpstr>Office Theme</vt:lpstr>
      <vt:lpstr>1_Office Theme</vt:lpstr>
      <vt:lpstr>Re-balancing  through re-calibration</vt:lpstr>
      <vt:lpstr>PowerPoint Presentation</vt:lpstr>
      <vt:lpstr>Walking the path with our clients</vt:lpstr>
      <vt:lpstr>Cloud Mindset: Before &amp; After Pandemic</vt:lpstr>
      <vt:lpstr>Digital Adoption: Impact of Pandemic</vt:lpstr>
      <vt:lpstr>CIO’s Role</vt:lpstr>
      <vt:lpstr>CIO as a Digital Innovator  </vt:lpstr>
      <vt:lpstr>PowerPoint Presentation</vt:lpstr>
      <vt:lpstr>CIO’s Priorities</vt:lpstr>
      <vt:lpstr>PowerPoint Presentation</vt:lpstr>
      <vt:lpstr>PowerPoint Presentation</vt:lpstr>
      <vt:lpstr>PowerPoint Presentation</vt:lpstr>
      <vt:lpstr>Recalibrating … the app strategy</vt:lpstr>
      <vt:lpstr>PowerPoint Presentation</vt:lpstr>
      <vt:lpstr>Recalibrating … the IT operations strategy</vt:lpstr>
      <vt:lpstr>Recalibrating  … the edge strategy</vt:lpstr>
      <vt:lpstr>PowerPoint Presentation</vt:lpstr>
      <vt:lpstr>PowerPoint Presentation</vt:lpstr>
      <vt:lpstr>The emerging personas in and around CIO organization</vt:lpstr>
      <vt:lpstr>PowerPoint Presentation</vt:lpstr>
      <vt:lpstr>Aligned to customers’ digital pursuit</vt:lpstr>
      <vt:lpstr>How do we engage with… How Sify would align with each of these personas?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Recalibrating for the​ Digital-first world:</dc:title>
  <dc:creator>Anjali Gupta</dc:creator>
  <cp:lastModifiedBy>Shombit Roy</cp:lastModifiedBy>
  <cp:revision>182</cp:revision>
  <dcterms:created xsi:type="dcterms:W3CDTF">2022-10-10T10:49:17Z</dcterms:created>
  <dcterms:modified xsi:type="dcterms:W3CDTF">2022-11-22T06:13:57Z</dcterms:modified>
</cp:coreProperties>
</file>