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9" r:id="rId1"/>
    <p:sldMasterId id="2147483673" r:id="rId2"/>
    <p:sldMasterId id="2147483687" r:id="rId3"/>
  </p:sldMasterIdLst>
  <p:notesMasterIdLst>
    <p:notesMasterId r:id="rId26"/>
  </p:notesMasterIdLst>
  <p:sldIdLst>
    <p:sldId id="2145705713" r:id="rId4"/>
    <p:sldId id="2145705731" r:id="rId5"/>
    <p:sldId id="2145705734" r:id="rId6"/>
    <p:sldId id="2145705730" r:id="rId7"/>
    <p:sldId id="2145705732" r:id="rId8"/>
    <p:sldId id="2145705735" r:id="rId9"/>
    <p:sldId id="2145705704" r:id="rId10"/>
    <p:sldId id="2145705722" r:id="rId11"/>
    <p:sldId id="2145705728" r:id="rId12"/>
    <p:sldId id="2145705729" r:id="rId13"/>
    <p:sldId id="2145705714" r:id="rId14"/>
    <p:sldId id="2145705736" r:id="rId15"/>
    <p:sldId id="2145705716" r:id="rId16"/>
    <p:sldId id="2145705715" r:id="rId17"/>
    <p:sldId id="2145705723" r:id="rId18"/>
    <p:sldId id="2145705724" r:id="rId19"/>
    <p:sldId id="2145705700" r:id="rId20"/>
    <p:sldId id="2145705721" r:id="rId21"/>
    <p:sldId id="2145705706" r:id="rId22"/>
    <p:sldId id="2145705743" r:id="rId23"/>
    <p:sldId id="2145705747" r:id="rId24"/>
    <p:sldId id="2145705739" r:id="rId25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060D"/>
    <a:srgbClr val="BED730"/>
    <a:srgbClr val="556677"/>
    <a:srgbClr val="000000"/>
    <a:srgbClr val="FFFFFF"/>
    <a:srgbClr val="B0C727"/>
    <a:srgbClr val="CDCDCD"/>
    <a:srgbClr val="5D6165"/>
    <a:srgbClr val="EBF1DE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12" autoAdjust="0"/>
    <p:restoredTop sz="95884" autoAdjust="0"/>
  </p:normalViewPr>
  <p:slideViewPr>
    <p:cSldViewPr snapToGrid="0">
      <p:cViewPr varScale="1">
        <p:scale>
          <a:sx n="151" d="100"/>
          <a:sy n="151" d="100"/>
        </p:scale>
        <p:origin x="2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4E909-3849-9949-A84C-FEC72CEF75AF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693C9-8E6B-0C40-8E59-5A96D754653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190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43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AH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8992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0757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54756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8281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05264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68856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547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9254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754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10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8368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2558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96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i="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472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693C9-8E6B-0C40-8E59-5A96D754653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71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microsoft.com/office/2007/relationships/hdphoto" Target="../media/hdphoto1.wdp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658279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ner ne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7AA9235-5E7A-043C-293B-161260B08FE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D1E26C"/>
              </a:gs>
              <a:gs pos="50000">
                <a:srgbClr val="EEF4C8"/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5855EED-2FB1-7D1A-2F3B-D3DC2987421C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222458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inner ne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6A94C2-F0BC-3649-2F63-CCBC1A6AAB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AA9235-5E7A-043C-293B-161260B08FE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BF1DE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408208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inner new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6A94C2-F0BC-3649-2F63-CCBC1A6AAB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7AA9235-5E7A-043C-293B-161260B08FE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70719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ull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27718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0897B7FA-5FC9-01F2-FA25-4C95586247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2"/>
            <a:ext cx="8496150" cy="415492"/>
          </a:xfrm>
        </p:spPr>
        <p:txBody>
          <a:bodyPr>
            <a:noAutofit/>
          </a:bodyPr>
          <a:lstStyle>
            <a:lvl1pPr>
              <a:defRPr sz="2400" b="0" baseline="0">
                <a:solidFill>
                  <a:schemeClr val="tx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25180324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217529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446484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858730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434652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669B1578-6875-4FE4-99AE-450C6FFB42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8193"/>
            <a:ext cx="9144000" cy="5143500"/>
          </a:xfrm>
          <a:prstGeom prst="rect">
            <a:avLst/>
          </a:prstGeom>
        </p:spPr>
      </p:pic>
      <p:pic>
        <p:nvPicPr>
          <p:cNvPr id="18" name="Picture 2" descr="Image result for sify logo">
            <a:extLst>
              <a:ext uri="{FF2B5EF4-FFF2-40B4-BE49-F238E27FC236}">
                <a16:creationId xmlns:a16="http://schemas.microsoft.com/office/drawing/2014/main" id="{7E477AC7-F05E-40F6-892D-1033110209F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0B1CF07-5E87-417C-B723-5860BE4C9865}"/>
              </a:ext>
            </a:extLst>
          </p:cNvPr>
          <p:cNvSpPr txBox="1"/>
          <p:nvPr userDrawn="1"/>
        </p:nvSpPr>
        <p:spPr>
          <a:xfrm>
            <a:off x="323851" y="4270674"/>
            <a:ext cx="8496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/>
                <a:sym typeface="Arial"/>
                <a:rtl val="0"/>
              </a:rPr>
              <a:t>Sify</a:t>
            </a:r>
            <a:r>
              <a:rPr kumimoji="0" lang="en-IN" sz="12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anose="020B0606020202030204" pitchFamily="34" charset="0"/>
                <a:cs typeface="Arial"/>
                <a:sym typeface="Arial"/>
                <a:rtl val="0"/>
              </a:rPr>
              <a:t> is a leading </a:t>
            </a:r>
            <a:r>
              <a:rPr kumimoji="0" lang="en-IN" sz="12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cs typeface="Arial"/>
                <a:sym typeface="Arial"/>
                <a:rtl val="0"/>
              </a:rPr>
              <a:t>integrated </a:t>
            </a:r>
            <a:r>
              <a:rPr kumimoji="0" lang="en-IN" sz="120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 Narrow" panose="020B0606020202030204" pitchFamily="34" charset="0"/>
                <a:cs typeface="Arial"/>
                <a:sym typeface="Arial"/>
                <a:rtl val="0"/>
              </a:rPr>
              <a:t>ICT player </a:t>
            </a:r>
            <a:r>
              <a:rPr kumimoji="0" lang="en-IN" sz="12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cs typeface="Arial"/>
                <a:sym typeface="Arial"/>
                <a:rtl val="0"/>
              </a:rPr>
              <a:t>in India, helping customers to achieve their digital ambition through </a:t>
            </a:r>
            <a:r>
              <a:rPr kumimoji="0" lang="en-IN" sz="120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 Narrow" panose="020B0606020202030204" pitchFamily="34" charset="0"/>
                <a:cs typeface="Arial"/>
                <a:sym typeface="Arial"/>
                <a:rtl val="0"/>
              </a:rPr>
              <a:t>cloud@core products and services, </a:t>
            </a:r>
          </a:p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cs typeface="Arial"/>
                <a:sym typeface="Arial"/>
                <a:rtl val="0"/>
              </a:rPr>
              <a:t>built on its world class </a:t>
            </a:r>
            <a:r>
              <a:rPr kumimoji="0" lang="en-IN" sz="120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 Narrow" panose="020B0606020202030204" pitchFamily="34" charset="0"/>
                <a:cs typeface="Arial"/>
                <a:sym typeface="Arial"/>
                <a:rtl val="0"/>
              </a:rPr>
              <a:t>Data Centers, Cloud &amp; Network </a:t>
            </a:r>
            <a:r>
              <a:rPr kumimoji="0" lang="en-IN" sz="12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cs typeface="Arial"/>
                <a:sym typeface="Arial"/>
                <a:rtl val="0"/>
              </a:rPr>
              <a:t>assets and wide portfolio of </a:t>
            </a:r>
            <a:r>
              <a:rPr kumimoji="0" lang="en-IN" sz="1200" i="0" u="none" strike="noStrike" kern="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 Narrow" panose="020B0606020202030204" pitchFamily="34" charset="0"/>
                <a:cs typeface="Arial"/>
                <a:sym typeface="Arial"/>
                <a:rtl val="0"/>
              </a:rPr>
              <a:t>professional and digital services</a:t>
            </a:r>
            <a:endParaRPr kumimoji="0" lang="en-US" sz="1200" i="0" u="none" strike="noStrike" kern="0" cap="none" spc="-57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Arial Narrow" panose="020B0606020202030204" pitchFamily="34" charset="0"/>
              <a:cs typeface="Arial" panose="020B0604020202020204" pitchFamily="34" charset="0"/>
              <a:sym typeface="Arial"/>
              <a:rtl val="0"/>
            </a:endParaRPr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A0043FE2-98C6-40A8-A25D-C92BA3A47DC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100" y="1099316"/>
            <a:ext cx="4056532" cy="1454241"/>
          </a:xfrm>
        </p:spPr>
        <p:txBody>
          <a:bodyPr>
            <a:noAutofit/>
          </a:bodyPr>
          <a:lstStyle>
            <a:lvl1pPr marL="0" indent="0" algn="l">
              <a:lnSpc>
                <a:spcPts val="3000"/>
              </a:lnSpc>
              <a:spcBef>
                <a:spcPts val="0"/>
              </a:spcBef>
              <a:buNone/>
              <a:defRPr sz="2800" b="1" cap="all" baseline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/>
              <a:t>TITLE OF THE SLIDE - LINE ONE</a:t>
            </a:r>
            <a:endParaRPr lang="en-IN"/>
          </a:p>
        </p:txBody>
      </p:sp>
      <p:sp>
        <p:nvSpPr>
          <p:cNvPr id="29" name="Text Placeholder 16">
            <a:extLst>
              <a:ext uri="{FF2B5EF4-FFF2-40B4-BE49-F238E27FC236}">
                <a16:creationId xmlns:a16="http://schemas.microsoft.com/office/drawing/2014/main" id="{AB770F6E-1524-4A33-82FC-93CB64C269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100" y="2553558"/>
            <a:ext cx="7316314" cy="341072"/>
          </a:xfrm>
        </p:spPr>
        <p:txBody>
          <a:bodyPr>
            <a:noAutofit/>
          </a:bodyPr>
          <a:lstStyle>
            <a:lvl1pPr marL="0" indent="0">
              <a:lnSpc>
                <a:spcPts val="2000"/>
              </a:lnSpc>
              <a:spcBef>
                <a:spcPts val="0"/>
              </a:spcBef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 Title </a:t>
            </a:r>
          </a:p>
        </p:txBody>
      </p:sp>
      <p:sp>
        <p:nvSpPr>
          <p:cNvPr id="30" name="Text Placeholder 16">
            <a:extLst>
              <a:ext uri="{FF2B5EF4-FFF2-40B4-BE49-F238E27FC236}">
                <a16:creationId xmlns:a16="http://schemas.microsoft.com/office/drawing/2014/main" id="{155CA787-D36C-48A9-A94B-D13C3645EB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4099" y="2996461"/>
            <a:ext cx="5112246" cy="277103"/>
          </a:xfrm>
        </p:spPr>
        <p:txBody>
          <a:bodyPr anchor="t">
            <a:noAutofit/>
          </a:bodyPr>
          <a:lstStyle>
            <a:lvl1pPr marL="0" indent="0">
              <a:lnSpc>
                <a:spcPts val="1800"/>
              </a:lnSpc>
              <a:buNone/>
              <a:defRPr sz="1200" b="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r>
              <a:rPr lang="en-US"/>
              <a:t>Month 2021</a:t>
            </a:r>
          </a:p>
        </p:txBody>
      </p:sp>
    </p:spTree>
    <p:extLst>
      <p:ext uri="{BB962C8B-B14F-4D97-AF65-F5344CB8AC3E}">
        <p14:creationId xmlns:p14="http://schemas.microsoft.com/office/powerpoint/2010/main" val="165658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060628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D5F2C51-22FF-4E32-AD34-F0CCA451A8EF}"/>
              </a:ext>
            </a:extLst>
          </p:cNvPr>
          <p:cNvSpPr/>
          <p:nvPr userDrawn="1"/>
        </p:nvSpPr>
        <p:spPr>
          <a:xfrm>
            <a:off x="1" y="0"/>
            <a:ext cx="916451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A2FB823F-6961-4B9A-80AC-CFF66BA11E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7537450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48329CD-DDB5-4D8C-8424-F53018124232}"/>
              </a:ext>
            </a:extLst>
          </p:cNvPr>
          <p:cNvGrpSpPr/>
          <p:nvPr userDrawn="1"/>
        </p:nvGrpSpPr>
        <p:grpSpPr>
          <a:xfrm>
            <a:off x="64380" y="4887673"/>
            <a:ext cx="1223400" cy="253916"/>
            <a:chOff x="1066800" y="4063365"/>
            <a:chExt cx="1223400" cy="25391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3EEE93B-2A3C-4D7B-A512-ADEDBCF3151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800" y="4136295"/>
              <a:ext cx="271859" cy="1440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729BEA4-D322-4EFB-960C-F651CF84A409}"/>
                </a:ext>
              </a:extLst>
            </p:cNvPr>
            <p:cNvSpPr txBox="1"/>
            <p:nvPr/>
          </p:nvSpPr>
          <p:spPr>
            <a:xfrm>
              <a:off x="1269120" y="4063365"/>
              <a:ext cx="10210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cloud@core</a:t>
              </a:r>
              <a:r>
                <a:rPr lang="en-US" sz="800" baseline="30000" dirty="0">
                  <a:solidFill>
                    <a:schemeClr val="bg1"/>
                  </a:solidFill>
                </a:rPr>
                <a:t>TM</a:t>
              </a:r>
              <a:endParaRPr lang="en-US" sz="1050" baseline="30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81920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D98580F-B55F-45C3-BF73-796A62CD2707}"/>
              </a:ext>
            </a:extLst>
          </p:cNvPr>
          <p:cNvSpPr/>
          <p:nvPr userDrawn="1"/>
        </p:nvSpPr>
        <p:spPr>
          <a:xfrm>
            <a:off x="1" y="0"/>
            <a:ext cx="916451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80AB11FA-7A2E-4435-87AF-1B9AD0371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7537450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E1830AA-888D-429F-A0B3-7985C459007E}"/>
              </a:ext>
            </a:extLst>
          </p:cNvPr>
          <p:cNvGrpSpPr/>
          <p:nvPr userDrawn="1"/>
        </p:nvGrpSpPr>
        <p:grpSpPr>
          <a:xfrm>
            <a:off x="64380" y="4887673"/>
            <a:ext cx="1223400" cy="253916"/>
            <a:chOff x="1066800" y="4063365"/>
            <a:chExt cx="1223400" cy="25391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6CF50AE-69C2-4EE4-AB6B-07D8680E7B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800" y="4136295"/>
              <a:ext cx="271859" cy="1440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BE4665D-AC01-4335-8538-112E3A4E0754}"/>
                </a:ext>
              </a:extLst>
            </p:cNvPr>
            <p:cNvSpPr txBox="1"/>
            <p:nvPr/>
          </p:nvSpPr>
          <p:spPr>
            <a:xfrm>
              <a:off x="1269120" y="4063365"/>
              <a:ext cx="10210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cloud@core</a:t>
              </a:r>
              <a:r>
                <a:rPr lang="en-US" sz="800" baseline="30000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TM</a:t>
              </a:r>
              <a:endParaRPr lang="en-US" sz="1050" baseline="30000" dirty="0">
                <a:solidFill>
                  <a:schemeClr val="bg1"/>
                </a:solidFill>
                <a:latin typeface="TheSansOffice" panose="020B0503040302060204" pitchFamily="34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000" y="987426"/>
            <a:ext cx="8496150" cy="3744913"/>
          </a:xfrm>
        </p:spPr>
        <p:txBody>
          <a:bodyPr/>
          <a:lstStyle>
            <a:lvl1pPr marL="226766" indent="-226766">
              <a:buFont typeface="Wingdings" panose="05000000000000000000" pitchFamily="2" charset="2"/>
              <a:buChar char="§"/>
              <a:defRPr>
                <a:solidFill>
                  <a:schemeClr val="bg1"/>
                </a:solidFill>
                <a:latin typeface="TheSansOffice" panose="020B0503040302060204" pitchFamily="34" charset="0"/>
              </a:defRPr>
            </a:lvl1pPr>
            <a:lvl2pPr>
              <a:defRPr sz="1600">
                <a:solidFill>
                  <a:schemeClr val="bg1"/>
                </a:solidFill>
                <a:latin typeface="TheSansOffice" panose="020B0503040302060204" pitchFamily="34" charset="0"/>
              </a:defRPr>
            </a:lvl2pPr>
            <a:lvl3pPr marL="791981">
              <a:defRPr sz="1600">
                <a:solidFill>
                  <a:schemeClr val="bg1"/>
                </a:solidFill>
                <a:latin typeface="TheSansOffice" panose="020B0503040302060204" pitchFamily="34" charset="0"/>
              </a:defRPr>
            </a:lvl3pPr>
            <a:lvl4pPr marL="1079973">
              <a:defRPr sz="1400">
                <a:solidFill>
                  <a:schemeClr val="bg1"/>
                </a:solidFill>
                <a:latin typeface="TheSansOffice" panose="020B0503040302060204" pitchFamily="34" charset="0"/>
              </a:defRPr>
            </a:lvl4pPr>
            <a:lvl5pPr marL="1331967">
              <a:defRPr sz="1400">
                <a:solidFill>
                  <a:schemeClr val="bg1"/>
                </a:solidFill>
                <a:latin typeface="TheSansOffice" panose="020B050304030206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363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5DEAEFD-1C1C-4705-A7B4-C18700C0D051}"/>
              </a:ext>
            </a:extLst>
          </p:cNvPr>
          <p:cNvSpPr/>
          <p:nvPr userDrawn="1"/>
        </p:nvSpPr>
        <p:spPr>
          <a:xfrm>
            <a:off x="1" y="0"/>
            <a:ext cx="916451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32A6F2CD-2248-4E26-805E-67B423ABE9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7537450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529C921-18CF-4A1E-BB95-922460B5DC60}"/>
              </a:ext>
            </a:extLst>
          </p:cNvPr>
          <p:cNvGrpSpPr/>
          <p:nvPr userDrawn="1"/>
        </p:nvGrpSpPr>
        <p:grpSpPr>
          <a:xfrm>
            <a:off x="64380" y="4887673"/>
            <a:ext cx="1223400" cy="253916"/>
            <a:chOff x="1066800" y="4063365"/>
            <a:chExt cx="1223400" cy="253916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8E64CED7-404C-42CF-AE0F-95F58C51F9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800" y="4136295"/>
              <a:ext cx="271859" cy="1440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5172F8D-805D-48CD-85FF-0ECF78909EF2}"/>
                </a:ext>
              </a:extLst>
            </p:cNvPr>
            <p:cNvSpPr txBox="1"/>
            <p:nvPr/>
          </p:nvSpPr>
          <p:spPr>
            <a:xfrm>
              <a:off x="1269120" y="4063365"/>
              <a:ext cx="10210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cloud@core</a:t>
              </a:r>
              <a:r>
                <a:rPr lang="en-US" sz="800" baseline="30000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TM</a:t>
              </a:r>
              <a:endParaRPr lang="en-US" sz="1050" baseline="30000" dirty="0">
                <a:solidFill>
                  <a:schemeClr val="bg1"/>
                </a:solidFill>
                <a:latin typeface="TheSansOffice" panose="020B0503040302060204" pitchFamily="34" charset="0"/>
              </a:endParaRPr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23851" y="987426"/>
            <a:ext cx="4068763" cy="3744912"/>
          </a:xfrm>
        </p:spPr>
        <p:txBody>
          <a:bodyPr>
            <a:normAutofit/>
          </a:bodyPr>
          <a:lstStyle>
            <a:lvl1pPr marL="226766" indent="-226766"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  <a:lvl2pPr>
              <a:defRPr sz="1400">
                <a:solidFill>
                  <a:schemeClr val="bg1"/>
                </a:solidFill>
                <a:latin typeface="TheSansOffice" panose="020B0503040302060204" pitchFamily="34" charset="0"/>
              </a:defRPr>
            </a:lvl2pPr>
            <a:lvl3pPr>
              <a:defRPr sz="1200">
                <a:solidFill>
                  <a:schemeClr val="bg1"/>
                </a:solidFill>
                <a:latin typeface="TheSansOffice" panose="020B0503040302060204" pitchFamily="34" charset="0"/>
              </a:defRPr>
            </a:lvl3pPr>
            <a:lvl4pPr>
              <a:defRPr sz="1100">
                <a:solidFill>
                  <a:schemeClr val="bg1"/>
                </a:solidFill>
                <a:latin typeface="TheSansOffice" panose="020B0503040302060204" pitchFamily="34" charset="0"/>
              </a:defRPr>
            </a:lvl4pPr>
            <a:lvl5pPr>
              <a:defRPr sz="1100">
                <a:solidFill>
                  <a:schemeClr val="bg1"/>
                </a:solidFill>
                <a:latin typeface="TheSansOffice" panose="020B050304030206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1388" y="987426"/>
            <a:ext cx="4068762" cy="3744912"/>
          </a:xfrm>
        </p:spPr>
        <p:txBody>
          <a:bodyPr>
            <a:normAutofit/>
          </a:bodyPr>
          <a:lstStyle>
            <a:lvl1pPr marL="226766" indent="-226766">
              <a:buFont typeface="Wingdings" panose="05000000000000000000" pitchFamily="2" charset="2"/>
              <a:buChar char="§"/>
              <a:defRPr sz="160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  <a:lvl2pPr>
              <a:defRPr sz="1400">
                <a:solidFill>
                  <a:schemeClr val="bg1"/>
                </a:solidFill>
                <a:latin typeface="TheSansOffice" panose="020B0503040302060204" pitchFamily="34" charset="0"/>
              </a:defRPr>
            </a:lvl2pPr>
            <a:lvl3pPr>
              <a:defRPr sz="1200">
                <a:solidFill>
                  <a:schemeClr val="bg1"/>
                </a:solidFill>
                <a:latin typeface="TheSansOffice" panose="020B0503040302060204" pitchFamily="34" charset="0"/>
              </a:defRPr>
            </a:lvl3pPr>
            <a:lvl4pPr>
              <a:defRPr sz="1100">
                <a:solidFill>
                  <a:schemeClr val="bg1"/>
                </a:solidFill>
                <a:latin typeface="TheSansOffice" panose="020B0503040302060204" pitchFamily="34" charset="0"/>
              </a:defRPr>
            </a:lvl4pPr>
            <a:lvl5pPr>
              <a:defRPr sz="1100">
                <a:solidFill>
                  <a:schemeClr val="bg1"/>
                </a:solidFill>
                <a:latin typeface="TheSansOffice" panose="020B050304030206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1932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0809321-F4FE-46F7-A660-052C72F578F8}"/>
              </a:ext>
            </a:extLst>
          </p:cNvPr>
          <p:cNvSpPr/>
          <p:nvPr userDrawn="1"/>
        </p:nvSpPr>
        <p:spPr>
          <a:xfrm>
            <a:off x="1" y="0"/>
            <a:ext cx="916451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11" name="Title 4">
            <a:extLst>
              <a:ext uri="{FF2B5EF4-FFF2-40B4-BE49-F238E27FC236}">
                <a16:creationId xmlns:a16="http://schemas.microsoft.com/office/drawing/2014/main" id="{F18CE42A-829A-4A80-B49F-B0C1924DA3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7537450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5CC5F23-F015-48C5-97CD-211FF0369FA1}"/>
              </a:ext>
            </a:extLst>
          </p:cNvPr>
          <p:cNvGrpSpPr/>
          <p:nvPr userDrawn="1"/>
        </p:nvGrpSpPr>
        <p:grpSpPr>
          <a:xfrm>
            <a:off x="64380" y="4887673"/>
            <a:ext cx="1223400" cy="253916"/>
            <a:chOff x="1066800" y="4063365"/>
            <a:chExt cx="1223400" cy="25391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430729C-85AD-42AF-B6D9-796498187CD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800" y="4136295"/>
              <a:ext cx="271859" cy="144000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5756C6CF-97A7-492A-A27D-5647BF61341C}"/>
                </a:ext>
              </a:extLst>
            </p:cNvPr>
            <p:cNvSpPr txBox="1"/>
            <p:nvPr/>
          </p:nvSpPr>
          <p:spPr>
            <a:xfrm>
              <a:off x="1269120" y="4063365"/>
              <a:ext cx="10210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cloud@core</a:t>
              </a:r>
              <a:r>
                <a:rPr lang="en-US" sz="800" baseline="30000" dirty="0">
                  <a:solidFill>
                    <a:schemeClr val="bg1"/>
                  </a:solidFill>
                  <a:latin typeface="TheSansOffice" panose="020B0503040302060204" pitchFamily="34" charset="0"/>
                </a:rPr>
                <a:t>TM</a:t>
              </a:r>
              <a:endParaRPr lang="en-US" sz="1050" baseline="30000" dirty="0">
                <a:solidFill>
                  <a:schemeClr val="bg1"/>
                </a:solidFill>
                <a:latin typeface="TheSansOffice" panose="020B0503040302060204" pitchFamily="34" charset="0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24001" y="1025125"/>
            <a:ext cx="4068613" cy="215444"/>
          </a:xfrm>
        </p:spPr>
        <p:txBody>
          <a:bodyPr wrap="square" rIns="0" bIns="0" anchor="ctr">
            <a:spAutoFit/>
          </a:bodyPr>
          <a:lstStyle>
            <a:lvl1pPr marL="0" indent="0">
              <a:buNone/>
              <a:defRPr kumimoji="0" lang="en-US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  <a:lvl2pPr marL="457132" indent="0">
              <a:buNone/>
              <a:defRPr sz="2000" b="1"/>
            </a:lvl2pPr>
            <a:lvl3pPr marL="914264" indent="0">
              <a:buNone/>
              <a:defRPr sz="1800" b="1"/>
            </a:lvl3pPr>
            <a:lvl4pPr marL="1371395" indent="0">
              <a:buNone/>
              <a:defRPr sz="1600" b="1"/>
            </a:lvl4pPr>
            <a:lvl5pPr marL="1828526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1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Column heading goes here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24000" y="1333502"/>
            <a:ext cx="4068614" cy="3398837"/>
          </a:xfrm>
        </p:spPr>
        <p:txBody>
          <a:bodyPr tIns="0">
            <a:normAutofit/>
          </a:bodyPr>
          <a:lstStyle>
            <a:lvl1pPr marL="226766" indent="-226766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  <a:defRPr lang="en-US" sz="1400" kern="1200" dirty="0" smtClean="0">
                <a:solidFill>
                  <a:schemeClr val="bg1"/>
                </a:solidFill>
                <a:latin typeface="TheSansOffice" panose="020B0503040302060204" pitchFamily="34" charset="0"/>
                <a:ea typeface="+mn-ea"/>
                <a:cs typeface="+mn-cs"/>
              </a:defRPr>
            </a:lvl1pPr>
            <a:lvl2pPr marL="568715">
              <a:lnSpc>
                <a:spcPct val="100000"/>
              </a:lnSpc>
              <a:spcBef>
                <a:spcPts val="400"/>
              </a:spcBef>
              <a:defRPr sz="1200">
                <a:solidFill>
                  <a:schemeClr val="bg1"/>
                </a:solidFill>
                <a:latin typeface="TheSansOffice" panose="020B0503040302060204" pitchFamily="34" charset="0"/>
              </a:defRPr>
            </a:lvl2pPr>
            <a:lvl3pPr>
              <a:defRPr sz="1400">
                <a:solidFill>
                  <a:schemeClr val="bg1"/>
                </a:solidFill>
                <a:latin typeface="TheSansOffice" panose="020B0503040302060204" pitchFamily="34" charset="0"/>
              </a:defRPr>
            </a:lvl3pPr>
            <a:lvl4pPr>
              <a:defRPr sz="1200">
                <a:solidFill>
                  <a:schemeClr val="bg1"/>
                </a:solidFill>
                <a:latin typeface="TheSansOffice" panose="020B0503040302060204" pitchFamily="34" charset="0"/>
              </a:defRPr>
            </a:lvl4pPr>
            <a:lvl5pPr>
              <a:defRPr sz="1200">
                <a:solidFill>
                  <a:schemeClr val="bg1"/>
                </a:solidFill>
                <a:latin typeface="TheSansOffice" panose="020B050304030206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51389" y="1030315"/>
            <a:ext cx="4070126" cy="215444"/>
          </a:xfrm>
        </p:spPr>
        <p:txBody>
          <a:bodyPr wrap="square" rIns="0" bIns="0" anchor="ctr">
            <a:spAutoFit/>
          </a:bodyPr>
          <a:lstStyle>
            <a:lvl1pPr marL="0" marR="0" indent="0" algn="l" defTabSz="91426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en-US" sz="14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heSansOffice" panose="020B0503040302060204" pitchFamily="34" charset="0"/>
                <a:ea typeface="+mj-ea"/>
                <a:cs typeface="+mj-cs"/>
              </a:defRPr>
            </a:lvl1pPr>
            <a:lvl2pPr marL="457132" indent="0">
              <a:buNone/>
              <a:defRPr sz="2000" b="1"/>
            </a:lvl2pPr>
            <a:lvl3pPr marL="914264" indent="0">
              <a:buNone/>
              <a:defRPr sz="1800" b="1"/>
            </a:lvl3pPr>
            <a:lvl4pPr marL="1371395" indent="0">
              <a:buNone/>
              <a:defRPr sz="1600" b="1"/>
            </a:lvl4pPr>
            <a:lvl5pPr marL="1828526" indent="0">
              <a:buNone/>
              <a:defRPr sz="1600" b="1"/>
            </a:lvl5pPr>
            <a:lvl6pPr marL="2285658" indent="0">
              <a:buNone/>
              <a:defRPr sz="1600" b="1"/>
            </a:lvl6pPr>
            <a:lvl7pPr marL="2742788" indent="0">
              <a:buNone/>
              <a:defRPr sz="1600" b="1"/>
            </a:lvl7pPr>
            <a:lvl8pPr marL="3199921" indent="0">
              <a:buNone/>
              <a:defRPr sz="1600" b="1"/>
            </a:lvl8pPr>
            <a:lvl9pPr marL="3657052" indent="0">
              <a:buNone/>
              <a:defRPr sz="1600" b="1"/>
            </a:lvl9pPr>
          </a:lstStyle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Column heading goes here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751388" y="1333502"/>
            <a:ext cx="4070125" cy="3398837"/>
          </a:xfrm>
        </p:spPr>
        <p:txBody>
          <a:bodyPr tIns="0"/>
          <a:lstStyle>
            <a:lvl1pPr marL="285743" indent="-285743">
              <a:buFont typeface="Wingdings" panose="05000000000000000000" pitchFamily="2" charset="2"/>
              <a:buChar char="§"/>
              <a:defRPr lang="en-US" sz="1400" kern="1200" dirty="0" smtClean="0">
                <a:solidFill>
                  <a:schemeClr val="bg1"/>
                </a:solidFill>
                <a:latin typeface="TheSansOffice" panose="020B0503040302060204" pitchFamily="34" charset="0"/>
                <a:ea typeface="+mn-ea"/>
                <a:cs typeface="+mn-cs"/>
              </a:defRPr>
            </a:lvl1pPr>
            <a:lvl2pPr marL="568715" indent="-285707">
              <a:defRPr lang="en-US" sz="1200" kern="1200" dirty="0" smtClean="0">
                <a:solidFill>
                  <a:schemeClr val="bg1"/>
                </a:solidFill>
                <a:latin typeface="TheSansOffice" panose="020B0503040302060204" pitchFamily="34" charset="0"/>
                <a:ea typeface="+mn-ea"/>
                <a:cs typeface="+mn-cs"/>
              </a:defRPr>
            </a:lvl2pPr>
            <a:lvl3pPr marL="1142828" indent="-228566">
              <a:defRPr lang="en-US" sz="1400" kern="1200" dirty="0" smtClean="0">
                <a:solidFill>
                  <a:schemeClr val="bg1"/>
                </a:solidFill>
                <a:latin typeface="TheSansOffice" panose="020B0503040302060204" pitchFamily="34" charset="0"/>
                <a:ea typeface="+mn-ea"/>
                <a:cs typeface="+mn-cs"/>
              </a:defRPr>
            </a:lvl3pPr>
            <a:lvl4pPr marL="1599960" indent="-228566">
              <a:defRPr lang="en-US" sz="1200" kern="1200" dirty="0" smtClean="0">
                <a:solidFill>
                  <a:schemeClr val="bg1"/>
                </a:solidFill>
                <a:latin typeface="TheSansOffice" panose="020B0503040302060204" pitchFamily="34" charset="0"/>
                <a:ea typeface="+mn-ea"/>
                <a:cs typeface="+mn-cs"/>
              </a:defRPr>
            </a:lvl4pPr>
            <a:lvl5pPr marL="2057092" indent="-228566">
              <a:defRPr lang="en-US" sz="1200" kern="1200" dirty="0">
                <a:solidFill>
                  <a:schemeClr val="bg1"/>
                </a:solidFill>
                <a:latin typeface="TheSansOffice" panose="020B0503040302060204" pitchFamily="34" charset="0"/>
                <a:ea typeface="+mn-ea"/>
                <a:cs typeface="+mn-cs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marL="226766" lvl="0" indent="-226766" algn="l" defTabSz="914264" rtl="0" eaLnBrk="1" latinLnBrk="0" hangingPunct="1">
              <a:lnSpc>
                <a:spcPct val="100000"/>
              </a:lnSpc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en-US"/>
              <a:t>Click to edit Master text styles</a:t>
            </a:r>
          </a:p>
          <a:p>
            <a:pPr marL="568715" lvl="1" indent="-285707" algn="l" defTabSz="914264" rtl="0" eaLnBrk="1" latinLnBrk="0" hangingPunct="1">
              <a:lnSpc>
                <a:spcPct val="100000"/>
              </a:lnSpc>
              <a:spcBef>
                <a:spcPts val="400"/>
              </a:spcBef>
              <a:buFont typeface="Arial" pitchFamily="34" charset="0"/>
              <a:buChar char="–"/>
            </a:pPr>
            <a:r>
              <a:rPr lang="en-US"/>
              <a:t>Second level</a:t>
            </a:r>
          </a:p>
          <a:p>
            <a:pPr marL="1142828" lvl="2" indent="-228566" algn="l" defTabSz="914264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en-US"/>
              <a:t>Third level</a:t>
            </a:r>
          </a:p>
          <a:p>
            <a:pPr marL="1599960" lvl="3" indent="-228566" algn="l" defTabSz="914264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</a:pPr>
            <a:r>
              <a:rPr lang="en-US"/>
              <a:t>Fourth level</a:t>
            </a:r>
          </a:p>
          <a:p>
            <a:pPr marL="2057092" lvl="4" indent="-228566" algn="l" defTabSz="914264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»"/>
            </a:pPr>
            <a:r>
              <a:rPr lang="en-US"/>
              <a:t>Fifth level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76891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EAD2E31-B1D0-417A-9A9A-AE35547152DC}"/>
              </a:ext>
            </a:extLst>
          </p:cNvPr>
          <p:cNvSpPr/>
          <p:nvPr userDrawn="1"/>
        </p:nvSpPr>
        <p:spPr>
          <a:xfrm>
            <a:off x="1" y="0"/>
            <a:ext cx="916451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id="{CCE68003-E007-481A-83D1-DBB6D223AC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7537450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FA2BF2A-DC40-4E69-B5EE-9EAEC1CBB70D}"/>
              </a:ext>
            </a:extLst>
          </p:cNvPr>
          <p:cNvGrpSpPr/>
          <p:nvPr userDrawn="1"/>
        </p:nvGrpSpPr>
        <p:grpSpPr>
          <a:xfrm>
            <a:off x="64380" y="4887673"/>
            <a:ext cx="1223400" cy="253916"/>
            <a:chOff x="1066800" y="4063365"/>
            <a:chExt cx="1223400" cy="253916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8B2F8DD-497E-4C1E-9B49-365DCEA87C7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800" y="4136295"/>
              <a:ext cx="271859" cy="1440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4F0EAD1-980D-4C83-AB32-DEF5DBEE6874}"/>
                </a:ext>
              </a:extLst>
            </p:cNvPr>
            <p:cNvSpPr txBox="1"/>
            <p:nvPr/>
          </p:nvSpPr>
          <p:spPr>
            <a:xfrm>
              <a:off x="1269120" y="4063365"/>
              <a:ext cx="10210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cloud@core</a:t>
              </a:r>
              <a:r>
                <a:rPr lang="en-US" sz="800" baseline="30000" dirty="0">
                  <a:solidFill>
                    <a:schemeClr val="bg1"/>
                  </a:solidFill>
                </a:rPr>
                <a:t>TM</a:t>
              </a:r>
              <a:endParaRPr lang="en-US" sz="1050" baseline="30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85833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8124DD0-F413-4142-9FCF-239BA62189AE}"/>
              </a:ext>
            </a:extLst>
          </p:cNvPr>
          <p:cNvSpPr/>
          <p:nvPr userDrawn="1"/>
        </p:nvSpPr>
        <p:spPr>
          <a:xfrm>
            <a:off x="7876310" y="1"/>
            <a:ext cx="1066800" cy="7539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6B9338-5E3A-452C-A2B2-9AC19C783982}"/>
              </a:ext>
            </a:extLst>
          </p:cNvPr>
          <p:cNvSpPr/>
          <p:nvPr userDrawn="1"/>
        </p:nvSpPr>
        <p:spPr>
          <a:xfrm>
            <a:off x="1" y="0"/>
            <a:ext cx="916451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CD50EC3F-9D5B-4093-99F7-508D77C795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7537450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35374580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with 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551F0-5344-4C7C-82E5-0117CE6648A1}"/>
              </a:ext>
            </a:extLst>
          </p:cNvPr>
          <p:cNvSpPr/>
          <p:nvPr userDrawn="1"/>
        </p:nvSpPr>
        <p:spPr>
          <a:xfrm>
            <a:off x="1" y="0"/>
            <a:ext cx="916451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7537450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CF6D109-04E4-4562-842F-5F0578233DEC}"/>
              </a:ext>
            </a:extLst>
          </p:cNvPr>
          <p:cNvGrpSpPr/>
          <p:nvPr userDrawn="1"/>
        </p:nvGrpSpPr>
        <p:grpSpPr>
          <a:xfrm>
            <a:off x="64380" y="4887673"/>
            <a:ext cx="1223400" cy="253916"/>
            <a:chOff x="1066800" y="4063365"/>
            <a:chExt cx="1223400" cy="25391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BE53390-D7BE-4E27-89DC-6B35849083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800" y="4136295"/>
              <a:ext cx="271859" cy="1440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81D7F33-480B-4F31-B802-4FFBE695CEF0}"/>
                </a:ext>
              </a:extLst>
            </p:cNvPr>
            <p:cNvSpPr txBox="1"/>
            <p:nvPr/>
          </p:nvSpPr>
          <p:spPr>
            <a:xfrm>
              <a:off x="1269120" y="4063365"/>
              <a:ext cx="10210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cloud@core</a:t>
              </a:r>
              <a:r>
                <a:rPr lang="en-US" sz="800" baseline="30000" dirty="0">
                  <a:solidFill>
                    <a:schemeClr val="bg1"/>
                  </a:solidFill>
                </a:rPr>
                <a:t>TM</a:t>
              </a:r>
              <a:endParaRPr lang="en-US" sz="1050" baseline="30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94266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 with Titl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6D551F0-5344-4C7C-82E5-0117CE6648A1}"/>
              </a:ext>
            </a:extLst>
          </p:cNvPr>
          <p:cNvSpPr/>
          <p:nvPr userDrawn="1"/>
        </p:nvSpPr>
        <p:spPr>
          <a:xfrm>
            <a:off x="1" y="0"/>
            <a:ext cx="916451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>
              <a:latin typeface="TheSansOffice" panose="020B050304030206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324000" y="211571"/>
            <a:ext cx="7537450" cy="461655"/>
          </a:xfrm>
        </p:spPr>
        <p:txBody>
          <a:bodyPr/>
          <a:lstStyle>
            <a:lvl1pPr>
              <a:defRPr sz="2400" baseline="0">
                <a:solidFill>
                  <a:schemeClr val="bg1"/>
                </a:solidFill>
                <a:latin typeface="TheSansOffice" panose="020B0503040302060204" pitchFamily="34" charset="0"/>
              </a:defRPr>
            </a:lvl1pPr>
          </a:lstStyle>
          <a:p>
            <a:r>
              <a:rPr lang="en-US"/>
              <a:t>TITLE OF THE SLIDE GOES HERE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CF6D109-04E4-4562-842F-5F0578233DEC}"/>
              </a:ext>
            </a:extLst>
          </p:cNvPr>
          <p:cNvGrpSpPr/>
          <p:nvPr userDrawn="1"/>
        </p:nvGrpSpPr>
        <p:grpSpPr>
          <a:xfrm>
            <a:off x="457200" y="4887673"/>
            <a:ext cx="1223400" cy="253916"/>
            <a:chOff x="1066800" y="4063365"/>
            <a:chExt cx="1223400" cy="25391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BE53390-D7BE-4E27-89DC-6B35849083B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6800" y="4136295"/>
              <a:ext cx="271859" cy="144000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81D7F33-480B-4F31-B802-4FFBE695CEF0}"/>
                </a:ext>
              </a:extLst>
            </p:cNvPr>
            <p:cNvSpPr txBox="1"/>
            <p:nvPr/>
          </p:nvSpPr>
          <p:spPr>
            <a:xfrm>
              <a:off x="1269120" y="4063365"/>
              <a:ext cx="10210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bg1"/>
                  </a:solidFill>
                </a:rPr>
                <a:t>cloud@core</a:t>
              </a:r>
              <a:r>
                <a:rPr lang="en-US" sz="800" baseline="30000" dirty="0">
                  <a:solidFill>
                    <a:schemeClr val="bg1"/>
                  </a:solidFill>
                </a:rPr>
                <a:t>TM</a:t>
              </a:r>
              <a:endParaRPr lang="en-US" sz="1050" baseline="30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68807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94557FD-5713-4984-9A0E-03A4B760CE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286D9F2-E638-44D4-8E5E-7D3A3E917C44}"/>
              </a:ext>
            </a:extLst>
          </p:cNvPr>
          <p:cNvSpPr/>
          <p:nvPr userDrawn="1"/>
        </p:nvSpPr>
        <p:spPr>
          <a:xfrm>
            <a:off x="1" y="0"/>
            <a:ext cx="9144001" cy="5143500"/>
          </a:xfrm>
          <a:prstGeom prst="rect">
            <a:avLst/>
          </a:prstGeom>
          <a:solidFill>
            <a:srgbClr val="10253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7DEEFF8-DA08-4F45-9434-BB7AA3A1EA70}"/>
              </a:ext>
            </a:extLst>
          </p:cNvPr>
          <p:cNvSpPr/>
          <p:nvPr/>
        </p:nvSpPr>
        <p:spPr>
          <a:xfrm>
            <a:off x="-3251" y="3746786"/>
            <a:ext cx="9143997" cy="34745"/>
          </a:xfrm>
          <a:prstGeom prst="rect">
            <a:avLst/>
          </a:prstGeom>
          <a:solidFill>
            <a:srgbClr val="00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AE5952E-D6B0-4781-B308-23BA2AAD329D}"/>
              </a:ext>
            </a:extLst>
          </p:cNvPr>
          <p:cNvSpPr/>
          <p:nvPr/>
        </p:nvSpPr>
        <p:spPr>
          <a:xfrm>
            <a:off x="-3251" y="5108756"/>
            <a:ext cx="9143997" cy="34745"/>
          </a:xfrm>
          <a:prstGeom prst="rect">
            <a:avLst/>
          </a:prstGeom>
          <a:solidFill>
            <a:srgbClr val="00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27F25071-BBB9-47AC-A5E5-4FA1422313E0}"/>
              </a:ext>
            </a:extLst>
          </p:cNvPr>
          <p:cNvSpPr/>
          <p:nvPr userDrawn="1"/>
        </p:nvSpPr>
        <p:spPr>
          <a:xfrm>
            <a:off x="6195273" y="2015776"/>
            <a:ext cx="394916" cy="394916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14FA2173-C01F-499E-9EC4-47F068652B3F}"/>
              </a:ext>
            </a:extLst>
          </p:cNvPr>
          <p:cNvSpPr/>
          <p:nvPr userDrawn="1"/>
        </p:nvSpPr>
        <p:spPr>
          <a:xfrm>
            <a:off x="6240114" y="2444897"/>
            <a:ext cx="305232" cy="305232"/>
          </a:xfrm>
          <a:prstGeom prst="flowChartConnector">
            <a:avLst/>
          </a:prstGeom>
          <a:solidFill>
            <a:srgbClr val="FFFFFF">
              <a:alpha val="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D3431D-4776-4E72-8183-E70F4FBB8B40}"/>
              </a:ext>
            </a:extLst>
          </p:cNvPr>
          <p:cNvSpPr/>
          <p:nvPr userDrawn="1"/>
        </p:nvSpPr>
        <p:spPr>
          <a:xfrm>
            <a:off x="-6505" y="3788082"/>
            <a:ext cx="9150505" cy="1320673"/>
          </a:xfrm>
          <a:prstGeom prst="rect">
            <a:avLst/>
          </a:prstGeom>
          <a:solidFill>
            <a:schemeClr val="tx2">
              <a:lumMod val="50000"/>
              <a:alpha val="89804"/>
            </a:schemeClr>
          </a:solidFill>
          <a:ln w="63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2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/>
              <a:ea typeface="+mn-ea"/>
              <a:cs typeface="+mn-cs"/>
              <a:sym typeface="Arial"/>
              <a:rtl val="0"/>
            </a:endParaRPr>
          </a:p>
        </p:txBody>
      </p:sp>
      <p:pic>
        <p:nvPicPr>
          <p:cNvPr id="16" name="Picture 2" descr="Image result for sify logo">
            <a:extLst>
              <a:ext uri="{FF2B5EF4-FFF2-40B4-BE49-F238E27FC236}">
                <a16:creationId xmlns:a16="http://schemas.microsoft.com/office/drawing/2014/main" id="{1EE9F260-C274-4C84-B741-C5A278EF8BB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F20C6DDB-ECD9-4134-AD1E-3F734F69447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7" y="3822826"/>
            <a:ext cx="8499553" cy="1251183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/>
              <a:t>Section </a:t>
            </a:r>
            <a:r>
              <a:rPr lang="en-US" err="1"/>
              <a:t>seperator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7402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9C74156F-A07A-47DD-A98A-14707D4897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2031C83-E40D-4038-958F-45A64DCB1F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850" y="116215"/>
            <a:ext cx="905358" cy="759938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3B979FE-0BC0-4175-85EA-2B1394483AE3}"/>
              </a:ext>
            </a:extLst>
          </p:cNvPr>
          <p:cNvCxnSpPr>
            <a:cxnSpLocks/>
          </p:cNvCxnSpPr>
          <p:nvPr userDrawn="1"/>
        </p:nvCxnSpPr>
        <p:spPr>
          <a:xfrm>
            <a:off x="1" y="2719567"/>
            <a:ext cx="4392611" cy="0"/>
          </a:xfrm>
          <a:prstGeom prst="line">
            <a:avLst/>
          </a:prstGeom>
          <a:ln w="9525">
            <a:solidFill>
              <a:schemeClr val="accent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64975466-2ECA-4BF9-8C37-CB396AF78CE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979" y="2869973"/>
            <a:ext cx="4044502" cy="358107"/>
          </a:xfrm>
          <a:prstGeom prst="rect">
            <a:avLst/>
          </a:prstGeom>
        </p:spPr>
      </p:pic>
      <p:pic>
        <p:nvPicPr>
          <p:cNvPr id="32" name="Picture 2" descr="Image result for sify logo">
            <a:extLst>
              <a:ext uri="{FF2B5EF4-FFF2-40B4-BE49-F238E27FC236}">
                <a16:creationId xmlns:a16="http://schemas.microsoft.com/office/drawing/2014/main" id="{EF7730B0-F0D3-40D4-85DE-A669BD4AEE70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14"/>
          <a:stretch/>
        </p:blipFill>
        <p:spPr bwMode="auto">
          <a:xfrm>
            <a:off x="7971587" y="234501"/>
            <a:ext cx="905357" cy="51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E3F7BAE5-2A5E-4224-915A-CAA7C538369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598" y="2071256"/>
            <a:ext cx="4072016" cy="497908"/>
          </a:xfrm>
        </p:spPr>
        <p:txBody>
          <a:bodyPr anchor="ctr">
            <a:norm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400" b="1" cap="all" baseline="0">
                <a:solidFill>
                  <a:srgbClr val="00FFFF"/>
                </a:solidFill>
              </a:defRPr>
            </a:lvl1pPr>
          </a:lstStyle>
          <a:p>
            <a:pPr lvl="0"/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63175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1106666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DA715-CF26-4BFF-8B3F-894401EBA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AB2D9E-1078-4956-B9B7-FC9341E2588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B342A-830E-438F-A6A8-BEDF509AB0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4301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9168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2468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9435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5168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33651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6217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4783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164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426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293111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2421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25177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0897B7FA-5FC9-01F2-FA25-4C95586247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4000" y="211572"/>
            <a:ext cx="8496150" cy="415492"/>
          </a:xfrm>
        </p:spPr>
        <p:txBody>
          <a:bodyPr>
            <a:normAutofit/>
          </a:bodyPr>
          <a:lstStyle>
            <a:lvl1pPr>
              <a:defRPr sz="1800" b="1" baseline="0">
                <a:solidFill>
                  <a:schemeClr val="tx1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dirty="0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781738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9034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331700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266162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inner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8E48197-FFED-490B-604B-DBC5296F0A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551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inner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66EA793-8EF2-E390-1762-B66CB4D80E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29CE6D2-4B7E-FB47-25F9-EE1F7D550953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56421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EBA61-77B0-4E67-B37B-1737676D3F50}" type="datetimeFigureOut">
              <a:rPr lang="en-IN" smtClean="0"/>
              <a:t>01/02/23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F569C-294D-4643-88D6-7040EEA6D8F9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21043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25" r:id="rId8"/>
    <p:sldLayoutId id="2147483730" r:id="rId9"/>
    <p:sldLayoutId id="2147483727" r:id="rId10"/>
    <p:sldLayoutId id="2147483728" r:id="rId11"/>
    <p:sldLayoutId id="2147483729" r:id="rId12"/>
    <p:sldLayoutId id="2147483726" r:id="rId13"/>
    <p:sldLayoutId id="2147483711" r:id="rId14"/>
    <p:sldLayoutId id="2147483707" r:id="rId15"/>
    <p:sldLayoutId id="2147483708" r:id="rId16"/>
    <p:sldLayoutId id="2147483709" r:id="rId17"/>
    <p:sldLayoutId id="2147483710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2767">
          <p15:clr>
            <a:srgbClr val="F26B43"/>
          </p15:clr>
        </p15:guide>
        <p15:guide id="3" pos="2993">
          <p15:clr>
            <a:srgbClr val="F26B43"/>
          </p15:clr>
        </p15:guide>
        <p15:guide id="4" pos="5556">
          <p15:clr>
            <a:srgbClr val="F26B43"/>
          </p15:clr>
        </p15:guide>
        <p15:guide id="5" pos="204">
          <p15:clr>
            <a:srgbClr val="F26B43"/>
          </p15:clr>
        </p15:guide>
        <p15:guide id="6" orient="horz" pos="1620">
          <p15:clr>
            <a:srgbClr val="F26B43"/>
          </p15:clr>
        </p15:guide>
        <p15:guide id="7" orient="horz" pos="395">
          <p15:clr>
            <a:srgbClr val="F26B43"/>
          </p15:clr>
        </p15:guide>
        <p15:guide id="8" orient="horz" pos="622">
          <p15:clr>
            <a:srgbClr val="F26B43"/>
          </p15:clr>
        </p15:guide>
        <p15:guide id="9" orient="horz" pos="298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000" y="987426"/>
            <a:ext cx="8496150" cy="3744913"/>
          </a:xfrm>
          <a:prstGeom prst="rect">
            <a:avLst/>
          </a:prstGeom>
        </p:spPr>
        <p:txBody>
          <a:bodyPr vert="horz" lIns="0" tIns="0" rIns="91428" bIns="4571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86433" y="4767265"/>
            <a:ext cx="487680" cy="274637"/>
          </a:xfrm>
          <a:prstGeom prst="rect">
            <a:avLst/>
          </a:prstGeom>
        </p:spPr>
        <p:txBody>
          <a:bodyPr vert="horz" lIns="91428" tIns="45715" rIns="0" bIns="45715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  <a:latin typeface="TheSansOffice" panose="020B0503040302060204" pitchFamily="34" charset="0"/>
              </a:defRPr>
            </a:lvl1pPr>
          </a:lstStyle>
          <a:p>
            <a:fld id="{D6AB342A-830E-438F-A6A8-BEDF509AB0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Placeholder 11"/>
          <p:cNvSpPr>
            <a:spLocks noGrp="1"/>
          </p:cNvSpPr>
          <p:nvPr>
            <p:ph type="title"/>
          </p:nvPr>
        </p:nvSpPr>
        <p:spPr>
          <a:xfrm>
            <a:off x="324000" y="257738"/>
            <a:ext cx="8496150" cy="369322"/>
          </a:xfrm>
          <a:prstGeom prst="rect">
            <a:avLst/>
          </a:prstGeom>
        </p:spPr>
        <p:txBody>
          <a:bodyPr vert="horz" wrap="square" lIns="0" tIns="45715" rIns="91428" bIns="45715" rtlCol="0" anchor="ctr">
            <a:spAutoFit/>
          </a:bodyPr>
          <a:lstStyle/>
          <a:p>
            <a:pPr marL="0" marR="0" lvl="0" indent="0" algn="l" defTabSz="914264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TITLE OF THE SLIDE GOES HERE</a:t>
            </a:r>
          </a:p>
        </p:txBody>
      </p:sp>
    </p:spTree>
    <p:extLst>
      <p:ext uri="{BB962C8B-B14F-4D97-AF65-F5344CB8AC3E}">
        <p14:creationId xmlns:p14="http://schemas.microsoft.com/office/powerpoint/2010/main" val="1092248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5" r:id="rId11"/>
    <p:sldLayoutId id="2147483686" r:id="rId12"/>
  </p:sldLayoutIdLst>
  <p:txStyles>
    <p:titleStyle>
      <a:lvl1pPr algn="l" defTabSz="914264" rtl="0" eaLnBrk="1" latinLnBrk="0" hangingPunct="1">
        <a:spcBef>
          <a:spcPct val="0"/>
        </a:spcBef>
        <a:buNone/>
        <a:defRPr kumimoji="0" lang="en-US" sz="1800" b="1" i="0" u="none" strike="noStrike" kern="1200" cap="all" spc="0" normalizeH="0" baseline="0" noProof="0" dirty="0" smtClean="0">
          <a:ln>
            <a:noFill/>
          </a:ln>
          <a:solidFill>
            <a:schemeClr val="tx2">
              <a:lumMod val="75000"/>
            </a:schemeClr>
          </a:solidFill>
          <a:effectLst/>
          <a:uLnTx/>
          <a:uFillTx/>
          <a:latin typeface="TheSansOffice" panose="020B0503040302060204" pitchFamily="34" charset="0"/>
          <a:ea typeface="+mj-ea"/>
          <a:cs typeface="+mj-cs"/>
        </a:defRPr>
      </a:lvl1pPr>
    </p:titleStyle>
    <p:bodyStyle>
      <a:lvl1pPr marL="226766" indent="-2267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1pPr>
      <a:lvl2pPr marL="568715" indent="-285707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rgbClr val="595959"/>
          </a:solidFill>
          <a:latin typeface="TheSansOffice" panose="020B0503040302060204" pitchFamily="34" charset="0"/>
          <a:ea typeface="+mn-ea"/>
          <a:cs typeface="+mn-cs"/>
        </a:defRPr>
      </a:lvl2pPr>
      <a:lvl3pPr marL="1142828" indent="-2285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2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3pPr>
      <a:lvl4pPr marL="1599960" indent="-2285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4pPr>
      <a:lvl5pPr marL="2057092" indent="-228566" algn="l" defTabSz="914264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»"/>
        <a:defRPr sz="1100" kern="1200">
          <a:solidFill>
            <a:srgbClr val="595959"/>
          </a:solidFill>
          <a:latin typeface="Trebuchet MS" pitchFamily="34" charset="0"/>
          <a:ea typeface="+mn-ea"/>
          <a:cs typeface="+mn-cs"/>
        </a:defRPr>
      </a:lvl5pPr>
      <a:lvl6pPr marL="2514224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5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6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618" indent="-228566" algn="l" defTabSz="91426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32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64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5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6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58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88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1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2" algn="l" defTabSz="9142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160" userDrawn="1">
          <p15:clr>
            <a:srgbClr val="F26B43"/>
          </p15:clr>
        </p15:guide>
        <p15:guide id="2" orient="horz" pos="1215" userDrawn="1">
          <p15:clr>
            <a:srgbClr val="F26B43"/>
          </p15:clr>
        </p15:guide>
        <p15:guide id="3" pos="2075" userDrawn="1">
          <p15:clr>
            <a:srgbClr val="F26B43"/>
          </p15:clr>
        </p15:guide>
        <p15:guide id="4" pos="2245" userDrawn="1">
          <p15:clr>
            <a:srgbClr val="F26B43"/>
          </p15:clr>
        </p15:guide>
        <p15:guide id="5" pos="153" userDrawn="1">
          <p15:clr>
            <a:srgbClr val="F26B43"/>
          </p15:clr>
        </p15:guide>
        <p15:guide id="6" pos="4167" userDrawn="1">
          <p15:clr>
            <a:srgbClr val="F26B43"/>
          </p15:clr>
        </p15:guide>
        <p15:guide id="7" orient="horz" pos="2236" userDrawn="1">
          <p15:clr>
            <a:srgbClr val="F26B43"/>
          </p15:clr>
        </p15:guide>
        <p15:guide id="8" orient="horz" pos="467" userDrawn="1">
          <p15:clr>
            <a:srgbClr val="F26B43"/>
          </p15:clr>
        </p15:guide>
        <p15:guide id="9" orient="horz" pos="296" userDrawn="1">
          <p15:clr>
            <a:srgbClr val="F26B43"/>
          </p15:clr>
        </p15:guide>
        <p15:guide id="10" userDrawn="1">
          <p15:clr>
            <a:srgbClr val="F26B43"/>
          </p15:clr>
        </p15:guide>
        <p15:guide id="11" pos="4320" userDrawn="1">
          <p15:clr>
            <a:srgbClr val="F26B43"/>
          </p15:clr>
        </p15:guide>
        <p15:guide id="12" orient="horz" pos="2430" userDrawn="1">
          <p15:clr>
            <a:srgbClr val="F26B43"/>
          </p15:clr>
        </p15:guide>
        <p15:guide id="13" orient="horz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F1E63-67B4-EC4E-A83D-D88C5F9EBCCB}" type="datetimeFigureOut">
              <a:rPr lang="en-US" smtClean="0"/>
              <a:t>2/1/23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FB110-4514-F644-9491-360273CB4C4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699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71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sv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6.svg"/><Relationship Id="rId5" Type="http://schemas.openxmlformats.org/officeDocument/2006/relationships/image" Target="../media/image65.png"/><Relationship Id="rId10" Type="http://schemas.openxmlformats.org/officeDocument/2006/relationships/image" Target="../media/image70.svg"/><Relationship Id="rId4" Type="http://schemas.openxmlformats.org/officeDocument/2006/relationships/image" Target="../media/image64.svg"/><Relationship Id="rId9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1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id="{DF290C8D-86CE-7FC8-E05E-E8A6FB0FBE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933E0A9-4EC0-CE67-B025-44D951FA2CD5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C4CA18-7EA0-4E02-665F-515996BB1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3527" y="2143744"/>
            <a:ext cx="4642383" cy="927898"/>
          </a:xfrm>
        </p:spPr>
        <p:txBody>
          <a:bodyPr>
            <a:normAutofit fontScale="90000"/>
          </a:bodyPr>
          <a:lstStyle/>
          <a:p>
            <a:pPr algn="l"/>
            <a:r>
              <a:rPr lang="en-US" sz="3200" b="1" dirty="0">
                <a:solidFill>
                  <a:schemeClr val="bg1"/>
                </a:solidFill>
                <a:latin typeface="Trebuchet MS" panose="020B0603020202020204" pitchFamily="34" charset="0"/>
              </a:rPr>
              <a:t>Re-balancing </a:t>
            </a:r>
            <a:br>
              <a:rPr lang="en-US" sz="3200" b="1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US" sz="3200" b="1" dirty="0">
                <a:solidFill>
                  <a:schemeClr val="bg1"/>
                </a:solidFill>
                <a:latin typeface="Trebuchet MS" panose="020B0603020202020204" pitchFamily="34" charset="0"/>
              </a:rPr>
              <a:t>through re-calibration</a:t>
            </a:r>
            <a:endParaRPr lang="en-IN" sz="32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C0F211C-7A7A-55CA-7A46-A0856CAB7A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7779" y="231845"/>
            <a:ext cx="1012500" cy="675000"/>
          </a:xfrm>
          <a:prstGeom prst="rect">
            <a:avLst/>
          </a:prstGeom>
        </p:spPr>
      </p:pic>
      <p:sp>
        <p:nvSpPr>
          <p:cNvPr id="27" name="Title 1">
            <a:extLst>
              <a:ext uri="{FF2B5EF4-FFF2-40B4-BE49-F238E27FC236}">
                <a16:creationId xmlns:a16="http://schemas.microsoft.com/office/drawing/2014/main" id="{5A50634B-9DBA-0F21-9F1F-9AF9108C8648}"/>
              </a:ext>
            </a:extLst>
          </p:cNvPr>
          <p:cNvSpPr txBox="1">
            <a:spLocks/>
          </p:cNvSpPr>
          <p:nvPr/>
        </p:nvSpPr>
        <p:spPr>
          <a:xfrm>
            <a:off x="473527" y="3071642"/>
            <a:ext cx="4411740" cy="41662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800" b="1" dirty="0">
                <a:solidFill>
                  <a:srgbClr val="B0C727"/>
                </a:solidFill>
                <a:latin typeface="Trebuchet MS" panose="020B0603020202020204" pitchFamily="34" charset="0"/>
              </a:rPr>
              <a:t>Powering your transformation journey</a:t>
            </a:r>
            <a:endParaRPr lang="en-IN" sz="1800" b="1" dirty="0">
              <a:solidFill>
                <a:srgbClr val="B0C727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C158087-D027-F2D6-1BFB-F6EE137E927E}"/>
              </a:ext>
            </a:extLst>
          </p:cNvPr>
          <p:cNvGrpSpPr/>
          <p:nvPr/>
        </p:nvGrpSpPr>
        <p:grpSpPr>
          <a:xfrm>
            <a:off x="1" y="4278260"/>
            <a:ext cx="9144000" cy="533967"/>
            <a:chOff x="1" y="4627178"/>
            <a:chExt cx="9144000" cy="533967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8A6F171-85A5-3FD9-666B-A776B89E69BA}"/>
                </a:ext>
              </a:extLst>
            </p:cNvPr>
            <p:cNvSpPr/>
            <p:nvPr/>
          </p:nvSpPr>
          <p:spPr>
            <a:xfrm>
              <a:off x="1" y="4627178"/>
              <a:ext cx="9144000" cy="533967"/>
            </a:xfrm>
            <a:prstGeom prst="roundRect">
              <a:avLst>
                <a:gd name="adj" fmla="val 0"/>
              </a:avLst>
            </a:prstGeom>
            <a:solidFill>
              <a:srgbClr val="000000">
                <a:alpha val="50196"/>
              </a:srgbClr>
            </a:solidFill>
            <a:ln w="9525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882899C-3173-C931-E401-5F8A8380426A}"/>
                </a:ext>
              </a:extLst>
            </p:cNvPr>
            <p:cNvSpPr txBox="1"/>
            <p:nvPr/>
          </p:nvSpPr>
          <p:spPr>
            <a:xfrm>
              <a:off x="541867" y="4709495"/>
              <a:ext cx="80661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>
                  <a:solidFill>
                    <a:schemeClr val="bg1"/>
                  </a:solidFill>
                </a:rPr>
                <a:t>Kamal Nath, CEO</a:t>
              </a:r>
              <a:endParaRPr lang="en-IN" sz="18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929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8D24C66-02C6-AD8C-CDD9-1730EAB26F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A91F1B6-9079-4896-44F1-033DBCD36E92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B5F85E-30D8-F044-3778-1E847CC94CAE}"/>
              </a:ext>
            </a:extLst>
          </p:cNvPr>
          <p:cNvSpPr txBox="1"/>
          <p:nvPr/>
        </p:nvSpPr>
        <p:spPr>
          <a:xfrm>
            <a:off x="323850" y="3896821"/>
            <a:ext cx="8496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Trebuchet MS" panose="020B0603020202020204" pitchFamily="34" charset="0"/>
              </a:rPr>
              <a:t>Rebalancing through Recalibration</a:t>
            </a:r>
            <a:endParaRPr lang="en-IN" sz="3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311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716E301-FAB3-63B4-F40A-7AB598BB3315}"/>
              </a:ext>
            </a:extLst>
          </p:cNvPr>
          <p:cNvSpPr/>
          <p:nvPr/>
        </p:nvSpPr>
        <p:spPr>
          <a:xfrm>
            <a:off x="323924" y="4370809"/>
            <a:ext cx="8496150" cy="540000"/>
          </a:xfrm>
          <a:prstGeom prst="roundRect">
            <a:avLst>
              <a:gd name="adj" fmla="val 50000"/>
            </a:avLst>
          </a:prstGeom>
          <a:solidFill>
            <a:srgbClr val="000000">
              <a:alpha val="49804"/>
            </a:srgbClr>
          </a:solidFill>
          <a:ln w="6350">
            <a:solidFill>
              <a:srgbClr val="FFFF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7426BF5-0FBA-A1C6-C642-49BEC2ECF70D}"/>
              </a:ext>
            </a:extLst>
          </p:cNvPr>
          <p:cNvSpPr>
            <a:spLocks noChangeAspect="1"/>
          </p:cNvSpPr>
          <p:nvPr/>
        </p:nvSpPr>
        <p:spPr>
          <a:xfrm rot="2700000">
            <a:off x="1645798" y="1042902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A335FFA-3A79-ED9E-1CDB-DDA040C9B1EB}"/>
              </a:ext>
            </a:extLst>
          </p:cNvPr>
          <p:cNvSpPr>
            <a:spLocks noChangeAspect="1"/>
          </p:cNvSpPr>
          <p:nvPr/>
        </p:nvSpPr>
        <p:spPr>
          <a:xfrm rot="2700000">
            <a:off x="1645798" y="959212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80C7E3C-1A03-339C-76EF-BD1637788E03}"/>
              </a:ext>
            </a:extLst>
          </p:cNvPr>
          <p:cNvSpPr txBox="1"/>
          <p:nvPr/>
        </p:nvSpPr>
        <p:spPr>
          <a:xfrm>
            <a:off x="1571800" y="1657553"/>
            <a:ext cx="1676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ENABLING USER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60B2057-C93C-C4B9-17C4-2BE7F73DD620}"/>
              </a:ext>
            </a:extLst>
          </p:cNvPr>
          <p:cNvSpPr>
            <a:spLocks noChangeAspect="1"/>
          </p:cNvSpPr>
          <p:nvPr/>
        </p:nvSpPr>
        <p:spPr>
          <a:xfrm rot="2700000">
            <a:off x="3786675" y="1042902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4A19C4F-8138-19CD-815C-400D6E48AF41}"/>
              </a:ext>
            </a:extLst>
          </p:cNvPr>
          <p:cNvSpPr>
            <a:spLocks noChangeAspect="1"/>
          </p:cNvSpPr>
          <p:nvPr/>
        </p:nvSpPr>
        <p:spPr>
          <a:xfrm rot="2700000">
            <a:off x="3786675" y="959213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559DDBF-D3B0-BE92-277E-B20D0CAD71E7}"/>
              </a:ext>
            </a:extLst>
          </p:cNvPr>
          <p:cNvSpPr>
            <a:spLocks noChangeAspect="1"/>
          </p:cNvSpPr>
          <p:nvPr/>
        </p:nvSpPr>
        <p:spPr>
          <a:xfrm rot="2700000">
            <a:off x="5948540" y="1042902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C77A636-1BF3-95E0-F8A8-B5F46C3E0A28}"/>
              </a:ext>
            </a:extLst>
          </p:cNvPr>
          <p:cNvSpPr>
            <a:spLocks noChangeAspect="1"/>
          </p:cNvSpPr>
          <p:nvPr/>
        </p:nvSpPr>
        <p:spPr>
          <a:xfrm rot="2700000">
            <a:off x="5948540" y="959213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BB7D5B9-D29B-46A9-F829-F37610C0EBD2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/>
          <a:stretch/>
        </p:blipFill>
        <p:spPr>
          <a:xfrm>
            <a:off x="4342699" y="1175139"/>
            <a:ext cx="458601" cy="45860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5328F6B-7E41-A836-0EF1-D59025D289D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83576" y="1177393"/>
            <a:ext cx="458601" cy="45860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F5D7BB-8A13-047D-5D96-EB887274318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180833" y="1175139"/>
            <a:ext cx="458601" cy="458601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2AACE8A-494D-318D-7909-B307CFB2943B}"/>
              </a:ext>
            </a:extLst>
          </p:cNvPr>
          <p:cNvSpPr>
            <a:spLocks noChangeAspect="1"/>
          </p:cNvSpPr>
          <p:nvPr/>
        </p:nvSpPr>
        <p:spPr>
          <a:xfrm rot="2700000">
            <a:off x="2726733" y="2605258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0438120D-E03E-A5E7-2BDA-EAFD21735C9E}"/>
              </a:ext>
            </a:extLst>
          </p:cNvPr>
          <p:cNvSpPr>
            <a:spLocks noChangeAspect="1"/>
          </p:cNvSpPr>
          <p:nvPr/>
        </p:nvSpPr>
        <p:spPr>
          <a:xfrm rot="2700000">
            <a:off x="2726733" y="2521569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317BBAE-8A15-3447-A729-3C5F387ECA0B}"/>
              </a:ext>
            </a:extLst>
          </p:cNvPr>
          <p:cNvSpPr>
            <a:spLocks noChangeAspect="1"/>
          </p:cNvSpPr>
          <p:nvPr/>
        </p:nvSpPr>
        <p:spPr>
          <a:xfrm rot="2700000">
            <a:off x="4888598" y="2605258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A1DE9DF-1056-B142-A2B5-97384D7EAFD5}"/>
              </a:ext>
            </a:extLst>
          </p:cNvPr>
          <p:cNvSpPr>
            <a:spLocks noChangeAspect="1"/>
          </p:cNvSpPr>
          <p:nvPr/>
        </p:nvSpPr>
        <p:spPr>
          <a:xfrm rot="2700000">
            <a:off x="4888598" y="2521569"/>
            <a:ext cx="1528671" cy="152867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BAA100E-3616-7388-215C-3C7A2792A875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/>
        </p:blipFill>
        <p:spPr>
          <a:xfrm>
            <a:off x="3240775" y="2462668"/>
            <a:ext cx="458601" cy="45860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FAAC269-381E-F7AE-0984-6EB5BD2E63A3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</a:blip>
          <a:srcRect/>
          <a:stretch/>
        </p:blipFill>
        <p:spPr>
          <a:xfrm>
            <a:off x="5413139" y="2464922"/>
            <a:ext cx="458601" cy="45860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12DC77D3-C43D-61ED-4F73-0267376E86F1}"/>
              </a:ext>
            </a:extLst>
          </p:cNvPr>
          <p:cNvSpPr txBox="1"/>
          <p:nvPr/>
        </p:nvSpPr>
        <p:spPr>
          <a:xfrm>
            <a:off x="1759806" y="1879729"/>
            <a:ext cx="1300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Trebuchet MS" panose="020B0603020202020204" pitchFamily="34" charset="0"/>
              </a:rPr>
              <a:t>with self-service discovery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3EFD4DE-D782-815F-8828-B37EC8C4CD8D}"/>
              </a:ext>
            </a:extLst>
          </p:cNvPr>
          <p:cNvSpPr txBox="1"/>
          <p:nvPr/>
        </p:nvSpPr>
        <p:spPr>
          <a:xfrm>
            <a:off x="3688882" y="1657553"/>
            <a:ext cx="17417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ENCHANTING USER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E57F6C5-B69A-B910-2842-C0BBD57430EC}"/>
              </a:ext>
            </a:extLst>
          </p:cNvPr>
          <p:cNvSpPr txBox="1"/>
          <p:nvPr/>
        </p:nvSpPr>
        <p:spPr>
          <a:xfrm>
            <a:off x="3911177" y="1879729"/>
            <a:ext cx="13006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Trebuchet MS" panose="020B0603020202020204" pitchFamily="34" charset="0"/>
              </a:rPr>
              <a:t>with immersive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Trebuchet MS" panose="020B0603020202020204" pitchFamily="34" charset="0"/>
              </a:rPr>
              <a:t>experience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809AC1C-885F-FA40-10BF-F52123E49776}"/>
              </a:ext>
            </a:extLst>
          </p:cNvPr>
          <p:cNvSpPr txBox="1"/>
          <p:nvPr/>
        </p:nvSpPr>
        <p:spPr>
          <a:xfrm>
            <a:off x="5797838" y="1657553"/>
            <a:ext cx="18300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EMPOWERING USER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58EE37F-F78D-60DB-E37E-AD4303BBD385}"/>
              </a:ext>
            </a:extLst>
          </p:cNvPr>
          <p:cNvSpPr txBox="1"/>
          <p:nvPr/>
        </p:nvSpPr>
        <p:spPr>
          <a:xfrm>
            <a:off x="6073046" y="1879729"/>
            <a:ext cx="130065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Trebuchet MS" panose="020B0603020202020204" pitchFamily="34" charset="0"/>
              </a:rPr>
              <a:t>with empathy and contextual insights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6680202-1EE5-BF93-3764-BCCA29FE09D3}"/>
              </a:ext>
            </a:extLst>
          </p:cNvPr>
          <p:cNvSpPr txBox="1"/>
          <p:nvPr/>
        </p:nvSpPr>
        <p:spPr>
          <a:xfrm>
            <a:off x="2524373" y="2972187"/>
            <a:ext cx="1926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ENRICHING USER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208ACA-7D1B-92C6-B02B-B69E9A32E596}"/>
              </a:ext>
            </a:extLst>
          </p:cNvPr>
          <p:cNvSpPr txBox="1"/>
          <p:nvPr/>
        </p:nvSpPr>
        <p:spPr>
          <a:xfrm>
            <a:off x="2810198" y="3235553"/>
            <a:ext cx="13275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Trebuchet MS" panose="020B0603020202020204" pitchFamily="34" charset="0"/>
              </a:rPr>
              <a:t>processes with real-time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  <a:latin typeface="Trebuchet MS" panose="020B0603020202020204" pitchFamily="34" charset="0"/>
              </a:rPr>
              <a:t>omni-channel data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25A1307-3C45-088D-49D1-1275F24B8C5A}"/>
              </a:ext>
            </a:extLst>
          </p:cNvPr>
          <p:cNvSpPr txBox="1"/>
          <p:nvPr/>
        </p:nvSpPr>
        <p:spPr>
          <a:xfrm>
            <a:off x="4671963" y="3054567"/>
            <a:ext cx="19199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ENCOURAGING USER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A6DF488-0AB4-3AD2-A46C-694BFA5F63C3}"/>
              </a:ext>
            </a:extLst>
          </p:cNvPr>
          <p:cNvSpPr txBox="1"/>
          <p:nvPr/>
        </p:nvSpPr>
        <p:spPr>
          <a:xfrm>
            <a:off x="5059044" y="3260267"/>
            <a:ext cx="116679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Trebuchet MS" panose="020B0603020202020204" pitchFamily="34" charset="0"/>
              </a:rPr>
              <a:t>towards mobile-first engagement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AFDA356-0370-93D1-E6DA-1A887FB37682}"/>
              </a:ext>
            </a:extLst>
          </p:cNvPr>
          <p:cNvSpPr txBox="1"/>
          <p:nvPr/>
        </p:nvSpPr>
        <p:spPr>
          <a:xfrm>
            <a:off x="884204" y="4437699"/>
            <a:ext cx="7375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Trebuchet MS" panose="020B0603020202020204" pitchFamily="34" charset="0"/>
              </a:rPr>
              <a:t>NEED FOR PERSONALIZATION &amp; IMMEDIATE GRATIFICATION</a:t>
            </a:r>
            <a:endParaRPr lang="en-IN" sz="1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Title 14">
            <a:extLst>
              <a:ext uri="{FF2B5EF4-FFF2-40B4-BE49-F238E27FC236}">
                <a16:creationId xmlns:a16="http://schemas.microsoft.com/office/drawing/2014/main" id="{80A78E74-2A40-9DAE-0631-568D9358BA31}"/>
              </a:ext>
            </a:extLst>
          </p:cNvPr>
          <p:cNvSpPr txBox="1">
            <a:spLocks/>
          </p:cNvSpPr>
          <p:nvPr/>
        </p:nvSpPr>
        <p:spPr>
          <a:xfrm>
            <a:off x="323850" y="211138"/>
            <a:ext cx="7524750" cy="415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Consumerization of business interactions</a:t>
            </a:r>
            <a:endParaRPr lang="en-IN" sz="20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23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716E301-FAB3-63B4-F40A-7AB598BB3315}"/>
              </a:ext>
            </a:extLst>
          </p:cNvPr>
          <p:cNvSpPr/>
          <p:nvPr/>
        </p:nvSpPr>
        <p:spPr>
          <a:xfrm>
            <a:off x="324000" y="4192338"/>
            <a:ext cx="8496150" cy="540000"/>
          </a:xfrm>
          <a:prstGeom prst="roundRect">
            <a:avLst>
              <a:gd name="adj" fmla="val 50000"/>
            </a:avLst>
          </a:prstGeom>
          <a:solidFill>
            <a:srgbClr val="000000">
              <a:alpha val="49804"/>
            </a:srgbClr>
          </a:solidFill>
          <a:ln w="6350">
            <a:solidFill>
              <a:srgbClr val="FFFF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B8B0E4-EC6B-30F3-DFF6-2B1338B53A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197654"/>
            <a:ext cx="7848450" cy="7762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Recalibrating</a:t>
            </a:r>
            <a:b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IN" sz="2000" b="1" i="1" dirty="0">
                <a:solidFill>
                  <a:schemeClr val="bg1"/>
                </a:solidFill>
                <a:latin typeface="Trebuchet MS" panose="020B0603020202020204" pitchFamily="34" charset="0"/>
              </a:rPr>
              <a:t>… the </a:t>
            </a:r>
            <a:r>
              <a:rPr lang="en-IN" sz="2000" b="1" i="1" dirty="0">
                <a:solidFill>
                  <a:srgbClr val="BED730"/>
                </a:solidFill>
                <a:latin typeface="Trebuchet MS" panose="020B0603020202020204" pitchFamily="34" charset="0"/>
              </a:rPr>
              <a:t>app strategy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40CAE2-11E4-925F-8E42-1A901CA44C2C}"/>
              </a:ext>
            </a:extLst>
          </p:cNvPr>
          <p:cNvSpPr txBox="1"/>
          <p:nvPr/>
        </p:nvSpPr>
        <p:spPr>
          <a:xfrm>
            <a:off x="884206" y="4277672"/>
            <a:ext cx="7375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Trebuchet MS" panose="020B0603020202020204" pitchFamily="34" charset="0"/>
              </a:rPr>
              <a:t>AGILE, ELASTIC &amp; HIGHLY AVAILABLE AT A PREDICTABLE COST</a:t>
            </a:r>
            <a:endParaRPr lang="en-IN" sz="1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F8CE563-887D-E787-DA9A-74028633D265}"/>
              </a:ext>
            </a:extLst>
          </p:cNvPr>
          <p:cNvSpPr>
            <a:spLocks noChangeAspect="1"/>
          </p:cNvSpPr>
          <p:nvPr/>
        </p:nvSpPr>
        <p:spPr>
          <a:xfrm rot="2700000">
            <a:off x="2712709" y="188714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C4E03AE-0715-DAC6-A53C-1B417C122355}"/>
              </a:ext>
            </a:extLst>
          </p:cNvPr>
          <p:cNvSpPr>
            <a:spLocks noChangeAspect="1"/>
          </p:cNvSpPr>
          <p:nvPr/>
        </p:nvSpPr>
        <p:spPr>
          <a:xfrm rot="2700000">
            <a:off x="2712709" y="179845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4672F1-C3AA-2A9C-F0B7-D53F389ED965}"/>
              </a:ext>
            </a:extLst>
          </p:cNvPr>
          <p:cNvSpPr txBox="1"/>
          <p:nvPr/>
        </p:nvSpPr>
        <p:spPr>
          <a:xfrm>
            <a:off x="2756952" y="2418581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Serverless/ Cloud Native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DED1100-408C-4662-37F3-3D7DBEB5335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3293149" y="1950580"/>
            <a:ext cx="457935" cy="46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9927B53-7746-A795-0AAC-342AA344040A}"/>
              </a:ext>
            </a:extLst>
          </p:cNvPr>
          <p:cNvSpPr>
            <a:spLocks noChangeAspect="1"/>
          </p:cNvSpPr>
          <p:nvPr/>
        </p:nvSpPr>
        <p:spPr>
          <a:xfrm rot="2700000">
            <a:off x="576235" y="1887146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F867843-6BD8-B051-BEA5-4C9E2EBD1920}"/>
              </a:ext>
            </a:extLst>
          </p:cNvPr>
          <p:cNvSpPr>
            <a:spLocks noChangeAspect="1"/>
          </p:cNvSpPr>
          <p:nvPr/>
        </p:nvSpPr>
        <p:spPr>
          <a:xfrm rot="2700000">
            <a:off x="545890" y="1798456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E96499-66F5-97AC-2021-681FB05529A2}"/>
              </a:ext>
            </a:extLst>
          </p:cNvPr>
          <p:cNvSpPr txBox="1"/>
          <p:nvPr/>
        </p:nvSpPr>
        <p:spPr>
          <a:xfrm>
            <a:off x="571624" y="2418582"/>
            <a:ext cx="1531513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App driven cloud migration </a:t>
            </a:r>
            <a:r>
              <a:rPr lang="en-US" sz="1050" dirty="0">
                <a:latin typeface="Trebuchet MS" panose="020B0603020202020204" pitchFamily="34" charset="0"/>
              </a:rPr>
              <a:t>(Rearchitecting to be cloud native)</a:t>
            </a:r>
            <a:endParaRPr lang="en-US" sz="1400" dirty="0">
              <a:latin typeface="Trebuchet MS" panose="020B0603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E7D953C-18F0-3E16-66EE-C313C269A8F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1135350" y="2010489"/>
            <a:ext cx="396000" cy="396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430839F-56BF-3933-A8B3-180A165DB445}"/>
              </a:ext>
            </a:extLst>
          </p:cNvPr>
          <p:cNvSpPr>
            <a:spLocks noChangeAspect="1"/>
          </p:cNvSpPr>
          <p:nvPr/>
        </p:nvSpPr>
        <p:spPr>
          <a:xfrm rot="2700000">
            <a:off x="4849183" y="188714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3D988610-E632-518D-836E-22CA6FEC97E0}"/>
              </a:ext>
            </a:extLst>
          </p:cNvPr>
          <p:cNvSpPr>
            <a:spLocks noChangeAspect="1"/>
          </p:cNvSpPr>
          <p:nvPr/>
        </p:nvSpPr>
        <p:spPr>
          <a:xfrm rot="2700000">
            <a:off x="4849183" y="179845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542411-0A73-FC02-2DDD-EB9D74BE44A2}"/>
              </a:ext>
            </a:extLst>
          </p:cNvPr>
          <p:cNvSpPr txBox="1"/>
          <p:nvPr/>
        </p:nvSpPr>
        <p:spPr>
          <a:xfrm>
            <a:off x="4893426" y="2418581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Modernization &amp; DevOps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2941DB5-1AF2-BE29-934C-46904CB1C1E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5461182" y="2010488"/>
            <a:ext cx="396000" cy="39600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61AD8B5-8C6C-EF13-E453-EE36DE823BDE}"/>
              </a:ext>
            </a:extLst>
          </p:cNvPr>
          <p:cNvSpPr>
            <a:spLocks noChangeAspect="1"/>
          </p:cNvSpPr>
          <p:nvPr/>
        </p:nvSpPr>
        <p:spPr>
          <a:xfrm rot="2700000">
            <a:off x="6999047" y="188714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A5A68BAA-0656-D7C4-372B-80099B5E7598}"/>
              </a:ext>
            </a:extLst>
          </p:cNvPr>
          <p:cNvSpPr>
            <a:spLocks noChangeAspect="1"/>
          </p:cNvSpPr>
          <p:nvPr/>
        </p:nvSpPr>
        <p:spPr>
          <a:xfrm rot="2700000">
            <a:off x="6999047" y="1798455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230657C-5EB5-193A-E281-AAD9944E1B38}"/>
              </a:ext>
            </a:extLst>
          </p:cNvPr>
          <p:cNvSpPr txBox="1"/>
          <p:nvPr/>
        </p:nvSpPr>
        <p:spPr>
          <a:xfrm>
            <a:off x="6985655" y="2418581"/>
            <a:ext cx="16467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AI &amp; ML for faster time to value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4E489A2-48A6-49E1-D330-478F57F6CA56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/>
        </p:blipFill>
        <p:spPr>
          <a:xfrm>
            <a:off x="7611046" y="2010488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2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F8CE563-887D-E787-DA9A-74028633D265}"/>
              </a:ext>
            </a:extLst>
          </p:cNvPr>
          <p:cNvSpPr>
            <a:spLocks noChangeAspect="1"/>
          </p:cNvSpPr>
          <p:nvPr/>
        </p:nvSpPr>
        <p:spPr>
          <a:xfrm rot="2700000">
            <a:off x="1138774" y="1898162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C4E03AE-0715-DAC6-A53C-1B417C122355}"/>
              </a:ext>
            </a:extLst>
          </p:cNvPr>
          <p:cNvSpPr>
            <a:spLocks noChangeAspect="1"/>
          </p:cNvSpPr>
          <p:nvPr/>
        </p:nvSpPr>
        <p:spPr>
          <a:xfrm rot="2700000">
            <a:off x="1138774" y="1799618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4672F1-C3AA-2A9C-F0B7-D53F389ED965}"/>
              </a:ext>
            </a:extLst>
          </p:cNvPr>
          <p:cNvSpPr txBox="1"/>
          <p:nvPr/>
        </p:nvSpPr>
        <p:spPr>
          <a:xfrm>
            <a:off x="1273017" y="2699618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Horses for Courses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F2877BC-4901-4BE0-8DAF-205848931998}"/>
              </a:ext>
            </a:extLst>
          </p:cNvPr>
          <p:cNvSpPr>
            <a:spLocks noChangeAspect="1"/>
          </p:cNvSpPr>
          <p:nvPr/>
        </p:nvSpPr>
        <p:spPr>
          <a:xfrm rot="2700000">
            <a:off x="3659643" y="1898163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11ACEEA-C7F3-E390-FD11-E57F0A0E70AC}"/>
              </a:ext>
            </a:extLst>
          </p:cNvPr>
          <p:cNvSpPr>
            <a:spLocks noChangeAspect="1"/>
          </p:cNvSpPr>
          <p:nvPr/>
        </p:nvSpPr>
        <p:spPr>
          <a:xfrm rot="2700000">
            <a:off x="3659643" y="1799619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8D86D2-8319-A4FD-CF08-2B8BB5C1ADB6}"/>
              </a:ext>
            </a:extLst>
          </p:cNvPr>
          <p:cNvSpPr txBox="1"/>
          <p:nvPr/>
        </p:nvSpPr>
        <p:spPr>
          <a:xfrm>
            <a:off x="3793886" y="2699619"/>
            <a:ext cx="1531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Hybrid Model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EF1DF40-F545-164E-4B6C-1521E8650343}"/>
              </a:ext>
            </a:extLst>
          </p:cNvPr>
          <p:cNvSpPr>
            <a:spLocks noChangeAspect="1"/>
          </p:cNvSpPr>
          <p:nvPr/>
        </p:nvSpPr>
        <p:spPr>
          <a:xfrm rot="2700000">
            <a:off x="6205226" y="1898163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EF94AD4-506A-B272-DCE6-6CA995E306B0}"/>
              </a:ext>
            </a:extLst>
          </p:cNvPr>
          <p:cNvSpPr>
            <a:spLocks noChangeAspect="1"/>
          </p:cNvSpPr>
          <p:nvPr/>
        </p:nvSpPr>
        <p:spPr>
          <a:xfrm rot="2700000">
            <a:off x="6205226" y="1799619"/>
            <a:ext cx="1800000" cy="180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73CEDE-E977-CC15-A4CE-A78C57927159}"/>
              </a:ext>
            </a:extLst>
          </p:cNvPr>
          <p:cNvSpPr txBox="1"/>
          <p:nvPr/>
        </p:nvSpPr>
        <p:spPr>
          <a:xfrm>
            <a:off x="6339469" y="2699619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Predictable Cost</a:t>
            </a:r>
          </a:p>
        </p:txBody>
      </p:sp>
      <p:pic>
        <p:nvPicPr>
          <p:cNvPr id="22" name="Picture 21" descr="Shape&#10;&#10;Description automatically generated with low confidence">
            <a:extLst>
              <a:ext uri="{FF2B5EF4-FFF2-40B4-BE49-F238E27FC236}">
                <a16:creationId xmlns:a16="http://schemas.microsoft.com/office/drawing/2014/main" id="{9D5FB419-BB97-95B2-206E-032E0CFD1A58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4314358" y="2053871"/>
            <a:ext cx="540000" cy="540000"/>
          </a:xfrm>
          <a:prstGeom prst="rect">
            <a:avLst/>
          </a:prstGeom>
        </p:spPr>
      </p:pic>
      <p:pic>
        <p:nvPicPr>
          <p:cNvPr id="24" name="Picture 23" descr="Shape&#10;&#10;Description automatically generated with low confidence">
            <a:extLst>
              <a:ext uri="{FF2B5EF4-FFF2-40B4-BE49-F238E27FC236}">
                <a16:creationId xmlns:a16="http://schemas.microsoft.com/office/drawing/2014/main" id="{8368FEB7-1F01-01C5-58C4-799B2DD584B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835227" y="2056525"/>
            <a:ext cx="540000" cy="540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DED1100-408C-4662-37F3-3D7DBEB53358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1744058" y="2053871"/>
            <a:ext cx="540000" cy="540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5CD36F4A-DB6F-BCA6-C963-104941F9598C}"/>
              </a:ext>
            </a:extLst>
          </p:cNvPr>
          <p:cNvSpPr txBox="1">
            <a:spLocks/>
          </p:cNvSpPr>
          <p:nvPr/>
        </p:nvSpPr>
        <p:spPr>
          <a:xfrm>
            <a:off x="324000" y="211571"/>
            <a:ext cx="8496150" cy="7758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 baseline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IN" sz="2000" dirty="0">
                <a:solidFill>
                  <a:schemeClr val="bg1"/>
                </a:solidFill>
              </a:rPr>
              <a:t>Recalibrating</a:t>
            </a:r>
            <a:br>
              <a:rPr lang="en-IN" sz="2000" dirty="0">
                <a:solidFill>
                  <a:schemeClr val="bg1"/>
                </a:solidFill>
              </a:rPr>
            </a:br>
            <a:r>
              <a:rPr lang="en-IN" sz="2000" i="1" dirty="0">
                <a:solidFill>
                  <a:schemeClr val="bg1"/>
                </a:solidFill>
              </a:rPr>
              <a:t>… the </a:t>
            </a:r>
            <a:r>
              <a:rPr lang="en-IN" sz="2000" i="1" dirty="0">
                <a:solidFill>
                  <a:srgbClr val="BED730"/>
                </a:solidFill>
              </a:rPr>
              <a:t>cloud strategy</a:t>
            </a:r>
          </a:p>
        </p:txBody>
      </p:sp>
    </p:spTree>
    <p:extLst>
      <p:ext uri="{BB962C8B-B14F-4D97-AF65-F5344CB8AC3E}">
        <p14:creationId xmlns:p14="http://schemas.microsoft.com/office/powerpoint/2010/main" val="277964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D716E301-FAB3-63B4-F40A-7AB598BB3315}"/>
              </a:ext>
            </a:extLst>
          </p:cNvPr>
          <p:cNvSpPr/>
          <p:nvPr/>
        </p:nvSpPr>
        <p:spPr>
          <a:xfrm>
            <a:off x="324000" y="4169778"/>
            <a:ext cx="8496150" cy="540000"/>
          </a:xfrm>
          <a:prstGeom prst="roundRect">
            <a:avLst>
              <a:gd name="adj" fmla="val 50000"/>
            </a:avLst>
          </a:prstGeom>
          <a:solidFill>
            <a:srgbClr val="000000">
              <a:alpha val="49804"/>
            </a:srgbClr>
          </a:solidFill>
          <a:ln w="6350">
            <a:solidFill>
              <a:srgbClr val="FFFF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B8B0E4-EC6B-30F3-DFF6-2B1338B53A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211138"/>
            <a:ext cx="7524750" cy="7762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Recalibrating</a:t>
            </a:r>
            <a:b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IN" sz="2000" b="1" i="1" dirty="0">
                <a:solidFill>
                  <a:schemeClr val="bg1"/>
                </a:solidFill>
                <a:latin typeface="Trebuchet MS" panose="020B0603020202020204" pitchFamily="34" charset="0"/>
              </a:rPr>
              <a:t>… the </a:t>
            </a:r>
            <a:r>
              <a:rPr lang="en-IN" sz="2000" b="1" i="1" dirty="0">
                <a:solidFill>
                  <a:srgbClr val="BED730"/>
                </a:solidFill>
                <a:latin typeface="Trebuchet MS" panose="020B0603020202020204" pitchFamily="34" charset="0"/>
              </a:rPr>
              <a:t>IT operations strategy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340CAE2-11E4-925F-8E42-1A901CA44C2C}"/>
              </a:ext>
            </a:extLst>
          </p:cNvPr>
          <p:cNvSpPr txBox="1"/>
          <p:nvPr/>
        </p:nvSpPr>
        <p:spPr>
          <a:xfrm>
            <a:off x="884206" y="4255112"/>
            <a:ext cx="7375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solidFill>
                  <a:schemeClr val="bg1"/>
                </a:solidFill>
                <a:latin typeface="Trebuchet MS" panose="020B0603020202020204" pitchFamily="34" charset="0"/>
              </a:rPr>
              <a:t>MANAGED SERVICES MODEL ALIGNED TO BUSINESS OUTCOME</a:t>
            </a:r>
            <a:endParaRPr lang="en-IN" sz="18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F8CE563-887D-E787-DA9A-74028633D265}"/>
              </a:ext>
            </a:extLst>
          </p:cNvPr>
          <p:cNvSpPr>
            <a:spLocks noChangeAspect="1"/>
          </p:cNvSpPr>
          <p:nvPr/>
        </p:nvSpPr>
        <p:spPr>
          <a:xfrm rot="2700000">
            <a:off x="7074319" y="1877293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BC4E03AE-0715-DAC6-A53C-1B417C122355}"/>
              </a:ext>
            </a:extLst>
          </p:cNvPr>
          <p:cNvSpPr>
            <a:spLocks noChangeAspect="1"/>
          </p:cNvSpPr>
          <p:nvPr/>
        </p:nvSpPr>
        <p:spPr>
          <a:xfrm rot="2700000">
            <a:off x="7074319" y="1798458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4672F1-C3AA-2A9C-F0B7-D53F389ED965}"/>
              </a:ext>
            </a:extLst>
          </p:cNvPr>
          <p:cNvSpPr txBox="1"/>
          <p:nvPr/>
        </p:nvSpPr>
        <p:spPr>
          <a:xfrm>
            <a:off x="7028562" y="2482145"/>
            <a:ext cx="15315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Service </a:t>
            </a:r>
          </a:p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catalog-based metrics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DED1100-408C-4662-37F3-3D7DBEB5335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596319" y="2046779"/>
            <a:ext cx="396000" cy="396000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E5883D1-C15A-DF2F-35CE-D96F7EB0E012}"/>
              </a:ext>
            </a:extLst>
          </p:cNvPr>
          <p:cNvSpPr>
            <a:spLocks noChangeAspect="1"/>
          </p:cNvSpPr>
          <p:nvPr/>
        </p:nvSpPr>
        <p:spPr>
          <a:xfrm rot="2700000">
            <a:off x="4926108" y="1877293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C6BBAB3F-0424-7073-8A6B-63B443330E03}"/>
              </a:ext>
            </a:extLst>
          </p:cNvPr>
          <p:cNvSpPr>
            <a:spLocks noChangeAspect="1"/>
          </p:cNvSpPr>
          <p:nvPr/>
        </p:nvSpPr>
        <p:spPr>
          <a:xfrm rot="2700000">
            <a:off x="4926108" y="1798458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76FCA7D-F5DE-6695-9336-E962CF931735}"/>
              </a:ext>
            </a:extLst>
          </p:cNvPr>
          <p:cNvSpPr txBox="1"/>
          <p:nvPr/>
        </p:nvSpPr>
        <p:spPr>
          <a:xfrm>
            <a:off x="4880349" y="2482145"/>
            <a:ext cx="1531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Self-service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01BF6116-64EB-9D9E-988D-40ACFA35EFE8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rcRect/>
          <a:stretch/>
        </p:blipFill>
        <p:spPr>
          <a:xfrm>
            <a:off x="5448106" y="2046779"/>
            <a:ext cx="396000" cy="396000"/>
          </a:xfrm>
          <a:prstGeom prst="rect">
            <a:avLst/>
          </a:prstGeom>
        </p:spPr>
      </p:pic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DC2855A5-C893-6220-36FE-C321B6A31E43}"/>
              </a:ext>
            </a:extLst>
          </p:cNvPr>
          <p:cNvSpPr>
            <a:spLocks noChangeAspect="1"/>
          </p:cNvSpPr>
          <p:nvPr/>
        </p:nvSpPr>
        <p:spPr>
          <a:xfrm rot="2700000">
            <a:off x="2777892" y="1877293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8892C9F4-8C40-297D-2E2B-1D9107CFB4D2}"/>
              </a:ext>
            </a:extLst>
          </p:cNvPr>
          <p:cNvSpPr>
            <a:spLocks noChangeAspect="1"/>
          </p:cNvSpPr>
          <p:nvPr/>
        </p:nvSpPr>
        <p:spPr>
          <a:xfrm rot="2700000">
            <a:off x="2777892" y="1798458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AC11B4B-F81F-E325-8204-7A9E34F23CEB}"/>
              </a:ext>
            </a:extLst>
          </p:cNvPr>
          <p:cNvSpPr txBox="1"/>
          <p:nvPr/>
        </p:nvSpPr>
        <p:spPr>
          <a:xfrm>
            <a:off x="2732136" y="2482145"/>
            <a:ext cx="1531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End-user experience</a:t>
            </a: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A6578CE5-1388-9F53-A855-1510D8A34EE0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</a:blip>
          <a:srcRect/>
          <a:stretch/>
        </p:blipFill>
        <p:spPr>
          <a:xfrm>
            <a:off x="3299893" y="2046779"/>
            <a:ext cx="396000" cy="396000"/>
          </a:xfrm>
          <a:prstGeom prst="rect">
            <a:avLst/>
          </a:prstGeom>
        </p:spPr>
      </p:pic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660D008-B808-1836-AA32-B301D93EF74E}"/>
              </a:ext>
            </a:extLst>
          </p:cNvPr>
          <p:cNvSpPr>
            <a:spLocks noChangeAspect="1"/>
          </p:cNvSpPr>
          <p:nvPr/>
        </p:nvSpPr>
        <p:spPr>
          <a:xfrm rot="2700000">
            <a:off x="629677" y="1877293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A42BEB11-0197-CC11-2C66-69CBFEB4073B}"/>
              </a:ext>
            </a:extLst>
          </p:cNvPr>
          <p:cNvSpPr>
            <a:spLocks noChangeAspect="1"/>
          </p:cNvSpPr>
          <p:nvPr/>
        </p:nvSpPr>
        <p:spPr>
          <a:xfrm rot="2700000">
            <a:off x="629677" y="1798458"/>
            <a:ext cx="1439998" cy="1440001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BFD9092-6AD7-FCA3-8AA1-2F1474D4F8DF}"/>
              </a:ext>
            </a:extLst>
          </p:cNvPr>
          <p:cNvSpPr txBox="1"/>
          <p:nvPr/>
        </p:nvSpPr>
        <p:spPr>
          <a:xfrm>
            <a:off x="583923" y="2482145"/>
            <a:ext cx="1531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Site </a:t>
            </a:r>
          </a:p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Reliability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35659A69-11A8-E764-DBFA-A6A4F4204B1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1151680" y="2046779"/>
            <a:ext cx="396000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2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B8B0E4-EC6B-30F3-DFF6-2B1338B53A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211138"/>
            <a:ext cx="7524750" cy="776287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Recalibrating </a:t>
            </a:r>
            <a:b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IN" sz="2000" b="1" i="1" dirty="0">
                <a:solidFill>
                  <a:schemeClr val="bg1"/>
                </a:solidFill>
                <a:latin typeface="Trebuchet MS" panose="020B0603020202020204" pitchFamily="34" charset="0"/>
              </a:rPr>
              <a:t>… the </a:t>
            </a:r>
            <a:r>
              <a:rPr lang="en-IN" sz="2000" b="1" i="1" dirty="0">
                <a:solidFill>
                  <a:srgbClr val="BED730"/>
                </a:solidFill>
                <a:latin typeface="Trebuchet MS" panose="020B0603020202020204" pitchFamily="34" charset="0"/>
              </a:rPr>
              <a:t>edge strategy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97F44D-885F-228B-A19B-9590EFF7DE59}"/>
              </a:ext>
            </a:extLst>
          </p:cNvPr>
          <p:cNvSpPr txBox="1"/>
          <p:nvPr/>
        </p:nvSpPr>
        <p:spPr>
          <a:xfrm>
            <a:off x="323850" y="1316972"/>
            <a:ext cx="4068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</a:rPr>
              <a:t>PRE-PANDEMIC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9230FB-B6A0-9458-FF62-D258D1216541}"/>
              </a:ext>
            </a:extLst>
          </p:cNvPr>
          <p:cNvSpPr txBox="1"/>
          <p:nvPr/>
        </p:nvSpPr>
        <p:spPr>
          <a:xfrm>
            <a:off x="4751387" y="1316972"/>
            <a:ext cx="40687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BED730"/>
                </a:solidFill>
                <a:latin typeface="Trebuchet MS" panose="020B0603020202020204" pitchFamily="34" charset="0"/>
              </a:rPr>
              <a:t>DURING &amp; POST PANDEMIC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7EC1E8-B39B-2682-CDEE-6A45E87B4DB0}"/>
              </a:ext>
            </a:extLst>
          </p:cNvPr>
          <p:cNvCxnSpPr/>
          <p:nvPr/>
        </p:nvCxnSpPr>
        <p:spPr>
          <a:xfrm>
            <a:off x="4572000" y="987425"/>
            <a:ext cx="0" cy="3744913"/>
          </a:xfrm>
          <a:prstGeom prst="line">
            <a:avLst/>
          </a:prstGeom>
          <a:ln w="952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289A08F-12CF-473E-E5A6-F38132D0215D}"/>
              </a:ext>
            </a:extLst>
          </p:cNvPr>
          <p:cNvSpPr txBox="1"/>
          <p:nvPr/>
        </p:nvSpPr>
        <p:spPr>
          <a:xfrm>
            <a:off x="5113668" y="4209118"/>
            <a:ext cx="33442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Connecting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IT/OT &amp; End-user devices with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security at the core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800B28-5B1C-D72B-0A22-7FFD47EEF146}"/>
              </a:ext>
            </a:extLst>
          </p:cNvPr>
          <p:cNvSpPr txBox="1"/>
          <p:nvPr/>
        </p:nvSpPr>
        <p:spPr>
          <a:xfrm>
            <a:off x="686129" y="4209118"/>
            <a:ext cx="3344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Connecting </a:t>
            </a:r>
          </a:p>
          <a:p>
            <a:pPr algn="ctr"/>
            <a:r>
              <a:rPr lang="en-US" sz="1400" dirty="0">
                <a:solidFill>
                  <a:schemeClr val="bg1"/>
                </a:solidFill>
                <a:latin typeface="Trebuchet MS" panose="020B0603020202020204" pitchFamily="34" charset="0"/>
              </a:rPr>
              <a:t>End-user devices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323011C-3062-F489-D368-180CDCEAE4F0}"/>
              </a:ext>
            </a:extLst>
          </p:cNvPr>
          <p:cNvGrpSpPr/>
          <p:nvPr/>
        </p:nvGrpSpPr>
        <p:grpSpPr>
          <a:xfrm>
            <a:off x="1199219" y="2013754"/>
            <a:ext cx="958787" cy="1011275"/>
            <a:chOff x="553016" y="1798459"/>
            <a:chExt cx="1440000" cy="1518833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3D5F1E43-A977-3DE7-55A0-90FBF66E14CF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5FE8DD2D-3D2D-92FA-C79D-E08A837EB690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24AAB5-60F1-ACAB-1AAD-F66FF122E37D}"/>
              </a:ext>
            </a:extLst>
          </p:cNvPr>
          <p:cNvGrpSpPr/>
          <p:nvPr/>
        </p:nvGrpSpPr>
        <p:grpSpPr>
          <a:xfrm>
            <a:off x="2599677" y="2013754"/>
            <a:ext cx="958787" cy="1011275"/>
            <a:chOff x="553016" y="1798459"/>
            <a:chExt cx="1440000" cy="1518833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792BFC7A-CE50-701E-FFD8-EE7A1CBBFBFA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6FCA3155-EB20-608E-29E3-2484F4C77FAD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75FF5E9-FC48-8C47-8D72-B986173654BC}"/>
              </a:ext>
            </a:extLst>
          </p:cNvPr>
          <p:cNvGrpSpPr/>
          <p:nvPr/>
        </p:nvGrpSpPr>
        <p:grpSpPr>
          <a:xfrm>
            <a:off x="1899185" y="2963850"/>
            <a:ext cx="958787" cy="1011275"/>
            <a:chOff x="553016" y="1798459"/>
            <a:chExt cx="1440000" cy="1518833"/>
          </a:xfrm>
          <a:solidFill>
            <a:srgbClr val="556677"/>
          </a:solidFill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BC97354-91B0-40CE-F5B2-6B0BF9E46A73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grp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17F3A420-EA7D-F7A1-C2BE-57EC3299F217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grp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pic>
        <p:nvPicPr>
          <p:cNvPr id="30" name="Picture 29" descr="Shape&#10;&#10;Description automatically generated with low confidence">
            <a:extLst>
              <a:ext uri="{FF2B5EF4-FFF2-40B4-BE49-F238E27FC236}">
                <a16:creationId xmlns:a16="http://schemas.microsoft.com/office/drawing/2014/main" id="{8C43ED93-4A59-9C6F-2C5D-115DE3522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7961" y="2077893"/>
            <a:ext cx="781303" cy="781303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BD951E2D-ED07-1737-40F9-6319A76514C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688418" y="2113559"/>
            <a:ext cx="781303" cy="78130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13C5E8EA-1FB3-D3FF-3E6F-7C255AE3234D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</a:blip>
          <a:srcRect/>
          <a:stretch/>
        </p:blipFill>
        <p:spPr>
          <a:xfrm>
            <a:off x="2036759" y="3101422"/>
            <a:ext cx="683640" cy="68364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76F752A0-A922-3584-3C90-E4502BE560F5}"/>
              </a:ext>
            </a:extLst>
          </p:cNvPr>
          <p:cNvGrpSpPr/>
          <p:nvPr/>
        </p:nvGrpSpPr>
        <p:grpSpPr>
          <a:xfrm>
            <a:off x="5521135" y="2917121"/>
            <a:ext cx="947452" cy="999320"/>
            <a:chOff x="553016" y="1798459"/>
            <a:chExt cx="1440000" cy="1518833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4D263C64-1C85-B324-4EDD-E9C68F4CA980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1F416BC-D83D-7268-D29A-EB6DB32F13A3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1884789-1B01-6C8D-6B28-04B6D0402713}"/>
              </a:ext>
            </a:extLst>
          </p:cNvPr>
          <p:cNvGrpSpPr/>
          <p:nvPr/>
        </p:nvGrpSpPr>
        <p:grpSpPr>
          <a:xfrm>
            <a:off x="6905037" y="2917121"/>
            <a:ext cx="947452" cy="999320"/>
            <a:chOff x="553016" y="1798459"/>
            <a:chExt cx="1440000" cy="1518833"/>
          </a:xfrm>
        </p:grpSpPr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F4A80C4F-3A76-0C5A-6197-3DC71E5447EE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556677"/>
            </a:solidFill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26879D4D-7300-35FE-1898-A052A990836B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solidFill>
              <a:srgbClr val="BED730"/>
            </a:solidFill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B06A785-B487-46C5-305B-552580572531}"/>
              </a:ext>
            </a:extLst>
          </p:cNvPr>
          <p:cNvGrpSpPr/>
          <p:nvPr/>
        </p:nvGrpSpPr>
        <p:grpSpPr>
          <a:xfrm>
            <a:off x="6244981" y="1976817"/>
            <a:ext cx="947452" cy="999320"/>
            <a:chOff x="553016" y="1798459"/>
            <a:chExt cx="1440000" cy="1518833"/>
          </a:xfrm>
          <a:solidFill>
            <a:srgbClr val="556677"/>
          </a:solidFill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67E6F565-5DAB-13DD-034B-2BAB12490E02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877293"/>
              <a:ext cx="1439998" cy="1440000"/>
            </a:xfrm>
            <a:prstGeom prst="roundRect">
              <a:avLst>
                <a:gd name="adj" fmla="val 20180"/>
              </a:avLst>
            </a:prstGeom>
            <a:grpFill/>
            <a:ln w="12700">
              <a:solidFill>
                <a:schemeClr val="tx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B1E1869A-D597-DD8D-8B23-E514AF7A7BA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553017" y="1798458"/>
              <a:ext cx="1439998" cy="1440000"/>
            </a:xfrm>
            <a:prstGeom prst="roundRect">
              <a:avLst>
                <a:gd name="adj" fmla="val 20180"/>
              </a:avLst>
            </a:prstGeom>
            <a:grpFill/>
            <a:ln w="12700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>
                <a:latin typeface="Trebuchet MS" panose="020B0603020202020204" pitchFamily="34" charset="0"/>
              </a:endParaRPr>
            </a:p>
          </p:txBody>
        </p:sp>
      </p:grpSp>
      <p:pic>
        <p:nvPicPr>
          <p:cNvPr id="33" name="Picture 32" descr="Shape&#10;&#10;Description automatically generated with low confidence">
            <a:extLst>
              <a:ext uri="{FF2B5EF4-FFF2-40B4-BE49-F238E27FC236}">
                <a16:creationId xmlns:a16="http://schemas.microsoft.com/office/drawing/2014/main" id="{72700530-6C33-CA6E-2B38-34A2AC20F4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8828" y="2980502"/>
            <a:ext cx="772067" cy="77206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83A36D1-44AA-1FF0-75EF-A42D3B1FD86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040984" y="2976137"/>
            <a:ext cx="675559" cy="67555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6525564-C08A-30A5-D085-3A9A3437AFC7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</a:blip>
          <a:srcRect/>
          <a:stretch/>
        </p:blipFill>
        <p:spPr>
          <a:xfrm>
            <a:off x="6335250" y="2040198"/>
            <a:ext cx="772067" cy="772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52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2F2BB60-E095-46E6-1E3D-0E131567BA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EA267C6-A6FE-E649-95C9-79F1B15D2B3C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C8F9E4-6F7D-78CA-481F-9C82DAE5F24D}"/>
              </a:ext>
            </a:extLst>
          </p:cNvPr>
          <p:cNvSpPr txBox="1">
            <a:spLocks/>
          </p:cNvSpPr>
          <p:nvPr/>
        </p:nvSpPr>
        <p:spPr>
          <a:xfrm>
            <a:off x="323850" y="211138"/>
            <a:ext cx="7848600" cy="7762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Recalibrating</a:t>
            </a:r>
            <a:b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IN" sz="2000" b="1" i="1" dirty="0">
                <a:solidFill>
                  <a:schemeClr val="bg1"/>
                </a:solidFill>
                <a:latin typeface="Trebuchet MS" panose="020B0603020202020204" pitchFamily="34" charset="0"/>
              </a:rPr>
              <a:t>… the </a:t>
            </a:r>
            <a:r>
              <a:rPr lang="en-IN" sz="2000" b="1" i="1" dirty="0">
                <a:solidFill>
                  <a:srgbClr val="BED730"/>
                </a:solidFill>
                <a:latin typeface="Trebuchet MS" panose="020B0603020202020204" pitchFamily="34" charset="0"/>
              </a:rPr>
              <a:t>security strategy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8DD1B8F-885F-2C89-6274-F69047315928}"/>
              </a:ext>
            </a:extLst>
          </p:cNvPr>
          <p:cNvSpPr>
            <a:spLocks noChangeAspect="1"/>
          </p:cNvSpPr>
          <p:nvPr/>
        </p:nvSpPr>
        <p:spPr>
          <a:xfrm rot="2700000">
            <a:off x="2221846" y="131170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F468A3C-8867-ED15-C369-AFD8171B33E6}"/>
              </a:ext>
            </a:extLst>
          </p:cNvPr>
          <p:cNvSpPr>
            <a:spLocks noChangeAspect="1"/>
          </p:cNvSpPr>
          <p:nvPr/>
        </p:nvSpPr>
        <p:spPr>
          <a:xfrm rot="2700000">
            <a:off x="2221846" y="122301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290E38-1E75-7FA2-5D9F-D84ABE2F91B9}"/>
              </a:ext>
            </a:extLst>
          </p:cNvPr>
          <p:cNvSpPr txBox="1"/>
          <p:nvPr/>
        </p:nvSpPr>
        <p:spPr>
          <a:xfrm>
            <a:off x="2266089" y="1874925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Shared responsibility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67DCD7AF-6FBE-27E3-8B51-CFA80DFB4CA2}"/>
              </a:ext>
            </a:extLst>
          </p:cNvPr>
          <p:cNvSpPr>
            <a:spLocks noChangeAspect="1"/>
          </p:cNvSpPr>
          <p:nvPr/>
        </p:nvSpPr>
        <p:spPr>
          <a:xfrm rot="2700000">
            <a:off x="4378149" y="131170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8021035D-7152-34F8-1184-FC5B195079B9}"/>
              </a:ext>
            </a:extLst>
          </p:cNvPr>
          <p:cNvSpPr>
            <a:spLocks noChangeAspect="1"/>
          </p:cNvSpPr>
          <p:nvPr/>
        </p:nvSpPr>
        <p:spPr>
          <a:xfrm rot="2700000">
            <a:off x="4378149" y="122301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D7518E5-9025-3D39-0815-B929585E9E35}"/>
              </a:ext>
            </a:extLst>
          </p:cNvPr>
          <p:cNvSpPr txBox="1"/>
          <p:nvPr/>
        </p:nvSpPr>
        <p:spPr>
          <a:xfrm>
            <a:off x="4422392" y="1874925"/>
            <a:ext cx="1531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DevSecOps</a:t>
            </a:r>
            <a:endParaRPr lang="en-US" sz="14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EB3E03F-390F-73C4-0A36-75CAE283E574}"/>
              </a:ext>
            </a:extLst>
          </p:cNvPr>
          <p:cNvSpPr>
            <a:spLocks noChangeAspect="1"/>
          </p:cNvSpPr>
          <p:nvPr/>
        </p:nvSpPr>
        <p:spPr>
          <a:xfrm rot="2700000">
            <a:off x="3311463" y="293211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28791DAC-3714-2B7F-09D5-40967AF459A9}"/>
              </a:ext>
            </a:extLst>
          </p:cNvPr>
          <p:cNvSpPr>
            <a:spLocks noChangeAspect="1"/>
          </p:cNvSpPr>
          <p:nvPr/>
        </p:nvSpPr>
        <p:spPr>
          <a:xfrm rot="2700000">
            <a:off x="3311463" y="284342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3F4A73D-A25F-30EA-C1A7-ECB02FD7447B}"/>
              </a:ext>
            </a:extLst>
          </p:cNvPr>
          <p:cNvSpPr txBox="1"/>
          <p:nvPr/>
        </p:nvSpPr>
        <p:spPr>
          <a:xfrm>
            <a:off x="3355706" y="3503734"/>
            <a:ext cx="15315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Data protection</a:t>
            </a:r>
            <a:endParaRPr lang="en-US" sz="14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7FEE8BE-2CBE-574E-D570-03920E515E9B}"/>
              </a:ext>
            </a:extLst>
          </p:cNvPr>
          <p:cNvSpPr>
            <a:spLocks noChangeAspect="1"/>
          </p:cNvSpPr>
          <p:nvPr/>
        </p:nvSpPr>
        <p:spPr>
          <a:xfrm rot="2700000">
            <a:off x="5467766" y="293211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233072F9-4B2F-51A8-4B45-8897FB10EFC6}"/>
              </a:ext>
            </a:extLst>
          </p:cNvPr>
          <p:cNvSpPr>
            <a:spLocks noChangeAspect="1"/>
          </p:cNvSpPr>
          <p:nvPr/>
        </p:nvSpPr>
        <p:spPr>
          <a:xfrm rot="2700000">
            <a:off x="5467766" y="2843423"/>
            <a:ext cx="1619998" cy="16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latin typeface="Trebuchet MS" panose="020B0603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7A82837-B8F6-C4BB-C581-79377198C2EC}"/>
              </a:ext>
            </a:extLst>
          </p:cNvPr>
          <p:cNvSpPr txBox="1"/>
          <p:nvPr/>
        </p:nvSpPr>
        <p:spPr>
          <a:xfrm>
            <a:off x="5512009" y="3503734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Zero-trust network access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20DDD8-D23C-FC7F-7693-CE6BE1E18C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815845" y="1363853"/>
            <a:ext cx="432000" cy="432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5C7591F-A8AA-013E-8332-968B12D050A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052440" y="3027389"/>
            <a:ext cx="432000" cy="432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7E69F6-6599-3E00-85B3-88C17BF4E82C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/>
        </p:blipFill>
        <p:spPr>
          <a:xfrm>
            <a:off x="3924517" y="2999734"/>
            <a:ext cx="504000" cy="504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F656F08-23EB-370B-8353-5149A2840840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</a:blip>
          <a:srcRect/>
          <a:stretch/>
        </p:blipFill>
        <p:spPr>
          <a:xfrm>
            <a:off x="4886462" y="1360012"/>
            <a:ext cx="603373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98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0F78A86-9575-B756-1814-8C1B29D9962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5DEDE6-EDCA-AC6D-E872-AA68FC98B0EA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4F52222-A8A0-B1A2-525A-6589C0B5EA0A}"/>
              </a:ext>
            </a:extLst>
          </p:cNvPr>
          <p:cNvSpPr txBox="1">
            <a:spLocks/>
          </p:cNvSpPr>
          <p:nvPr/>
        </p:nvSpPr>
        <p:spPr>
          <a:xfrm>
            <a:off x="323849" y="625062"/>
            <a:ext cx="8496150" cy="352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 baseline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endParaRPr lang="en-IN" sz="2400" b="0" i="1" dirty="0">
              <a:solidFill>
                <a:srgbClr val="556677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42A436-2BB6-F477-DA28-40C8BBE9941F}"/>
              </a:ext>
            </a:extLst>
          </p:cNvPr>
          <p:cNvSpPr txBox="1"/>
          <p:nvPr/>
        </p:nvSpPr>
        <p:spPr>
          <a:xfrm>
            <a:off x="323850" y="3426455"/>
            <a:ext cx="8496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Trebuchet MS" panose="020B0603020202020204" pitchFamily="34" charset="0"/>
              </a:rPr>
              <a:t>Re-organize</a:t>
            </a:r>
            <a:endParaRPr lang="en-IN" sz="3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680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phic 21">
            <a:extLst>
              <a:ext uri="{FF2B5EF4-FFF2-40B4-BE49-F238E27FC236}">
                <a16:creationId xmlns:a16="http://schemas.microsoft.com/office/drawing/2014/main" id="{8E8C30EA-E836-E502-3970-D846A9A8AE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734958" y="2660067"/>
            <a:ext cx="1674083" cy="841919"/>
          </a:xfrm>
          <a:prstGeom prst="rect">
            <a:avLst/>
          </a:prstGeom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0DFC453A-2C0B-0E2E-A276-2DE096469ACB}"/>
              </a:ext>
            </a:extLst>
          </p:cNvPr>
          <p:cNvGrpSpPr/>
          <p:nvPr/>
        </p:nvGrpSpPr>
        <p:grpSpPr>
          <a:xfrm>
            <a:off x="3966571" y="2837215"/>
            <a:ext cx="1223537" cy="1826968"/>
            <a:chOff x="3883922" y="1944893"/>
            <a:chExt cx="1376153" cy="2054852"/>
          </a:xfrm>
        </p:grpSpPr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8D673A9A-152C-A50C-D931-D61D94B1E0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125104" y="2160164"/>
              <a:ext cx="893790" cy="898998"/>
            </a:xfrm>
            <a:prstGeom prst="rect">
              <a:avLst/>
            </a:prstGeom>
          </p:spPr>
        </p:pic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1EF582D8-07D6-0DA2-FA58-3A94515EE9B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883922" y="1944893"/>
              <a:ext cx="1376153" cy="2054852"/>
            </a:xfrm>
            <a:prstGeom prst="rect">
              <a:avLst/>
            </a:prstGeom>
          </p:spPr>
        </p:pic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3CA1F9D3-7A65-8F43-B1E8-2E604D9CFE7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4508157" y="2160164"/>
              <a:ext cx="127684" cy="356745"/>
            </a:xfrm>
            <a:prstGeom prst="rect">
              <a:avLst/>
            </a:prstGeom>
          </p:spPr>
        </p:pic>
      </p:grp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5156409-5117-0887-90FA-3EB830FDA74F}"/>
              </a:ext>
            </a:extLst>
          </p:cNvPr>
          <p:cNvCxnSpPr/>
          <p:nvPr/>
        </p:nvCxnSpPr>
        <p:spPr>
          <a:xfrm flipH="1">
            <a:off x="3400029" y="3487407"/>
            <a:ext cx="360000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7D636A1-F53B-DB2E-2D78-F73A1A6A09FE}"/>
              </a:ext>
            </a:extLst>
          </p:cNvPr>
          <p:cNvCxnSpPr/>
          <p:nvPr/>
        </p:nvCxnSpPr>
        <p:spPr>
          <a:xfrm flipH="1">
            <a:off x="5389990" y="3487407"/>
            <a:ext cx="360000" cy="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9B340B6-5C3C-3E58-BEB7-9A676EED0C91}"/>
              </a:ext>
            </a:extLst>
          </p:cNvPr>
          <p:cNvCxnSpPr>
            <a:cxnSpLocks/>
          </p:cNvCxnSpPr>
          <p:nvPr/>
        </p:nvCxnSpPr>
        <p:spPr>
          <a:xfrm flipH="1" flipV="1">
            <a:off x="3653114" y="2574969"/>
            <a:ext cx="314864" cy="36000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40350E3-F71B-A953-F631-968957284DE4}"/>
              </a:ext>
            </a:extLst>
          </p:cNvPr>
          <p:cNvCxnSpPr>
            <a:cxnSpLocks/>
          </p:cNvCxnSpPr>
          <p:nvPr/>
        </p:nvCxnSpPr>
        <p:spPr>
          <a:xfrm flipV="1">
            <a:off x="5180564" y="2574969"/>
            <a:ext cx="256100" cy="360000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8A219C38-09E7-EDDF-5F8B-39CAD5625207}"/>
              </a:ext>
            </a:extLst>
          </p:cNvPr>
          <p:cNvSpPr txBox="1"/>
          <p:nvPr/>
        </p:nvSpPr>
        <p:spPr>
          <a:xfrm>
            <a:off x="3841296" y="1561686"/>
            <a:ext cx="14390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solidFill>
                  <a:schemeClr val="bg1"/>
                </a:solidFill>
                <a:latin typeface="Trebuchet MS" panose="020B0603020202020204" pitchFamily="34" charset="0"/>
              </a:rPr>
              <a:t>Focus on speed / velocity without sacrificing the integrity of their functions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0433104-8CA9-9C9A-F0CF-8DFA8E02615F}"/>
              </a:ext>
            </a:extLst>
          </p:cNvPr>
          <p:cNvSpPr txBox="1"/>
          <p:nvPr/>
        </p:nvSpPr>
        <p:spPr>
          <a:xfrm>
            <a:off x="3725745" y="1207268"/>
            <a:ext cx="1692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BED730"/>
                </a:solidFill>
                <a:latin typeface="Trebuchet MS" panose="020B0603020202020204" pitchFamily="34" charset="0"/>
              </a:rPr>
              <a:t>INNOVATION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B4F52222-A8A0-B1A2-525A-6589C0B5EA0A}"/>
              </a:ext>
            </a:extLst>
          </p:cNvPr>
          <p:cNvSpPr txBox="1">
            <a:spLocks/>
          </p:cNvSpPr>
          <p:nvPr/>
        </p:nvSpPr>
        <p:spPr>
          <a:xfrm>
            <a:off x="323849" y="625062"/>
            <a:ext cx="8496150" cy="352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1" kern="1200" baseline="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endParaRPr lang="en-IN" sz="2400" b="0" i="1" dirty="0">
              <a:solidFill>
                <a:srgbClr val="556677"/>
              </a:solidFill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86E840D-6AF0-B647-DF27-418C06A814D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48" y="211138"/>
            <a:ext cx="7524751" cy="415925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The emerging personas in and around CIO organization</a:t>
            </a:r>
            <a:endParaRPr lang="en-IN" sz="20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62BBADA-89ED-FEE2-8BBD-31AF7A157A76}"/>
              </a:ext>
            </a:extLst>
          </p:cNvPr>
          <p:cNvSpPr/>
          <p:nvPr/>
        </p:nvSpPr>
        <p:spPr>
          <a:xfrm rot="5400000">
            <a:off x="6631599" y="688510"/>
            <a:ext cx="1220963" cy="3156138"/>
          </a:xfrm>
          <a:prstGeom prst="roundRect">
            <a:avLst>
              <a:gd name="adj" fmla="val 7869"/>
            </a:avLst>
          </a:prstGeom>
          <a:solidFill>
            <a:srgbClr val="000000">
              <a:alpha val="50196"/>
            </a:srgbClr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5F1AE0-64E7-ED5D-E08B-4F8CD8A1080E}"/>
              </a:ext>
            </a:extLst>
          </p:cNvPr>
          <p:cNvSpPr txBox="1"/>
          <p:nvPr/>
        </p:nvSpPr>
        <p:spPr>
          <a:xfrm>
            <a:off x="6173852" y="1744608"/>
            <a:ext cx="254462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SOC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Regulatory Compliance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Tech Resilient Architecture (DevSecOps)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BCP/ DR</a:t>
            </a:r>
            <a:endParaRPr lang="en-IN" sz="1000" dirty="0">
              <a:solidFill>
                <a:schemeClr val="bg1"/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AF87F92-5867-776C-A9AD-58253C531523}"/>
              </a:ext>
            </a:extLst>
          </p:cNvPr>
          <p:cNvSpPr/>
          <p:nvPr/>
        </p:nvSpPr>
        <p:spPr>
          <a:xfrm rot="5400000">
            <a:off x="6722090" y="2420382"/>
            <a:ext cx="1549821" cy="2646298"/>
          </a:xfrm>
          <a:prstGeom prst="roundRect">
            <a:avLst>
              <a:gd name="adj" fmla="val 5093"/>
            </a:avLst>
          </a:prstGeom>
          <a:solidFill>
            <a:srgbClr val="000000">
              <a:alpha val="50196"/>
            </a:srgbClr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1B7C30-3318-45C7-DA56-49716464A41F}"/>
              </a:ext>
            </a:extLst>
          </p:cNvPr>
          <p:cNvSpPr txBox="1"/>
          <p:nvPr/>
        </p:nvSpPr>
        <p:spPr>
          <a:xfrm>
            <a:off x="6665639" y="3012035"/>
            <a:ext cx="21219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New Revenue Streams (use cases)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Customer Experiences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Intelligent Operations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AI/ML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Technical Architecture </a:t>
            </a:r>
            <a:b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</a:b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(DevOps/ MicroServices)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E769B47E-AD1B-0755-1570-BD7507585DB5}"/>
              </a:ext>
            </a:extLst>
          </p:cNvPr>
          <p:cNvSpPr/>
          <p:nvPr/>
        </p:nvSpPr>
        <p:spPr>
          <a:xfrm rot="2700000">
            <a:off x="5835580" y="3116805"/>
            <a:ext cx="720000" cy="7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FF4169B-5CDC-2CD2-D872-B7F077C4B39C}"/>
              </a:ext>
            </a:extLst>
          </p:cNvPr>
          <p:cNvSpPr/>
          <p:nvPr/>
        </p:nvSpPr>
        <p:spPr>
          <a:xfrm rot="2700000">
            <a:off x="5325140" y="1972773"/>
            <a:ext cx="720000" cy="7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5884C73-B97A-E1D3-057F-FCDB2F280E96}"/>
              </a:ext>
            </a:extLst>
          </p:cNvPr>
          <p:cNvSpPr txBox="1"/>
          <p:nvPr/>
        </p:nvSpPr>
        <p:spPr>
          <a:xfrm>
            <a:off x="5284575" y="2174209"/>
            <a:ext cx="79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CISO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DC6DD63-F081-8877-888E-760692A5D1C5}"/>
              </a:ext>
            </a:extLst>
          </p:cNvPr>
          <p:cNvSpPr txBox="1"/>
          <p:nvPr/>
        </p:nvSpPr>
        <p:spPr>
          <a:xfrm>
            <a:off x="5798504" y="3323005"/>
            <a:ext cx="79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CDO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260E101-1AD1-F4E8-3A14-0D959D6D540A}"/>
              </a:ext>
            </a:extLst>
          </p:cNvPr>
          <p:cNvSpPr/>
          <p:nvPr/>
        </p:nvSpPr>
        <p:spPr>
          <a:xfrm rot="5400000">
            <a:off x="1336134" y="732322"/>
            <a:ext cx="1092607" cy="3117181"/>
          </a:xfrm>
          <a:prstGeom prst="roundRect">
            <a:avLst>
              <a:gd name="adj" fmla="val 11975"/>
            </a:avLst>
          </a:prstGeom>
          <a:solidFill>
            <a:srgbClr val="000000">
              <a:alpha val="50196"/>
            </a:srgbClr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4092C70-4F9E-9371-F4DE-7D372A8C9B69}"/>
              </a:ext>
            </a:extLst>
          </p:cNvPr>
          <p:cNvSpPr txBox="1"/>
          <p:nvPr/>
        </p:nvSpPr>
        <p:spPr>
          <a:xfrm>
            <a:off x="459655" y="1881619"/>
            <a:ext cx="25446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Operations Efficiency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Infrastructure Transformation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End User Employee Experience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99D24E1-C6D6-0478-2349-C6A94591817C}"/>
              </a:ext>
            </a:extLst>
          </p:cNvPr>
          <p:cNvSpPr/>
          <p:nvPr/>
        </p:nvSpPr>
        <p:spPr>
          <a:xfrm rot="2700000">
            <a:off x="3055000" y="1968098"/>
            <a:ext cx="720000" cy="72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9C6CAE-C102-EC28-E420-7B77B09F4989}"/>
              </a:ext>
            </a:extLst>
          </p:cNvPr>
          <p:cNvSpPr txBox="1"/>
          <p:nvPr/>
        </p:nvSpPr>
        <p:spPr>
          <a:xfrm>
            <a:off x="3004276" y="2174209"/>
            <a:ext cx="79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CIO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562F17E-950B-F92C-A580-F2C209F8120D}"/>
              </a:ext>
            </a:extLst>
          </p:cNvPr>
          <p:cNvSpPr/>
          <p:nvPr/>
        </p:nvSpPr>
        <p:spPr>
          <a:xfrm rot="5400000">
            <a:off x="1117757" y="2122993"/>
            <a:ext cx="1092607" cy="2680429"/>
          </a:xfrm>
          <a:prstGeom prst="roundRect">
            <a:avLst>
              <a:gd name="adj" fmla="val 11975"/>
            </a:avLst>
          </a:prstGeom>
          <a:solidFill>
            <a:srgbClr val="000000">
              <a:alpha val="50196"/>
            </a:srgbClr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369824-58C9-00D9-62D2-4D71A63D6FDC}"/>
              </a:ext>
            </a:extLst>
          </p:cNvPr>
          <p:cNvSpPr txBox="1"/>
          <p:nvPr/>
        </p:nvSpPr>
        <p:spPr>
          <a:xfrm>
            <a:off x="459655" y="3016042"/>
            <a:ext cx="2544621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Application Architecture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App Modernization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Business Analyst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marL="171450" lvl="0" indent="-171450" algn="l">
              <a:lnSpc>
                <a:spcPct val="100000"/>
              </a:lnSpc>
              <a:spcAft>
                <a:spcPts val="600"/>
              </a:spcAft>
              <a:buClr>
                <a:srgbClr val="BED730"/>
              </a:buClr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  <a:latin typeface="Trebuchet MS" panose="020B0603020202020204" pitchFamily="34" charset="0"/>
              </a:rPr>
              <a:t>New Product Innovation</a:t>
            </a:r>
            <a:endParaRPr lang="en-IN" sz="10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8FA39C07-8FA9-C37C-835C-DD64657F740C}"/>
              </a:ext>
            </a:extLst>
          </p:cNvPr>
          <p:cNvSpPr/>
          <p:nvPr/>
        </p:nvSpPr>
        <p:spPr>
          <a:xfrm rot="2700000">
            <a:off x="2588417" y="3127406"/>
            <a:ext cx="720000" cy="72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8B6C82F-33AB-08CA-F25A-7A800AFEB486}"/>
              </a:ext>
            </a:extLst>
          </p:cNvPr>
          <p:cNvSpPr txBox="1"/>
          <p:nvPr/>
        </p:nvSpPr>
        <p:spPr>
          <a:xfrm>
            <a:off x="2552664" y="3323005"/>
            <a:ext cx="791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CTO</a:t>
            </a:r>
          </a:p>
        </p:txBody>
      </p:sp>
    </p:spTree>
    <p:extLst>
      <p:ext uri="{BB962C8B-B14F-4D97-AF65-F5344CB8AC3E}">
        <p14:creationId xmlns:p14="http://schemas.microsoft.com/office/powerpoint/2010/main" val="60985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8D24C66-02C6-AD8C-CDD9-1730EAB26F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A91F1B6-9079-4896-44F1-033DBCD36E92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B5F85E-30D8-F044-3778-1E847CC94CAE}"/>
              </a:ext>
            </a:extLst>
          </p:cNvPr>
          <p:cNvSpPr txBox="1"/>
          <p:nvPr/>
        </p:nvSpPr>
        <p:spPr>
          <a:xfrm>
            <a:off x="323850" y="3951927"/>
            <a:ext cx="8496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Trebuchet MS" panose="020B0603020202020204" pitchFamily="34" charset="0"/>
              </a:rPr>
              <a:t>What’s our role in your journey</a:t>
            </a:r>
            <a:endParaRPr lang="en-IN" sz="3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161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5850D067-0496-75C3-B30B-44066A4A56F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457" b="12543"/>
          <a:stretch/>
        </p:blipFill>
        <p:spPr>
          <a:xfrm>
            <a:off x="4572000" y="1"/>
            <a:ext cx="4572000" cy="5143500"/>
          </a:xfrm>
          <a:prstGeom prst="rect">
            <a:avLst/>
          </a:prstGeom>
        </p:spPr>
      </p:pic>
      <p:pic>
        <p:nvPicPr>
          <p:cNvPr id="10" name="Picture 9" descr="A person standing in front of a group of people sitting at a table&#10;&#10;Description automatically generated with medium confidence">
            <a:extLst>
              <a:ext uri="{FF2B5EF4-FFF2-40B4-BE49-F238E27FC236}">
                <a16:creationId xmlns:a16="http://schemas.microsoft.com/office/drawing/2014/main" id="{3571AB37-56C2-3C6D-E9D8-13801E34C62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25" t="23597" b="7121"/>
          <a:stretch/>
        </p:blipFill>
        <p:spPr>
          <a:xfrm>
            <a:off x="0" y="1"/>
            <a:ext cx="4572000" cy="51435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0D45CFB-86FF-51E1-0D4E-5D4BC06C3532}"/>
              </a:ext>
            </a:extLst>
          </p:cNvPr>
          <p:cNvCxnSpPr>
            <a:stCxn id="7" idx="0"/>
            <a:endCxn id="7" idx="2"/>
          </p:cNvCxnSpPr>
          <p:nvPr/>
        </p:nvCxnSpPr>
        <p:spPr>
          <a:xfrm>
            <a:off x="4572000" y="14068"/>
            <a:ext cx="0" cy="51435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A91F1B6-9079-4896-44F1-033DBCD36E92}"/>
              </a:ext>
            </a:extLst>
          </p:cNvPr>
          <p:cNvSpPr/>
          <p:nvPr/>
        </p:nvSpPr>
        <p:spPr>
          <a:xfrm>
            <a:off x="0" y="14068"/>
            <a:ext cx="9144000" cy="51435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43E1A27-7A3E-A831-FACA-56D96DE10526}"/>
              </a:ext>
            </a:extLst>
          </p:cNvPr>
          <p:cNvGrpSpPr/>
          <p:nvPr/>
        </p:nvGrpSpPr>
        <p:grpSpPr>
          <a:xfrm>
            <a:off x="323850" y="3509231"/>
            <a:ext cx="5045319" cy="1223107"/>
            <a:chOff x="323850" y="2345104"/>
            <a:chExt cx="5045319" cy="1223107"/>
          </a:xfrm>
        </p:grpSpPr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E2B5E640-7962-FFDE-33EB-35414B5E616C}"/>
                </a:ext>
              </a:extLst>
            </p:cNvPr>
            <p:cNvSpPr/>
            <p:nvPr/>
          </p:nvSpPr>
          <p:spPr>
            <a:xfrm>
              <a:off x="323850" y="2954215"/>
              <a:ext cx="613996" cy="613996"/>
            </a:xfrm>
            <a:prstGeom prst="ellipse">
              <a:avLst/>
            </a:prstGeom>
            <a:solidFill>
              <a:srgbClr val="BED7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0B5F85E-30D8-F044-3778-1E847CC94CAE}"/>
                </a:ext>
              </a:extLst>
            </p:cNvPr>
            <p:cNvSpPr txBox="1"/>
            <p:nvPr/>
          </p:nvSpPr>
          <p:spPr>
            <a:xfrm>
              <a:off x="323850" y="2345104"/>
              <a:ext cx="50453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Life before pandemic </a:t>
              </a:r>
              <a:r>
                <a:rPr lang="en-US" sz="3600" dirty="0">
                  <a:solidFill>
                    <a:srgbClr val="556677"/>
                  </a:solidFill>
                  <a:latin typeface="Trebuchet MS" panose="020B0603020202020204" pitchFamily="34" charset="0"/>
                </a:rPr>
                <a:t>vs</a:t>
              </a:r>
              <a:r>
                <a:rPr lang="en-US" sz="3600" dirty="0">
                  <a:solidFill>
                    <a:srgbClr val="BED730"/>
                  </a:solidFill>
                  <a:latin typeface="Trebuchet MS" panose="020B0603020202020204" pitchFamily="34" charset="0"/>
                </a:rPr>
                <a:t>  </a:t>
              </a:r>
              <a:r>
                <a:rPr lang="en-US" sz="3600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Life after pandemic</a:t>
              </a:r>
              <a:endParaRPr lang="en-IN" sz="3600" dirty="0">
                <a:solidFill>
                  <a:schemeClr val="bg1"/>
                </a:solidFill>
                <a:latin typeface="Trebuchet MS" panose="020B0603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4346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Arrow: Pentagon 5">
            <a:extLst>
              <a:ext uri="{FF2B5EF4-FFF2-40B4-BE49-F238E27FC236}">
                <a16:creationId xmlns:a16="http://schemas.microsoft.com/office/drawing/2014/main" id="{2BA4BE6B-D45D-85C6-49FE-2AA2865B56B0}"/>
              </a:ext>
            </a:extLst>
          </p:cNvPr>
          <p:cNvSpPr/>
          <p:nvPr/>
        </p:nvSpPr>
        <p:spPr>
          <a:xfrm rot="16200000" flipV="1">
            <a:off x="-47518" y="1888077"/>
            <a:ext cx="2729352" cy="1980000"/>
          </a:xfrm>
          <a:prstGeom prst="homePlate">
            <a:avLst>
              <a:gd name="adj" fmla="val 8632"/>
            </a:avLst>
          </a:prstGeom>
          <a:solidFill>
            <a:srgbClr val="556677"/>
          </a:solidFill>
          <a:ln w="9525">
            <a:solidFill>
              <a:srgbClr val="5566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Arrow: Pentagon 23">
            <a:extLst>
              <a:ext uri="{FF2B5EF4-FFF2-40B4-BE49-F238E27FC236}">
                <a16:creationId xmlns:a16="http://schemas.microsoft.com/office/drawing/2014/main" id="{475203E9-629D-D416-B15C-C7B97C6E8528}"/>
              </a:ext>
            </a:extLst>
          </p:cNvPr>
          <p:cNvSpPr/>
          <p:nvPr/>
        </p:nvSpPr>
        <p:spPr>
          <a:xfrm rot="16200000" flipV="1">
            <a:off x="2122669" y="1888079"/>
            <a:ext cx="2729352" cy="1980000"/>
          </a:xfrm>
          <a:prstGeom prst="homePlate">
            <a:avLst>
              <a:gd name="adj" fmla="val 8632"/>
            </a:avLst>
          </a:prstGeom>
          <a:solidFill>
            <a:srgbClr val="556677"/>
          </a:solidFill>
          <a:ln w="9525">
            <a:solidFill>
              <a:srgbClr val="5566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34" name="Arrow: Pentagon 24">
            <a:extLst>
              <a:ext uri="{FF2B5EF4-FFF2-40B4-BE49-F238E27FC236}">
                <a16:creationId xmlns:a16="http://schemas.microsoft.com/office/drawing/2014/main" id="{AFF3345D-A9C2-163C-8E8D-39FD1E4F13D1}"/>
              </a:ext>
            </a:extLst>
          </p:cNvPr>
          <p:cNvSpPr/>
          <p:nvPr/>
        </p:nvSpPr>
        <p:spPr>
          <a:xfrm rot="16200000" flipV="1">
            <a:off x="4292857" y="1888078"/>
            <a:ext cx="2729351" cy="1980000"/>
          </a:xfrm>
          <a:prstGeom prst="homePlate">
            <a:avLst>
              <a:gd name="adj" fmla="val 8632"/>
            </a:avLst>
          </a:prstGeom>
          <a:solidFill>
            <a:srgbClr val="556677"/>
          </a:solidFill>
          <a:ln w="9525">
            <a:solidFill>
              <a:srgbClr val="5566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Arrow: Pentagon 25">
            <a:extLst>
              <a:ext uri="{FF2B5EF4-FFF2-40B4-BE49-F238E27FC236}">
                <a16:creationId xmlns:a16="http://schemas.microsoft.com/office/drawing/2014/main" id="{E78A3656-A6AD-10FC-B55A-C78B844E62D5}"/>
              </a:ext>
            </a:extLst>
          </p:cNvPr>
          <p:cNvSpPr/>
          <p:nvPr/>
        </p:nvSpPr>
        <p:spPr>
          <a:xfrm rot="16200000" flipV="1">
            <a:off x="6469586" y="1888079"/>
            <a:ext cx="2729352" cy="1980000"/>
          </a:xfrm>
          <a:prstGeom prst="homePlate">
            <a:avLst>
              <a:gd name="adj" fmla="val 8632"/>
            </a:avLst>
          </a:prstGeom>
          <a:solidFill>
            <a:srgbClr val="556677"/>
          </a:solidFill>
          <a:ln w="9525">
            <a:solidFill>
              <a:srgbClr val="5566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Arrow: Pentagon 5">
            <a:extLst>
              <a:ext uri="{FF2B5EF4-FFF2-40B4-BE49-F238E27FC236}">
                <a16:creationId xmlns:a16="http://schemas.microsoft.com/office/drawing/2014/main" id="{49C0E1E9-F4C4-0B42-B818-128C985F2AB8}"/>
              </a:ext>
            </a:extLst>
          </p:cNvPr>
          <p:cNvSpPr/>
          <p:nvPr/>
        </p:nvSpPr>
        <p:spPr>
          <a:xfrm rot="16200000" flipV="1">
            <a:off x="-47518" y="1814475"/>
            <a:ext cx="2729352" cy="1980000"/>
          </a:xfrm>
          <a:prstGeom prst="homePlate">
            <a:avLst>
              <a:gd name="adj" fmla="val 8632"/>
            </a:avLst>
          </a:prstGeom>
          <a:solidFill>
            <a:schemeClr val="bg1"/>
          </a:solidFill>
          <a:ln w="9525">
            <a:solidFill>
              <a:srgbClr val="5566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Arrow: Pentagon 23">
            <a:extLst>
              <a:ext uri="{FF2B5EF4-FFF2-40B4-BE49-F238E27FC236}">
                <a16:creationId xmlns:a16="http://schemas.microsoft.com/office/drawing/2014/main" id="{1F34F532-9A45-3445-A879-94E54354E74B}"/>
              </a:ext>
            </a:extLst>
          </p:cNvPr>
          <p:cNvSpPr/>
          <p:nvPr/>
        </p:nvSpPr>
        <p:spPr>
          <a:xfrm rot="16200000" flipV="1">
            <a:off x="2122669" y="1814477"/>
            <a:ext cx="2729352" cy="1980000"/>
          </a:xfrm>
          <a:prstGeom prst="homePlate">
            <a:avLst>
              <a:gd name="adj" fmla="val 8632"/>
            </a:avLst>
          </a:prstGeom>
          <a:solidFill>
            <a:schemeClr val="bg1"/>
          </a:solidFill>
          <a:ln w="9525">
            <a:solidFill>
              <a:srgbClr val="5566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Arrow: Pentagon 24">
            <a:extLst>
              <a:ext uri="{FF2B5EF4-FFF2-40B4-BE49-F238E27FC236}">
                <a16:creationId xmlns:a16="http://schemas.microsoft.com/office/drawing/2014/main" id="{801AC85E-CD5F-9D40-AE45-7CB4E6420FC0}"/>
              </a:ext>
            </a:extLst>
          </p:cNvPr>
          <p:cNvSpPr/>
          <p:nvPr/>
        </p:nvSpPr>
        <p:spPr>
          <a:xfrm rot="16200000" flipV="1">
            <a:off x="4292857" y="1814476"/>
            <a:ext cx="2729351" cy="1980000"/>
          </a:xfrm>
          <a:prstGeom prst="homePlate">
            <a:avLst>
              <a:gd name="adj" fmla="val 8632"/>
            </a:avLst>
          </a:prstGeom>
          <a:solidFill>
            <a:schemeClr val="bg1"/>
          </a:solidFill>
          <a:ln w="9525">
            <a:solidFill>
              <a:srgbClr val="5566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Arrow: Pentagon 25">
            <a:extLst>
              <a:ext uri="{FF2B5EF4-FFF2-40B4-BE49-F238E27FC236}">
                <a16:creationId xmlns:a16="http://schemas.microsoft.com/office/drawing/2014/main" id="{E014FD1C-5576-7748-A80F-AF8063D02C81}"/>
              </a:ext>
            </a:extLst>
          </p:cNvPr>
          <p:cNvSpPr/>
          <p:nvPr/>
        </p:nvSpPr>
        <p:spPr>
          <a:xfrm rot="16200000" flipV="1">
            <a:off x="6469586" y="1814477"/>
            <a:ext cx="2729352" cy="1980000"/>
          </a:xfrm>
          <a:prstGeom prst="homePlate">
            <a:avLst>
              <a:gd name="adj" fmla="val 8632"/>
            </a:avLst>
          </a:prstGeom>
          <a:solidFill>
            <a:schemeClr val="bg1"/>
          </a:solidFill>
          <a:ln w="9525">
            <a:solidFill>
              <a:srgbClr val="55667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C73CDE3-7253-DE42-BDC9-2E741115CAE9}"/>
              </a:ext>
            </a:extLst>
          </p:cNvPr>
          <p:cNvSpPr txBox="1"/>
          <p:nvPr/>
        </p:nvSpPr>
        <p:spPr>
          <a:xfrm>
            <a:off x="493856" y="1667218"/>
            <a:ext cx="1646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96"/>
            <a:r>
              <a:rPr lang="en-US" sz="1400" b="1" dirty="0">
                <a:solidFill>
                  <a:srgbClr val="00000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ENABLING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C34C5C-13AB-A248-8CC1-66D470C7FE35}"/>
              </a:ext>
            </a:extLst>
          </p:cNvPr>
          <p:cNvSpPr txBox="1"/>
          <p:nvPr/>
        </p:nvSpPr>
        <p:spPr>
          <a:xfrm>
            <a:off x="2708926" y="1667218"/>
            <a:ext cx="1556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74">
              <a:defRPr/>
            </a:pPr>
            <a:r>
              <a:rPr lang="en-US" sz="1400" b="1" dirty="0">
                <a:solidFill>
                  <a:srgbClr val="00000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INSPIRED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721E75-7B04-DD46-8C85-870F4AA0DECA}"/>
              </a:ext>
            </a:extLst>
          </p:cNvPr>
          <p:cNvSpPr txBox="1"/>
          <p:nvPr/>
        </p:nvSpPr>
        <p:spPr>
          <a:xfrm>
            <a:off x="5031399" y="1667218"/>
            <a:ext cx="1252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74">
              <a:defRPr/>
            </a:pPr>
            <a:r>
              <a:rPr lang="en-US" sz="1400" b="1" dirty="0">
                <a:solidFill>
                  <a:srgbClr val="00000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PURE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BE648E-06BD-0D4F-AB80-F3CCAFC49034}"/>
              </a:ext>
            </a:extLst>
          </p:cNvPr>
          <p:cNvSpPr txBox="1"/>
          <p:nvPr/>
        </p:nvSpPr>
        <p:spPr>
          <a:xfrm>
            <a:off x="6973289" y="1667218"/>
            <a:ext cx="17219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174">
              <a:defRPr/>
            </a:pPr>
            <a:r>
              <a:rPr lang="en-US" sz="1400" b="1" dirty="0">
                <a:solidFill>
                  <a:srgbClr val="00000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ENHANCED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2778BA3-254D-B144-9295-C0C2AE915813}"/>
              </a:ext>
            </a:extLst>
          </p:cNvPr>
          <p:cNvSpPr txBox="1"/>
          <p:nvPr/>
        </p:nvSpPr>
        <p:spPr>
          <a:xfrm>
            <a:off x="379507" y="1977931"/>
            <a:ext cx="1875302" cy="2162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74">
              <a:spcAft>
                <a:spcPts val="300"/>
              </a:spcAft>
              <a:defRPr/>
            </a:pPr>
            <a:r>
              <a:rPr lang="en-IN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Data Center and Private Cloud </a:t>
            </a:r>
          </a:p>
          <a:p>
            <a:pPr marL="182558" lvl="1" indent="-95248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adjacent DC for Enterprises</a:t>
            </a:r>
          </a:p>
          <a:p>
            <a:pPr defTabSz="914174">
              <a:spcAft>
                <a:spcPts val="300"/>
              </a:spcAft>
              <a:defRPr/>
            </a:pPr>
            <a:r>
              <a:rPr lang="en-IN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Hyper reach/Hyperscale NW</a:t>
            </a:r>
          </a:p>
          <a:p>
            <a:pPr marL="182558" indent="-9366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Data Center Interconnects</a:t>
            </a:r>
          </a:p>
          <a:p>
            <a:pPr marL="182558" indent="-9366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Metro-Xconnect, and Cloud connects</a:t>
            </a:r>
            <a:endParaRPr lang="en-IN" sz="800" dirty="0">
              <a:solidFill>
                <a:prstClr val="black">
                  <a:lumMod val="75000"/>
                  <a:lumOff val="25000"/>
                </a:prstClr>
              </a:solidFill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  <a:p>
            <a:pPr defTabSz="914174">
              <a:spcAft>
                <a:spcPts val="300"/>
              </a:spcAft>
              <a:defRPr/>
            </a:pPr>
            <a:r>
              <a:rPr lang="en-IN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SD-WAN</a:t>
            </a:r>
          </a:p>
          <a:p>
            <a:pPr marL="182558" indent="-9366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Network transformation services</a:t>
            </a:r>
          </a:p>
          <a:p>
            <a:pPr defTabSz="914174">
              <a:spcAft>
                <a:spcPts val="300"/>
              </a:spcAft>
              <a:defRPr/>
            </a:pPr>
            <a:r>
              <a:rPr lang="en-IN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Advisory and Migration</a:t>
            </a:r>
          </a:p>
          <a:p>
            <a:pPr marL="182558" indent="-9366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IN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Discovery, Assessment, Target State Architecture design services</a:t>
            </a:r>
          </a:p>
          <a:p>
            <a:pPr marL="182558" indent="-9366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IN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Migration and implementation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93F4107-7D2C-DB4E-A8AE-D90AF60BE2C4}"/>
              </a:ext>
            </a:extLst>
          </p:cNvPr>
          <p:cNvSpPr txBox="1"/>
          <p:nvPr/>
        </p:nvSpPr>
        <p:spPr>
          <a:xfrm>
            <a:off x="2558026" y="1977931"/>
            <a:ext cx="1858637" cy="16696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74">
              <a:spcAft>
                <a:spcPts val="300"/>
              </a:spcAft>
              <a:defRPr/>
            </a:pPr>
            <a:r>
              <a:rPr lang="en-US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IaaS at Cloud Data Centers</a:t>
            </a:r>
          </a:p>
          <a:p>
            <a:pPr marL="88896" lvl="1" defTabSz="914174">
              <a:spcAft>
                <a:spcPts val="300"/>
              </a:spcAft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CloudInfinit Cloud Anywhere</a:t>
            </a:r>
          </a:p>
          <a:p>
            <a:pPr marL="266693" lvl="1" indent="-8731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Enterprise Multi-Tenant</a:t>
            </a:r>
          </a:p>
          <a:p>
            <a:pPr marL="266693" lvl="1" indent="-8731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Hosted Private (Dedicated)</a:t>
            </a:r>
          </a:p>
          <a:p>
            <a:pPr marL="266693" lvl="1" indent="-8731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Hosted SAP/S4 HANA</a:t>
            </a:r>
          </a:p>
          <a:p>
            <a:pPr marL="266693" lvl="1" indent="-8731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Azure Stack as a Service</a:t>
            </a:r>
          </a:p>
          <a:p>
            <a:pPr defTabSz="914174">
              <a:spcAft>
                <a:spcPts val="300"/>
              </a:spcAft>
              <a:defRPr/>
            </a:pPr>
            <a:r>
              <a:rPr lang="en-US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Edge infra aligned to Cloud</a:t>
            </a:r>
          </a:p>
          <a:p>
            <a:pPr marL="266693" lvl="1" indent="-8731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Edge Connect Services</a:t>
            </a:r>
          </a:p>
          <a:p>
            <a:pPr marL="92069" indent="-92069" defTabSz="914174">
              <a:spcAft>
                <a:spcPts val="300"/>
              </a:spcAft>
              <a:defRPr/>
            </a:pPr>
            <a:r>
              <a:rPr lang="en-US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Security For Hybrid Cloud </a:t>
            </a:r>
          </a:p>
          <a:p>
            <a:pPr marL="266693" lvl="1" indent="-8731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Infrastructure &amp; Services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31B5822-15AD-E042-B971-7D4C076733B0}"/>
              </a:ext>
            </a:extLst>
          </p:cNvPr>
          <p:cNvSpPr txBox="1"/>
          <p:nvPr/>
        </p:nvSpPr>
        <p:spPr>
          <a:xfrm>
            <a:off x="4709235" y="1977932"/>
            <a:ext cx="1927590" cy="2200602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 defTabSz="914174">
              <a:spcAft>
                <a:spcPts val="300"/>
              </a:spcAft>
              <a:defRPr/>
            </a:pPr>
            <a:r>
              <a:rPr lang="en-IN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Hyperscale clouds adjacent to </a:t>
            </a:r>
            <a:br>
              <a:rPr lang="en-IN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</a:br>
            <a:r>
              <a:rPr lang="en-IN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DCs</a:t>
            </a:r>
          </a:p>
          <a:p>
            <a:pPr marL="182558" indent="-95248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IN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AWS / GCP / OCI / Azure</a:t>
            </a:r>
          </a:p>
          <a:p>
            <a:pPr defTabSz="914174">
              <a:spcAft>
                <a:spcPts val="300"/>
              </a:spcAft>
              <a:defRPr/>
            </a:pPr>
            <a:r>
              <a:rPr lang="en-IN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Multi-cloud management platform – v5</a:t>
            </a:r>
          </a:p>
          <a:p>
            <a:pPr marL="182558" indent="-9366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IN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Service catalog with IAC templates</a:t>
            </a:r>
          </a:p>
          <a:p>
            <a:pPr marL="182558" indent="-9366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IN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resource lifecycle management</a:t>
            </a:r>
          </a:p>
          <a:p>
            <a:pPr marL="182558" indent="-93661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IN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Integrated ITSM services</a:t>
            </a:r>
          </a:p>
          <a:p>
            <a:pPr defTabSz="914174">
              <a:spcAft>
                <a:spcPts val="300"/>
              </a:spcAft>
              <a:defRPr/>
            </a:pPr>
            <a:r>
              <a:rPr lang="en-IN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 managed services</a:t>
            </a:r>
          </a:p>
          <a:p>
            <a:pPr marL="182558" indent="-92073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IN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Visibility and governance dashboards</a:t>
            </a:r>
          </a:p>
          <a:p>
            <a:pPr marL="182558" indent="-92073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IN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Policy engine for governance</a:t>
            </a:r>
          </a:p>
          <a:p>
            <a:pPr marL="182558" indent="-92073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IN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Detailed Show back of consumption</a:t>
            </a:r>
          </a:p>
          <a:p>
            <a:pPr marL="182558" indent="-92073" defTabSz="914174">
              <a:spcAft>
                <a:spcPts val="300"/>
              </a:spcAft>
              <a:buFont typeface="Wingdings" panose="05000000000000000000" pitchFamily="2" charset="2"/>
              <a:buChar char="§"/>
              <a:defRPr/>
            </a:pPr>
            <a:r>
              <a:rPr lang="en-IN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Self service catalog driven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BA9D45-0C4F-B64A-8958-29F3396E639D}"/>
              </a:ext>
            </a:extLst>
          </p:cNvPr>
          <p:cNvSpPr txBox="1"/>
          <p:nvPr/>
        </p:nvSpPr>
        <p:spPr>
          <a:xfrm>
            <a:off x="6907023" y="1921486"/>
            <a:ext cx="1854478" cy="192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174">
              <a:lnSpc>
                <a:spcPct val="150000"/>
              </a:lnSpc>
              <a:defRPr/>
            </a:pPr>
            <a:r>
              <a:rPr lang="en-US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App Modernization </a:t>
            </a:r>
            <a:endParaRPr lang="en-US" sz="800" dirty="0"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  <a:p>
            <a:pPr marL="182549" indent="-90482" defTabSz="914174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DevSecOps </a:t>
            </a:r>
          </a:p>
          <a:p>
            <a:pPr marL="182549" indent="-90482" defTabSz="914174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Kubernetes </a:t>
            </a:r>
          </a:p>
          <a:p>
            <a:pPr marL="182549" indent="-90482" defTabSz="914174">
              <a:lnSpc>
                <a:spcPct val="150000"/>
              </a:lnSpc>
              <a:buFont typeface="Wingdings" panose="05000000000000000000" pitchFamily="2" charset="2"/>
              <a:buChar char="§"/>
              <a:defRPr/>
            </a:pPr>
            <a:r>
              <a:rPr 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Site Reliability Engineering</a:t>
            </a:r>
          </a:p>
          <a:p>
            <a:pPr defTabSz="914174">
              <a:lnSpc>
                <a:spcPct val="150000"/>
              </a:lnSpc>
              <a:spcBef>
                <a:spcPts val="300"/>
              </a:spcBef>
              <a:defRPr/>
            </a:pPr>
            <a:r>
              <a:rPr lang="en-US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AR/VR/XR</a:t>
            </a:r>
            <a:endParaRPr lang="en-US" sz="800" dirty="0"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  <a:p>
            <a:pPr defTabSz="914174">
              <a:lnSpc>
                <a:spcPct val="150000"/>
              </a:lnSpc>
              <a:spcBef>
                <a:spcPts val="300"/>
              </a:spcBef>
              <a:defRPr/>
            </a:pPr>
            <a:r>
              <a:rPr lang="en-US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Asset Management </a:t>
            </a:r>
            <a:endParaRPr lang="en-US" sz="800" dirty="0"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  <a:p>
            <a:pPr defTabSz="914174">
              <a:lnSpc>
                <a:spcPct val="150000"/>
              </a:lnSpc>
              <a:spcBef>
                <a:spcPts val="300"/>
              </a:spcBef>
              <a:defRPr/>
            </a:pPr>
            <a:r>
              <a:rPr lang="en-US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Retail Intelligence</a:t>
            </a:r>
          </a:p>
          <a:p>
            <a:pPr defTabSz="914174">
              <a:lnSpc>
                <a:spcPct val="150000"/>
              </a:lnSpc>
              <a:spcBef>
                <a:spcPts val="300"/>
              </a:spcBef>
              <a:defRPr/>
            </a:pPr>
            <a:r>
              <a:rPr lang="en-US" sz="800" b="1" dirty="0">
                <a:latin typeface="Trebuchet MS" panose="020B0603020202020204" pitchFamily="34" charset="0"/>
                <a:cs typeface="Calibri" panose="020F0502020204030204" pitchFamily="34" charset="0"/>
              </a:rPr>
              <a:t>IoT</a:t>
            </a:r>
          </a:p>
          <a:p>
            <a:pPr defTabSz="914174">
              <a:lnSpc>
                <a:spcPct val="150000"/>
              </a:lnSpc>
              <a:spcBef>
                <a:spcPts val="300"/>
              </a:spcBef>
              <a:defRPr/>
            </a:pPr>
            <a:r>
              <a:rPr lang="en-US" sz="8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Collaboration Services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1773FC-2F92-C44E-9782-50FEF268F73F}"/>
              </a:ext>
            </a:extLst>
          </p:cNvPr>
          <p:cNvSpPr txBox="1"/>
          <p:nvPr/>
        </p:nvSpPr>
        <p:spPr>
          <a:xfrm>
            <a:off x="333291" y="4628307"/>
            <a:ext cx="8501598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241"/>
            <a:r>
              <a:rPr lang="en-US" sz="1200" b="1" dirty="0">
                <a:solidFill>
                  <a:srgbClr val="BED730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cloud@core delivers agility, flexibility and choices for creating hybrid cloud led digital infrastructure 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E6CF4C2-3EFE-644A-AF52-471A5F3323CD}"/>
              </a:ext>
            </a:extLst>
          </p:cNvPr>
          <p:cNvCxnSpPr>
            <a:cxnSpLocks/>
          </p:cNvCxnSpPr>
          <p:nvPr/>
        </p:nvCxnSpPr>
        <p:spPr>
          <a:xfrm>
            <a:off x="333291" y="4597177"/>
            <a:ext cx="4210048" cy="0"/>
          </a:xfrm>
          <a:prstGeom prst="straightConnector1">
            <a:avLst/>
          </a:prstGeom>
          <a:ln w="9525">
            <a:solidFill>
              <a:schemeClr val="accent1">
                <a:lumMod val="20000"/>
                <a:lumOff val="80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073AD74D-07AE-3341-A449-1572BCAD628E}"/>
              </a:ext>
            </a:extLst>
          </p:cNvPr>
          <p:cNvCxnSpPr>
            <a:cxnSpLocks/>
          </p:cNvCxnSpPr>
          <p:nvPr/>
        </p:nvCxnSpPr>
        <p:spPr>
          <a:xfrm>
            <a:off x="4624842" y="4593446"/>
            <a:ext cx="4210048" cy="0"/>
          </a:xfrm>
          <a:prstGeom prst="straightConnector1">
            <a:avLst/>
          </a:prstGeom>
          <a:ln w="9525">
            <a:solidFill>
              <a:schemeClr val="accent1">
                <a:lumMod val="20000"/>
                <a:lumOff val="80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7736443-2438-4E82-8D18-821E5C2F94F7}"/>
              </a:ext>
            </a:extLst>
          </p:cNvPr>
          <p:cNvCxnSpPr>
            <a:cxnSpLocks/>
          </p:cNvCxnSpPr>
          <p:nvPr/>
        </p:nvCxnSpPr>
        <p:spPr>
          <a:xfrm>
            <a:off x="333291" y="4597476"/>
            <a:ext cx="4210048" cy="0"/>
          </a:xfrm>
          <a:prstGeom prst="straightConnector1">
            <a:avLst/>
          </a:prstGeom>
          <a:ln w="9525">
            <a:solidFill>
              <a:schemeClr val="accent1">
                <a:lumMod val="20000"/>
                <a:lumOff val="80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14070314-71B5-449B-B0C1-45435FEECA27}"/>
              </a:ext>
            </a:extLst>
          </p:cNvPr>
          <p:cNvSpPr/>
          <p:nvPr/>
        </p:nvSpPr>
        <p:spPr>
          <a:xfrm>
            <a:off x="5487859" y="4327097"/>
            <a:ext cx="2818400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241"/>
            <a:r>
              <a:rPr lang="en-US" sz="1100" spc="-30" dirty="0">
                <a:solidFill>
                  <a:schemeClr val="bg1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Asset neutral digital transformation services</a:t>
            </a:r>
            <a:endParaRPr lang="en-US" sz="1100" dirty="0">
              <a:solidFill>
                <a:schemeClr val="bg1"/>
              </a:solidFill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2E0E901-15C0-4B3F-A777-A3A5F28D4B1C}"/>
              </a:ext>
            </a:extLst>
          </p:cNvPr>
          <p:cNvCxnSpPr>
            <a:cxnSpLocks/>
          </p:cNvCxnSpPr>
          <p:nvPr/>
        </p:nvCxnSpPr>
        <p:spPr>
          <a:xfrm>
            <a:off x="4624842" y="4592630"/>
            <a:ext cx="4210048" cy="0"/>
          </a:xfrm>
          <a:prstGeom prst="straightConnector1">
            <a:avLst/>
          </a:prstGeom>
          <a:ln w="9525">
            <a:solidFill>
              <a:schemeClr val="accent1">
                <a:lumMod val="20000"/>
                <a:lumOff val="80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7E3AB0F-1803-482F-8B3C-706C97D759F8}"/>
              </a:ext>
            </a:extLst>
          </p:cNvPr>
          <p:cNvCxnSpPr>
            <a:cxnSpLocks/>
          </p:cNvCxnSpPr>
          <p:nvPr/>
        </p:nvCxnSpPr>
        <p:spPr>
          <a:xfrm>
            <a:off x="333291" y="4596660"/>
            <a:ext cx="4210048" cy="0"/>
          </a:xfrm>
          <a:prstGeom prst="straightConnector1">
            <a:avLst/>
          </a:prstGeom>
          <a:ln w="9525">
            <a:solidFill>
              <a:schemeClr val="accent1">
                <a:lumMod val="20000"/>
                <a:lumOff val="80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9A0ECC52-AD67-4AB4-B0B0-33B3F38C6883}"/>
              </a:ext>
            </a:extLst>
          </p:cNvPr>
          <p:cNvCxnSpPr>
            <a:cxnSpLocks/>
          </p:cNvCxnSpPr>
          <p:nvPr/>
        </p:nvCxnSpPr>
        <p:spPr>
          <a:xfrm>
            <a:off x="4624842" y="4592318"/>
            <a:ext cx="4210048" cy="0"/>
          </a:xfrm>
          <a:prstGeom prst="straightConnector1">
            <a:avLst/>
          </a:prstGeom>
          <a:ln w="9525">
            <a:solidFill>
              <a:srgbClr val="BED730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96043F1E-93B8-4198-A4AA-7A3E9A85F884}"/>
              </a:ext>
            </a:extLst>
          </p:cNvPr>
          <p:cNvSpPr/>
          <p:nvPr/>
        </p:nvSpPr>
        <p:spPr>
          <a:xfrm>
            <a:off x="953614" y="4327097"/>
            <a:ext cx="302121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241"/>
            <a:r>
              <a:rPr lang="en-US" sz="1100" spc="-30" dirty="0">
                <a:solidFill>
                  <a:schemeClr val="bg1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Infrastructure asset led services</a:t>
            </a:r>
            <a:endParaRPr lang="en-US" sz="1100" dirty="0">
              <a:solidFill>
                <a:schemeClr val="bg1"/>
              </a:solidFill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272A3250-AD96-41D4-9BA7-9F2543B39761}"/>
              </a:ext>
            </a:extLst>
          </p:cNvPr>
          <p:cNvCxnSpPr>
            <a:cxnSpLocks/>
          </p:cNvCxnSpPr>
          <p:nvPr/>
        </p:nvCxnSpPr>
        <p:spPr>
          <a:xfrm>
            <a:off x="333291" y="4596348"/>
            <a:ext cx="4210048" cy="0"/>
          </a:xfrm>
          <a:prstGeom prst="straightConnector1">
            <a:avLst/>
          </a:prstGeom>
          <a:ln w="9525">
            <a:solidFill>
              <a:srgbClr val="BED730"/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3527FBC9-5F9C-40CF-83E9-61CC97979FB1}"/>
              </a:ext>
            </a:extLst>
          </p:cNvPr>
          <p:cNvSpPr txBox="1"/>
          <p:nvPr/>
        </p:nvSpPr>
        <p:spPr>
          <a:xfrm>
            <a:off x="333291" y="582541"/>
            <a:ext cx="83922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64"/>
            <a:r>
              <a:rPr lang="en-US" sz="1400" b="1" i="1" dirty="0">
                <a:solidFill>
                  <a:srgbClr val="BED730"/>
                </a:solidFill>
                <a:latin typeface="Trebuchet MS" panose="020B0603020202020204" pitchFamily="34" charset="0"/>
              </a:rPr>
              <a:t>cloud@core</a:t>
            </a:r>
            <a:r>
              <a:rPr lang="en-US" sz="1100" b="1" i="1" baseline="30000" dirty="0">
                <a:solidFill>
                  <a:srgbClr val="BED730"/>
                </a:solidFill>
                <a:latin typeface="Trebuchet MS" panose="020B0603020202020204" pitchFamily="34" charset="0"/>
              </a:rPr>
              <a:t>TM</a:t>
            </a:r>
            <a:endParaRPr lang="en-IN" sz="1400" b="1" i="1" baseline="30000" dirty="0">
              <a:solidFill>
                <a:srgbClr val="BED730"/>
              </a:solidFill>
              <a:latin typeface="Trebuchet MS" panose="020B0603020202020204" pitchFamily="34" charset="0"/>
            </a:endParaRPr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2E496858-F212-589D-8736-113B56A0E8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211138"/>
            <a:ext cx="7521575" cy="415925"/>
          </a:xfrm>
        </p:spPr>
        <p:txBody>
          <a:bodyPr>
            <a:noAutofit/>
          </a:bodyPr>
          <a:lstStyle/>
          <a:p>
            <a:r>
              <a:rPr lang="en-IN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Aligned to customers’ digital pursuit</a:t>
            </a:r>
            <a:endParaRPr lang="en-IN" sz="2000" b="1" dirty="0">
              <a:solidFill>
                <a:srgbClr val="FF0000"/>
              </a:solidFill>
              <a:latin typeface="Trebuchet MS" panose="020B0603020202020204" pitchFamily="34" charset="0"/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FD67F0C-E8B1-E636-5F8C-0B0F41444E91}"/>
              </a:ext>
            </a:extLst>
          </p:cNvPr>
          <p:cNvSpPr/>
          <p:nvPr/>
        </p:nvSpPr>
        <p:spPr>
          <a:xfrm>
            <a:off x="1010357" y="979632"/>
            <a:ext cx="613602" cy="613602"/>
          </a:xfrm>
          <a:prstGeom prst="ellipse">
            <a:avLst/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E860D53D-2B01-5743-88C1-CD245F34B5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7158" y="991091"/>
            <a:ext cx="540000" cy="540000"/>
          </a:xfrm>
          <a:prstGeom prst="rect">
            <a:avLst/>
          </a:prstGeom>
        </p:spPr>
      </p:pic>
      <p:sp>
        <p:nvSpPr>
          <p:cNvPr id="51" name="Oval 50">
            <a:extLst>
              <a:ext uri="{FF2B5EF4-FFF2-40B4-BE49-F238E27FC236}">
                <a16:creationId xmlns:a16="http://schemas.microsoft.com/office/drawing/2014/main" id="{188803BD-A8DC-102C-3E89-A49172BFA2F5}"/>
              </a:ext>
            </a:extLst>
          </p:cNvPr>
          <p:cNvSpPr/>
          <p:nvPr/>
        </p:nvSpPr>
        <p:spPr>
          <a:xfrm>
            <a:off x="3180543" y="979632"/>
            <a:ext cx="613602" cy="613602"/>
          </a:xfrm>
          <a:prstGeom prst="ellipse">
            <a:avLst/>
          </a:prstGeom>
          <a:solidFill>
            <a:srgbClr val="556677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38F07C51-4CAC-D64B-B410-95C7F38D7A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7344" y="980644"/>
            <a:ext cx="540000" cy="540000"/>
          </a:xfrm>
          <a:prstGeom prst="rect">
            <a:avLst/>
          </a:prstGeom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E17EC607-F9D8-1893-690D-AE29DB580659}"/>
              </a:ext>
            </a:extLst>
          </p:cNvPr>
          <p:cNvSpPr/>
          <p:nvPr/>
        </p:nvSpPr>
        <p:spPr>
          <a:xfrm>
            <a:off x="5350731" y="979632"/>
            <a:ext cx="613602" cy="613602"/>
          </a:xfrm>
          <a:prstGeom prst="ellipse">
            <a:avLst/>
          </a:prstGeom>
          <a:solidFill>
            <a:srgbClr val="BED730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347E3452-C18B-FC70-0560-A94FAC88C0DE}"/>
              </a:ext>
            </a:extLst>
          </p:cNvPr>
          <p:cNvSpPr/>
          <p:nvPr/>
        </p:nvSpPr>
        <p:spPr>
          <a:xfrm>
            <a:off x="7527461" y="979632"/>
            <a:ext cx="613602" cy="613602"/>
          </a:xfrm>
          <a:prstGeom prst="ellipse">
            <a:avLst/>
          </a:prstGeom>
          <a:solidFill>
            <a:srgbClr val="556677"/>
          </a:solidFill>
          <a:ln w="9525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196"/>
            <a:endParaRPr lang="en-IN" sz="1800" dirty="0">
              <a:solidFill>
                <a:prstClr val="white"/>
              </a:solidFill>
              <a:latin typeface="Trebuchet MS" panose="020B060302020202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47F19F3-6F39-4F45-92D5-22020151734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4262" y="991091"/>
            <a:ext cx="540000" cy="540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F00A9FF-DC9C-A748-ADB8-77F3188680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87532" y="991091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722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C77BDB95-FB83-6BA8-B76E-957C5AB42A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7200" y="888023"/>
            <a:ext cx="9609674" cy="4679911"/>
          </a:xfrm>
          <a:prstGeom prst="rect">
            <a:avLst/>
          </a:prstGeom>
        </p:spPr>
      </p:pic>
      <p:pic>
        <p:nvPicPr>
          <p:cNvPr id="13" name="Picture 12" descr="Shape, rectangle&#10;&#10;Description automatically generated">
            <a:extLst>
              <a:ext uri="{FF2B5EF4-FFF2-40B4-BE49-F238E27FC236}">
                <a16:creationId xmlns:a16="http://schemas.microsoft.com/office/drawing/2014/main" id="{5011FB0E-5CC4-F005-F036-CB9DA3B4D7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8807" y="1032993"/>
            <a:ext cx="3819083" cy="3577791"/>
          </a:xfrm>
          <a:prstGeom prst="rect">
            <a:avLst/>
          </a:prstGeom>
        </p:spPr>
      </p:pic>
      <p:pic>
        <p:nvPicPr>
          <p:cNvPr id="10" name="Picture 9" descr="Shape, rectangle&#10;&#10;Description automatically generated">
            <a:extLst>
              <a:ext uri="{FF2B5EF4-FFF2-40B4-BE49-F238E27FC236}">
                <a16:creationId xmlns:a16="http://schemas.microsoft.com/office/drawing/2014/main" id="{29746A7C-1407-52D5-C5A6-E9DD91F8ED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231" y="1064776"/>
            <a:ext cx="3694300" cy="349979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8A090E-B14B-6AA7-1518-53712DE1DCA8}"/>
              </a:ext>
            </a:extLst>
          </p:cNvPr>
          <p:cNvSpPr/>
          <p:nvPr/>
        </p:nvSpPr>
        <p:spPr>
          <a:xfrm>
            <a:off x="536651" y="4628307"/>
            <a:ext cx="8005369" cy="310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1773FC-2F92-C44E-9782-50FEF268F73F}"/>
              </a:ext>
            </a:extLst>
          </p:cNvPr>
          <p:cNvSpPr txBox="1"/>
          <p:nvPr/>
        </p:nvSpPr>
        <p:spPr>
          <a:xfrm>
            <a:off x="996175" y="4635927"/>
            <a:ext cx="7114478" cy="276999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 defTabSz="914241"/>
            <a:r>
              <a:rPr lang="en-US" sz="1200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cloud@core delivers agility, flexibility and choices for creating hybrid cloud led digital infrastructure 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DAE1D7-59B2-9A2D-0831-DDE95102C14A}"/>
              </a:ext>
            </a:extLst>
          </p:cNvPr>
          <p:cNvSpPr txBox="1">
            <a:spLocks/>
          </p:cNvSpPr>
          <p:nvPr/>
        </p:nvSpPr>
        <p:spPr>
          <a:xfrm>
            <a:off x="323850" y="219894"/>
            <a:ext cx="8496300" cy="415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IN" sz="2000" dirty="0">
                <a:solidFill>
                  <a:schemeClr val="bg1"/>
                </a:solidFill>
                <a:latin typeface="Trebuchet MS" panose="020B0603020202020204" pitchFamily="34" charset="0"/>
              </a:rPr>
              <a:t>Aligned to customers’ digital pursuit</a:t>
            </a:r>
            <a:endParaRPr lang="en-US" sz="20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FABA86F-8618-6D69-7CB1-302867CA5DDB}"/>
              </a:ext>
            </a:extLst>
          </p:cNvPr>
          <p:cNvSpPr txBox="1">
            <a:spLocks/>
          </p:cNvSpPr>
          <p:nvPr/>
        </p:nvSpPr>
        <p:spPr>
          <a:xfrm>
            <a:off x="0" y="580450"/>
            <a:ext cx="9144000" cy="4159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264"/>
            <a:r>
              <a:rPr lang="en-US" sz="1400" i="1" dirty="0" err="1">
                <a:solidFill>
                  <a:srgbClr val="BED730"/>
                </a:solidFill>
                <a:latin typeface="Trebuchet MS" panose="020B0603020202020204" pitchFamily="34" charset="0"/>
              </a:rPr>
              <a:t>cloud</a:t>
            </a:r>
            <a:r>
              <a:rPr lang="en-US" sz="1400" b="1" i="1" dirty="0" err="1">
                <a:solidFill>
                  <a:srgbClr val="BED730"/>
                </a:solidFill>
                <a:latin typeface="Trebuchet MS" panose="020B0603020202020204" pitchFamily="34" charset="0"/>
              </a:rPr>
              <a:t>@core</a:t>
            </a:r>
            <a:r>
              <a:rPr lang="en-US" sz="1400" b="1" i="1" baseline="30000" dirty="0" err="1">
                <a:solidFill>
                  <a:srgbClr val="BED730"/>
                </a:solidFill>
                <a:latin typeface="Trebuchet MS" panose="020B0603020202020204" pitchFamily="34" charset="0"/>
              </a:rPr>
              <a:t>TM</a:t>
            </a:r>
            <a:endParaRPr lang="en-IN" sz="1400" b="1" i="1" baseline="30000" dirty="0">
              <a:solidFill>
                <a:srgbClr val="BED730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Rectangle: Rounded Corners 5" hidden="1">
            <a:extLst>
              <a:ext uri="{FF2B5EF4-FFF2-40B4-BE49-F238E27FC236}">
                <a16:creationId xmlns:a16="http://schemas.microsoft.com/office/drawing/2014/main" id="{459D23A5-8F85-2F5D-AE67-93F7DF54C950}"/>
              </a:ext>
            </a:extLst>
          </p:cNvPr>
          <p:cNvSpPr/>
          <p:nvPr/>
        </p:nvSpPr>
        <p:spPr>
          <a:xfrm rot="5400000">
            <a:off x="743383" y="1468813"/>
            <a:ext cx="2703913" cy="3164806"/>
          </a:xfrm>
          <a:prstGeom prst="roundRect">
            <a:avLst>
              <a:gd name="adj" fmla="val 11975"/>
            </a:avLst>
          </a:prstGeom>
          <a:solidFill>
            <a:srgbClr val="000000">
              <a:alpha val="50196"/>
            </a:srgbClr>
          </a:solidFill>
          <a:ln w="635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E315F31-50C9-EFDF-2E9B-71968E643941}"/>
              </a:ext>
            </a:extLst>
          </p:cNvPr>
          <p:cNvSpPr/>
          <p:nvPr/>
        </p:nvSpPr>
        <p:spPr>
          <a:xfrm>
            <a:off x="434710" y="2493662"/>
            <a:ext cx="339740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241"/>
            <a:r>
              <a:rPr lang="en-US" sz="1600" b="1" spc="-30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Infrastructure asset</a:t>
            </a:r>
          </a:p>
          <a:p>
            <a:pPr algn="ctr" defTabSz="914241"/>
            <a:r>
              <a:rPr lang="en-US" sz="1600" b="1" spc="-30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led services</a:t>
            </a:r>
            <a:endParaRPr lang="en-US" sz="1600" b="1" dirty="0"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C8B3DDF-7ABF-CCB1-C5F4-4C858FA0FEF2}"/>
              </a:ext>
            </a:extLst>
          </p:cNvPr>
          <p:cNvSpPr/>
          <p:nvPr/>
        </p:nvSpPr>
        <p:spPr>
          <a:xfrm>
            <a:off x="5222118" y="2493661"/>
            <a:ext cx="33974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241"/>
            <a:r>
              <a:rPr lang="en-US" sz="1600" b="1" spc="-30" dirty="0">
                <a:solidFill>
                  <a:schemeClr val="bg1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Asset neutral</a:t>
            </a:r>
          </a:p>
          <a:p>
            <a:pPr algn="ctr" defTabSz="914241"/>
            <a:r>
              <a:rPr lang="en-US" sz="1600" b="1" spc="-30" dirty="0">
                <a:solidFill>
                  <a:schemeClr val="bg1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digital transformation services</a:t>
            </a:r>
            <a:endParaRPr lang="en-US" sz="1600" b="1" dirty="0">
              <a:solidFill>
                <a:schemeClr val="bg1"/>
              </a:solidFill>
              <a:latin typeface="Trebuchet MS" panose="020B0603020202020204" pitchFamily="34" charset="0"/>
              <a:ea typeface="Geneva" panose="020B0503030404040204" pitchFamily="34" charset="0"/>
              <a:cs typeface="Calibri" panose="020F0502020204030204" pitchFamily="34" charset="0"/>
            </a:endParaRPr>
          </a:p>
        </p:txBody>
      </p:sp>
      <p:pic>
        <p:nvPicPr>
          <p:cNvPr id="47" name="Picture 4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A6A62D84-5FE5-55C2-6183-27F9B194D2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8538" y="1705880"/>
            <a:ext cx="852210" cy="852210"/>
          </a:xfrm>
          <a:prstGeom prst="rect">
            <a:avLst/>
          </a:prstGeom>
        </p:spPr>
      </p:pic>
      <p:pic>
        <p:nvPicPr>
          <p:cNvPr id="53" name="Picture 52" descr="Icon&#10;&#10;Description automatically generated">
            <a:extLst>
              <a:ext uri="{FF2B5EF4-FFF2-40B4-BE49-F238E27FC236}">
                <a16:creationId xmlns:a16="http://schemas.microsoft.com/office/drawing/2014/main" id="{5617748B-E178-CBA7-988A-93981DF7C2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81518" y="1705251"/>
            <a:ext cx="852210" cy="85221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4822B2C1-1CD4-7262-54CA-96B32619D36E}"/>
              </a:ext>
            </a:extLst>
          </p:cNvPr>
          <p:cNvSpPr/>
          <p:nvPr/>
        </p:nvSpPr>
        <p:spPr>
          <a:xfrm>
            <a:off x="541021" y="3404340"/>
            <a:ext cx="15202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196"/>
            <a:r>
              <a:rPr lang="en-US" sz="12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</a:t>
            </a:r>
          </a:p>
          <a:p>
            <a:pPr algn="ctr" defTabSz="914196"/>
            <a:r>
              <a:rPr lang="en-US" sz="12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ENABLING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8D773B0-EA93-5FA4-8EFF-88366BAC353E}"/>
              </a:ext>
            </a:extLst>
          </p:cNvPr>
          <p:cNvSpPr/>
          <p:nvPr/>
        </p:nvSpPr>
        <p:spPr>
          <a:xfrm>
            <a:off x="2181176" y="3408059"/>
            <a:ext cx="15202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196"/>
            <a:r>
              <a:rPr lang="en-US" sz="12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</a:t>
            </a:r>
          </a:p>
          <a:p>
            <a:pPr algn="ctr" defTabSz="914196"/>
            <a:r>
              <a:rPr lang="en-US" sz="1200" b="1" dirty="0"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INSPIRED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3EA33FB-C575-E8DC-EA03-67E5D8A225E2}"/>
              </a:ext>
            </a:extLst>
          </p:cNvPr>
          <p:cNvSpPr/>
          <p:nvPr/>
        </p:nvSpPr>
        <p:spPr>
          <a:xfrm>
            <a:off x="5325062" y="3400626"/>
            <a:ext cx="15202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196"/>
            <a:r>
              <a:rPr lang="en-US" sz="1200" b="1" dirty="0">
                <a:solidFill>
                  <a:schemeClr val="bg1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</a:t>
            </a:r>
          </a:p>
          <a:p>
            <a:pPr algn="ctr" defTabSz="914196"/>
            <a:r>
              <a:rPr lang="en-US" sz="1200" b="1" dirty="0">
                <a:solidFill>
                  <a:schemeClr val="bg1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PURE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4E81647-06C9-97EC-23A3-25A0B63664AF}"/>
              </a:ext>
            </a:extLst>
          </p:cNvPr>
          <p:cNvSpPr/>
          <p:nvPr/>
        </p:nvSpPr>
        <p:spPr>
          <a:xfrm>
            <a:off x="6964383" y="3404345"/>
            <a:ext cx="15202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196"/>
            <a:r>
              <a:rPr lang="en-US" sz="1200" b="1" dirty="0">
                <a:solidFill>
                  <a:schemeClr val="bg1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CLOUD</a:t>
            </a:r>
          </a:p>
          <a:p>
            <a:pPr algn="ctr" defTabSz="914196"/>
            <a:r>
              <a:rPr lang="en-US" sz="1200" b="1" dirty="0">
                <a:solidFill>
                  <a:schemeClr val="bg1"/>
                </a:solidFill>
                <a:latin typeface="Trebuchet MS" panose="020B0603020202020204" pitchFamily="34" charset="0"/>
                <a:ea typeface="Geneva" panose="020B0503030404040204" pitchFamily="34" charset="0"/>
                <a:cs typeface="Calibri" panose="020F0502020204030204" pitchFamily="34" charset="0"/>
              </a:rPr>
              <a:t>ENHANCED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93AD6BB4-CD74-4CF7-081A-626E234635C6}"/>
              </a:ext>
            </a:extLst>
          </p:cNvPr>
          <p:cNvCxnSpPr>
            <a:cxnSpLocks/>
          </p:cNvCxnSpPr>
          <p:nvPr/>
        </p:nvCxnSpPr>
        <p:spPr>
          <a:xfrm>
            <a:off x="1304507" y="3229211"/>
            <a:ext cx="16355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40A8D083-8C66-3F08-A85C-318749517D49}"/>
              </a:ext>
            </a:extLst>
          </p:cNvPr>
          <p:cNvCxnSpPr/>
          <p:nvPr/>
        </p:nvCxnSpPr>
        <p:spPr>
          <a:xfrm>
            <a:off x="1304507" y="3229211"/>
            <a:ext cx="0" cy="1788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D6894C2-3FAE-9704-CFFA-9676D2C00AF2}"/>
              </a:ext>
            </a:extLst>
          </p:cNvPr>
          <p:cNvCxnSpPr/>
          <p:nvPr/>
        </p:nvCxnSpPr>
        <p:spPr>
          <a:xfrm>
            <a:off x="2943175" y="3225497"/>
            <a:ext cx="0" cy="1788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4E2A907-7AEE-12A5-D921-A00CB7DCEBB3}"/>
              </a:ext>
            </a:extLst>
          </p:cNvPr>
          <p:cNvCxnSpPr>
            <a:cxnSpLocks/>
          </p:cNvCxnSpPr>
          <p:nvPr/>
        </p:nvCxnSpPr>
        <p:spPr>
          <a:xfrm>
            <a:off x="6093677" y="3229211"/>
            <a:ext cx="163551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F0C13A0D-9476-EAF5-4876-E179415AAD47}"/>
              </a:ext>
            </a:extLst>
          </p:cNvPr>
          <p:cNvCxnSpPr/>
          <p:nvPr/>
        </p:nvCxnSpPr>
        <p:spPr>
          <a:xfrm>
            <a:off x="6093677" y="3229211"/>
            <a:ext cx="0" cy="17884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31B19F14-10C7-0286-BF18-8DEB2BD5CA93}"/>
              </a:ext>
            </a:extLst>
          </p:cNvPr>
          <p:cNvCxnSpPr/>
          <p:nvPr/>
        </p:nvCxnSpPr>
        <p:spPr>
          <a:xfrm>
            <a:off x="7732345" y="3225497"/>
            <a:ext cx="0" cy="17884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5A5A172-D0D4-438F-FBA2-9A31FCF282C8}"/>
              </a:ext>
            </a:extLst>
          </p:cNvPr>
          <p:cNvCxnSpPr/>
          <p:nvPr/>
        </p:nvCxnSpPr>
        <p:spPr>
          <a:xfrm>
            <a:off x="2114643" y="3078436"/>
            <a:ext cx="0" cy="14706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0B5F919-717F-A9F7-D8E8-E7D54626161B}"/>
              </a:ext>
            </a:extLst>
          </p:cNvPr>
          <p:cNvCxnSpPr/>
          <p:nvPr/>
        </p:nvCxnSpPr>
        <p:spPr>
          <a:xfrm>
            <a:off x="6907623" y="3074626"/>
            <a:ext cx="0" cy="14706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067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684786" y="722183"/>
            <a:ext cx="5642675" cy="3333299"/>
            <a:chOff x="2322581" y="719070"/>
            <a:chExt cx="7523566" cy="4444398"/>
          </a:xfrm>
        </p:grpSpPr>
        <p:sp>
          <p:nvSpPr>
            <p:cNvPr id="23" name="TextBox 22"/>
            <p:cNvSpPr txBox="1"/>
            <p:nvPr/>
          </p:nvSpPr>
          <p:spPr>
            <a:xfrm>
              <a:off x="3376001" y="903542"/>
              <a:ext cx="6470146" cy="1600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7200" b="1" dirty="0">
                  <a:solidFill>
                    <a:srgbClr val="B9D300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I</a:t>
              </a:r>
              <a:r>
                <a:rPr lang="en-US" sz="7200" b="1" dirty="0">
                  <a:solidFill>
                    <a:srgbClr val="556677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nnovat</a:t>
              </a:r>
              <a:r>
                <a:rPr lang="en-US" sz="7200" b="1" dirty="0">
                  <a:solidFill>
                    <a:srgbClr val="B9D300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i</a:t>
              </a:r>
              <a:r>
                <a:rPr lang="en-US" sz="7200" b="1" dirty="0">
                  <a:solidFill>
                    <a:srgbClr val="556677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on</a:t>
              </a:r>
              <a:endParaRPr lang="en-IN" sz="7200" b="1" dirty="0">
                <a:solidFill>
                  <a:srgbClr val="556677"/>
                </a:solidFill>
                <a:latin typeface="Trebuchet MS" panose="020B0603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 flipH="1">
              <a:off x="2322581" y="719070"/>
              <a:ext cx="1201534" cy="1549303"/>
              <a:chOff x="4938713" y="1935163"/>
              <a:chExt cx="2314575" cy="2984500"/>
            </a:xfrm>
            <a:solidFill>
              <a:srgbClr val="B9D300"/>
            </a:solidFill>
          </p:grpSpPr>
          <p:sp>
            <p:nvSpPr>
              <p:cNvPr id="10" name="Freeform 5"/>
              <p:cNvSpPr>
                <a:spLocks/>
              </p:cNvSpPr>
              <p:nvPr/>
            </p:nvSpPr>
            <p:spPr bwMode="auto">
              <a:xfrm>
                <a:off x="5226050" y="2909888"/>
                <a:ext cx="258763" cy="76200"/>
              </a:xfrm>
              <a:custGeom>
                <a:avLst/>
                <a:gdLst>
                  <a:gd name="T0" fmla="*/ 167 w 197"/>
                  <a:gd name="T1" fmla="*/ 0 h 59"/>
                  <a:gd name="T2" fmla="*/ 30 w 197"/>
                  <a:gd name="T3" fmla="*/ 0 h 59"/>
                  <a:gd name="T4" fmla="*/ 0 w 197"/>
                  <a:gd name="T5" fmla="*/ 30 h 59"/>
                  <a:gd name="T6" fmla="*/ 30 w 197"/>
                  <a:gd name="T7" fmla="*/ 59 h 59"/>
                  <a:gd name="T8" fmla="*/ 167 w 197"/>
                  <a:gd name="T9" fmla="*/ 59 h 59"/>
                  <a:gd name="T10" fmla="*/ 197 w 197"/>
                  <a:gd name="T11" fmla="*/ 30 h 59"/>
                  <a:gd name="T12" fmla="*/ 167 w 197"/>
                  <a:gd name="T1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" h="59">
                    <a:moveTo>
                      <a:pt x="16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3"/>
                      <a:pt x="0" y="30"/>
                    </a:cubicBezTo>
                    <a:cubicBezTo>
                      <a:pt x="0" y="46"/>
                      <a:pt x="13" y="59"/>
                      <a:pt x="30" y="59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83" y="59"/>
                      <a:pt x="197" y="46"/>
                      <a:pt x="197" y="30"/>
                    </a:cubicBezTo>
                    <a:cubicBezTo>
                      <a:pt x="197" y="13"/>
                      <a:pt x="183" y="0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IN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1" name="Freeform 6"/>
              <p:cNvSpPr>
                <a:spLocks/>
              </p:cNvSpPr>
              <p:nvPr/>
            </p:nvSpPr>
            <p:spPr bwMode="auto">
              <a:xfrm>
                <a:off x="6992938" y="2909888"/>
                <a:ext cx="260350" cy="76200"/>
              </a:xfrm>
              <a:custGeom>
                <a:avLst/>
                <a:gdLst>
                  <a:gd name="T0" fmla="*/ 167 w 197"/>
                  <a:gd name="T1" fmla="*/ 0 h 59"/>
                  <a:gd name="T2" fmla="*/ 30 w 197"/>
                  <a:gd name="T3" fmla="*/ 0 h 59"/>
                  <a:gd name="T4" fmla="*/ 0 w 197"/>
                  <a:gd name="T5" fmla="*/ 30 h 59"/>
                  <a:gd name="T6" fmla="*/ 30 w 197"/>
                  <a:gd name="T7" fmla="*/ 59 h 59"/>
                  <a:gd name="T8" fmla="*/ 167 w 197"/>
                  <a:gd name="T9" fmla="*/ 59 h 59"/>
                  <a:gd name="T10" fmla="*/ 197 w 197"/>
                  <a:gd name="T11" fmla="*/ 30 h 59"/>
                  <a:gd name="T12" fmla="*/ 167 w 197"/>
                  <a:gd name="T1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" h="59">
                    <a:moveTo>
                      <a:pt x="167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3"/>
                      <a:pt x="0" y="30"/>
                    </a:cubicBezTo>
                    <a:cubicBezTo>
                      <a:pt x="0" y="46"/>
                      <a:pt x="13" y="59"/>
                      <a:pt x="30" y="59"/>
                    </a:cubicBezTo>
                    <a:cubicBezTo>
                      <a:pt x="167" y="59"/>
                      <a:pt x="167" y="59"/>
                      <a:pt x="167" y="59"/>
                    </a:cubicBezTo>
                    <a:cubicBezTo>
                      <a:pt x="183" y="59"/>
                      <a:pt x="197" y="46"/>
                      <a:pt x="197" y="30"/>
                    </a:cubicBezTo>
                    <a:cubicBezTo>
                      <a:pt x="197" y="13"/>
                      <a:pt x="183" y="0"/>
                      <a:pt x="1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IN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2" name="Freeform 7"/>
              <p:cNvSpPr>
                <a:spLocks/>
              </p:cNvSpPr>
              <p:nvPr/>
            </p:nvSpPr>
            <p:spPr bwMode="auto">
              <a:xfrm>
                <a:off x="5508625" y="3465513"/>
                <a:ext cx="212725" cy="212725"/>
              </a:xfrm>
              <a:custGeom>
                <a:avLst/>
                <a:gdLst>
                  <a:gd name="T0" fmla="*/ 109 w 162"/>
                  <a:gd name="T1" fmla="*/ 11 h 162"/>
                  <a:gd name="T2" fmla="*/ 11 w 162"/>
                  <a:gd name="T3" fmla="*/ 109 h 162"/>
                  <a:gd name="T4" fmla="*/ 11 w 162"/>
                  <a:gd name="T5" fmla="*/ 150 h 162"/>
                  <a:gd name="T6" fmla="*/ 53 w 162"/>
                  <a:gd name="T7" fmla="*/ 150 h 162"/>
                  <a:gd name="T8" fmla="*/ 150 w 162"/>
                  <a:gd name="T9" fmla="*/ 53 h 162"/>
                  <a:gd name="T10" fmla="*/ 150 w 162"/>
                  <a:gd name="T11" fmla="*/ 11 h 162"/>
                  <a:gd name="T12" fmla="*/ 109 w 162"/>
                  <a:gd name="T13" fmla="*/ 11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162">
                    <a:moveTo>
                      <a:pt x="109" y="11"/>
                    </a:moveTo>
                    <a:cubicBezTo>
                      <a:pt x="11" y="109"/>
                      <a:pt x="11" y="109"/>
                      <a:pt x="11" y="109"/>
                    </a:cubicBezTo>
                    <a:cubicBezTo>
                      <a:pt x="0" y="120"/>
                      <a:pt x="0" y="139"/>
                      <a:pt x="11" y="150"/>
                    </a:cubicBezTo>
                    <a:cubicBezTo>
                      <a:pt x="23" y="162"/>
                      <a:pt x="42" y="162"/>
                      <a:pt x="53" y="150"/>
                    </a:cubicBezTo>
                    <a:cubicBezTo>
                      <a:pt x="150" y="53"/>
                      <a:pt x="150" y="53"/>
                      <a:pt x="150" y="53"/>
                    </a:cubicBezTo>
                    <a:cubicBezTo>
                      <a:pt x="162" y="42"/>
                      <a:pt x="162" y="23"/>
                      <a:pt x="150" y="11"/>
                    </a:cubicBezTo>
                    <a:cubicBezTo>
                      <a:pt x="139" y="0"/>
                      <a:pt x="120" y="0"/>
                      <a:pt x="10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IN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6757988" y="2217738"/>
                <a:ext cx="212725" cy="212725"/>
              </a:xfrm>
              <a:custGeom>
                <a:avLst/>
                <a:gdLst>
                  <a:gd name="T0" fmla="*/ 108 w 162"/>
                  <a:gd name="T1" fmla="*/ 12 h 162"/>
                  <a:gd name="T2" fmla="*/ 11 w 162"/>
                  <a:gd name="T3" fmla="*/ 109 h 162"/>
                  <a:gd name="T4" fmla="*/ 11 w 162"/>
                  <a:gd name="T5" fmla="*/ 151 h 162"/>
                  <a:gd name="T6" fmla="*/ 53 w 162"/>
                  <a:gd name="T7" fmla="*/ 151 h 162"/>
                  <a:gd name="T8" fmla="*/ 150 w 162"/>
                  <a:gd name="T9" fmla="*/ 54 h 162"/>
                  <a:gd name="T10" fmla="*/ 150 w 162"/>
                  <a:gd name="T11" fmla="*/ 12 h 162"/>
                  <a:gd name="T12" fmla="*/ 108 w 162"/>
                  <a:gd name="T13" fmla="*/ 1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162">
                    <a:moveTo>
                      <a:pt x="108" y="12"/>
                    </a:moveTo>
                    <a:cubicBezTo>
                      <a:pt x="11" y="109"/>
                      <a:pt x="11" y="109"/>
                      <a:pt x="11" y="109"/>
                    </a:cubicBezTo>
                    <a:cubicBezTo>
                      <a:pt x="0" y="120"/>
                      <a:pt x="0" y="139"/>
                      <a:pt x="11" y="151"/>
                    </a:cubicBezTo>
                    <a:cubicBezTo>
                      <a:pt x="23" y="162"/>
                      <a:pt x="42" y="162"/>
                      <a:pt x="53" y="151"/>
                    </a:cubicBezTo>
                    <a:cubicBezTo>
                      <a:pt x="150" y="54"/>
                      <a:pt x="150" y="54"/>
                      <a:pt x="150" y="54"/>
                    </a:cubicBezTo>
                    <a:cubicBezTo>
                      <a:pt x="162" y="42"/>
                      <a:pt x="162" y="23"/>
                      <a:pt x="150" y="12"/>
                    </a:cubicBezTo>
                    <a:cubicBezTo>
                      <a:pt x="139" y="0"/>
                      <a:pt x="120" y="0"/>
                      <a:pt x="108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IN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6200775" y="1935163"/>
                <a:ext cx="77788" cy="258763"/>
              </a:xfrm>
              <a:custGeom>
                <a:avLst/>
                <a:gdLst>
                  <a:gd name="T0" fmla="*/ 29 w 59"/>
                  <a:gd name="T1" fmla="*/ 0 h 197"/>
                  <a:gd name="T2" fmla="*/ 0 w 59"/>
                  <a:gd name="T3" fmla="*/ 30 h 197"/>
                  <a:gd name="T4" fmla="*/ 0 w 59"/>
                  <a:gd name="T5" fmla="*/ 167 h 197"/>
                  <a:gd name="T6" fmla="*/ 29 w 59"/>
                  <a:gd name="T7" fmla="*/ 197 h 197"/>
                  <a:gd name="T8" fmla="*/ 59 w 59"/>
                  <a:gd name="T9" fmla="*/ 167 h 197"/>
                  <a:gd name="T10" fmla="*/ 59 w 59"/>
                  <a:gd name="T11" fmla="*/ 30 h 197"/>
                  <a:gd name="T12" fmla="*/ 29 w 59"/>
                  <a:gd name="T13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197">
                    <a:moveTo>
                      <a:pt x="29" y="0"/>
                    </a:moveTo>
                    <a:cubicBezTo>
                      <a:pt x="13" y="0"/>
                      <a:pt x="0" y="14"/>
                      <a:pt x="0" y="30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0" y="184"/>
                      <a:pt x="13" y="197"/>
                      <a:pt x="29" y="197"/>
                    </a:cubicBezTo>
                    <a:cubicBezTo>
                      <a:pt x="46" y="197"/>
                      <a:pt x="59" y="184"/>
                      <a:pt x="59" y="167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14"/>
                      <a:pt x="46" y="0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IN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6757988" y="3465513"/>
                <a:ext cx="212725" cy="212725"/>
              </a:xfrm>
              <a:custGeom>
                <a:avLst/>
                <a:gdLst>
                  <a:gd name="T0" fmla="*/ 53 w 162"/>
                  <a:gd name="T1" fmla="*/ 11 h 162"/>
                  <a:gd name="T2" fmla="*/ 11 w 162"/>
                  <a:gd name="T3" fmla="*/ 11 h 162"/>
                  <a:gd name="T4" fmla="*/ 11 w 162"/>
                  <a:gd name="T5" fmla="*/ 53 h 162"/>
                  <a:gd name="T6" fmla="*/ 108 w 162"/>
                  <a:gd name="T7" fmla="*/ 150 h 162"/>
                  <a:gd name="T8" fmla="*/ 150 w 162"/>
                  <a:gd name="T9" fmla="*/ 150 h 162"/>
                  <a:gd name="T10" fmla="*/ 150 w 162"/>
                  <a:gd name="T11" fmla="*/ 109 h 162"/>
                  <a:gd name="T12" fmla="*/ 53 w 162"/>
                  <a:gd name="T13" fmla="*/ 11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162">
                    <a:moveTo>
                      <a:pt x="53" y="11"/>
                    </a:moveTo>
                    <a:cubicBezTo>
                      <a:pt x="42" y="0"/>
                      <a:pt x="23" y="0"/>
                      <a:pt x="11" y="11"/>
                    </a:cubicBezTo>
                    <a:cubicBezTo>
                      <a:pt x="0" y="23"/>
                      <a:pt x="0" y="42"/>
                      <a:pt x="11" y="53"/>
                    </a:cubicBezTo>
                    <a:cubicBezTo>
                      <a:pt x="108" y="150"/>
                      <a:pt x="108" y="150"/>
                      <a:pt x="108" y="150"/>
                    </a:cubicBezTo>
                    <a:cubicBezTo>
                      <a:pt x="120" y="162"/>
                      <a:pt x="139" y="162"/>
                      <a:pt x="150" y="150"/>
                    </a:cubicBezTo>
                    <a:cubicBezTo>
                      <a:pt x="162" y="139"/>
                      <a:pt x="162" y="120"/>
                      <a:pt x="150" y="109"/>
                    </a:cubicBezTo>
                    <a:lnTo>
                      <a:pt x="5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IN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5508625" y="2217738"/>
                <a:ext cx="212725" cy="212725"/>
              </a:xfrm>
              <a:custGeom>
                <a:avLst/>
                <a:gdLst>
                  <a:gd name="T0" fmla="*/ 53 w 162"/>
                  <a:gd name="T1" fmla="*/ 12 h 162"/>
                  <a:gd name="T2" fmla="*/ 11 w 162"/>
                  <a:gd name="T3" fmla="*/ 12 h 162"/>
                  <a:gd name="T4" fmla="*/ 11 w 162"/>
                  <a:gd name="T5" fmla="*/ 54 h 162"/>
                  <a:gd name="T6" fmla="*/ 109 w 162"/>
                  <a:gd name="T7" fmla="*/ 151 h 162"/>
                  <a:gd name="T8" fmla="*/ 150 w 162"/>
                  <a:gd name="T9" fmla="*/ 151 h 162"/>
                  <a:gd name="T10" fmla="*/ 150 w 162"/>
                  <a:gd name="T11" fmla="*/ 109 h 162"/>
                  <a:gd name="T12" fmla="*/ 53 w 162"/>
                  <a:gd name="T13" fmla="*/ 1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2" h="162">
                    <a:moveTo>
                      <a:pt x="53" y="12"/>
                    </a:moveTo>
                    <a:cubicBezTo>
                      <a:pt x="42" y="0"/>
                      <a:pt x="23" y="0"/>
                      <a:pt x="11" y="12"/>
                    </a:cubicBezTo>
                    <a:cubicBezTo>
                      <a:pt x="0" y="23"/>
                      <a:pt x="0" y="42"/>
                      <a:pt x="11" y="54"/>
                    </a:cubicBezTo>
                    <a:cubicBezTo>
                      <a:pt x="109" y="151"/>
                      <a:pt x="109" y="151"/>
                      <a:pt x="109" y="151"/>
                    </a:cubicBezTo>
                    <a:cubicBezTo>
                      <a:pt x="120" y="162"/>
                      <a:pt x="139" y="162"/>
                      <a:pt x="150" y="151"/>
                    </a:cubicBezTo>
                    <a:cubicBezTo>
                      <a:pt x="162" y="139"/>
                      <a:pt x="162" y="120"/>
                      <a:pt x="150" y="109"/>
                    </a:cubicBezTo>
                    <a:lnTo>
                      <a:pt x="53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IN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4938713" y="2339976"/>
                <a:ext cx="1919288" cy="2579687"/>
              </a:xfrm>
              <a:custGeom>
                <a:avLst/>
                <a:gdLst>
                  <a:gd name="T0" fmla="*/ 884 w 1457"/>
                  <a:gd name="T1" fmla="*/ 1960 h 1960"/>
                  <a:gd name="T2" fmla="*/ 976 w 1457"/>
                  <a:gd name="T3" fmla="*/ 1960 h 1960"/>
                  <a:gd name="T4" fmla="*/ 1041 w 1457"/>
                  <a:gd name="T5" fmla="*/ 1883 h 1960"/>
                  <a:gd name="T6" fmla="*/ 1048 w 1457"/>
                  <a:gd name="T7" fmla="*/ 1556 h 1960"/>
                  <a:gd name="T8" fmla="*/ 1052 w 1457"/>
                  <a:gd name="T9" fmla="*/ 1557 h 1960"/>
                  <a:gd name="T10" fmla="*/ 1244 w 1457"/>
                  <a:gd name="T11" fmla="*/ 1456 h 1960"/>
                  <a:gd name="T12" fmla="*/ 1156 w 1457"/>
                  <a:gd name="T13" fmla="*/ 1350 h 1960"/>
                  <a:gd name="T14" fmla="*/ 820 w 1457"/>
                  <a:gd name="T15" fmla="*/ 1337 h 1960"/>
                  <a:gd name="T16" fmla="*/ 831 w 1457"/>
                  <a:gd name="T17" fmla="*/ 1324 h 1960"/>
                  <a:gd name="T18" fmla="*/ 1155 w 1457"/>
                  <a:gd name="T19" fmla="*/ 1324 h 1960"/>
                  <a:gd name="T20" fmla="*/ 1241 w 1457"/>
                  <a:gd name="T21" fmla="*/ 1218 h 1960"/>
                  <a:gd name="T22" fmla="*/ 826 w 1457"/>
                  <a:gd name="T23" fmla="*/ 1117 h 1960"/>
                  <a:gd name="T24" fmla="*/ 815 w 1457"/>
                  <a:gd name="T25" fmla="*/ 1103 h 1960"/>
                  <a:gd name="T26" fmla="*/ 1152 w 1457"/>
                  <a:gd name="T27" fmla="*/ 1089 h 1960"/>
                  <a:gd name="T28" fmla="*/ 1153 w 1457"/>
                  <a:gd name="T29" fmla="*/ 1089 h 1960"/>
                  <a:gd name="T30" fmla="*/ 1154 w 1457"/>
                  <a:gd name="T31" fmla="*/ 1089 h 1960"/>
                  <a:gd name="T32" fmla="*/ 1240 w 1457"/>
                  <a:gd name="T33" fmla="*/ 930 h 1960"/>
                  <a:gd name="T34" fmla="*/ 1441 w 1457"/>
                  <a:gd name="T35" fmla="*/ 488 h 1960"/>
                  <a:gd name="T36" fmla="*/ 1180 w 1457"/>
                  <a:gd name="T37" fmla="*/ 43 h 1960"/>
                  <a:gd name="T38" fmla="*/ 986 w 1457"/>
                  <a:gd name="T39" fmla="*/ 0 h 1960"/>
                  <a:gd name="T40" fmla="*/ 629 w 1457"/>
                  <a:gd name="T41" fmla="*/ 164 h 1960"/>
                  <a:gd name="T42" fmla="*/ 535 w 1457"/>
                  <a:gd name="T43" fmla="*/ 492 h 1960"/>
                  <a:gd name="T44" fmla="*/ 740 w 1457"/>
                  <a:gd name="T45" fmla="*/ 931 h 1960"/>
                  <a:gd name="T46" fmla="*/ 783 w 1457"/>
                  <a:gd name="T47" fmla="*/ 974 h 1960"/>
                  <a:gd name="T48" fmla="*/ 1131 w 1457"/>
                  <a:gd name="T49" fmla="*/ 929 h 1960"/>
                  <a:gd name="T50" fmla="*/ 822 w 1457"/>
                  <a:gd name="T51" fmla="*/ 885 h 1960"/>
                  <a:gd name="T52" fmla="*/ 623 w 1457"/>
                  <a:gd name="T53" fmla="*/ 479 h 1960"/>
                  <a:gd name="T54" fmla="*/ 986 w 1457"/>
                  <a:gd name="T55" fmla="*/ 89 h 1960"/>
                  <a:gd name="T56" fmla="*/ 1274 w 1457"/>
                  <a:gd name="T57" fmla="*/ 221 h 1960"/>
                  <a:gd name="T58" fmla="*/ 1238 w 1457"/>
                  <a:gd name="T59" fmla="*/ 732 h 1960"/>
                  <a:gd name="T60" fmla="*/ 1164 w 1457"/>
                  <a:gd name="T61" fmla="*/ 861 h 1960"/>
                  <a:gd name="T62" fmla="*/ 1151 w 1457"/>
                  <a:gd name="T63" fmla="*/ 979 h 1960"/>
                  <a:gd name="T64" fmla="*/ 827 w 1457"/>
                  <a:gd name="T65" fmla="*/ 1001 h 1960"/>
                  <a:gd name="T66" fmla="*/ 740 w 1457"/>
                  <a:gd name="T67" fmla="*/ 1106 h 1960"/>
                  <a:gd name="T68" fmla="*/ 1155 w 1457"/>
                  <a:gd name="T69" fmla="*/ 1206 h 1960"/>
                  <a:gd name="T70" fmla="*/ 1166 w 1457"/>
                  <a:gd name="T71" fmla="*/ 1220 h 1960"/>
                  <a:gd name="T72" fmla="*/ 1155 w 1457"/>
                  <a:gd name="T73" fmla="*/ 1234 h 1960"/>
                  <a:gd name="T74" fmla="*/ 741 w 1457"/>
                  <a:gd name="T75" fmla="*/ 1335 h 1960"/>
                  <a:gd name="T76" fmla="*/ 828 w 1457"/>
                  <a:gd name="T77" fmla="*/ 1440 h 1960"/>
                  <a:gd name="T78" fmla="*/ 1168 w 1457"/>
                  <a:gd name="T79" fmla="*/ 1453 h 1960"/>
                  <a:gd name="T80" fmla="*/ 1157 w 1457"/>
                  <a:gd name="T81" fmla="*/ 1467 h 1960"/>
                  <a:gd name="T82" fmla="*/ 972 w 1457"/>
                  <a:gd name="T83" fmla="*/ 1491 h 1960"/>
                  <a:gd name="T84" fmla="*/ 951 w 1457"/>
                  <a:gd name="T85" fmla="*/ 1768 h 1960"/>
                  <a:gd name="T86" fmla="*/ 943 w 1457"/>
                  <a:gd name="T87" fmla="*/ 1871 h 1960"/>
                  <a:gd name="T88" fmla="*/ 1 w 1457"/>
                  <a:gd name="T89" fmla="*/ 1871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457" h="1960">
                    <a:moveTo>
                      <a:pt x="0" y="1960"/>
                    </a:moveTo>
                    <a:cubicBezTo>
                      <a:pt x="884" y="1960"/>
                      <a:pt x="884" y="1960"/>
                      <a:pt x="884" y="1960"/>
                    </a:cubicBezTo>
                    <a:cubicBezTo>
                      <a:pt x="884" y="1960"/>
                      <a:pt x="884" y="1960"/>
                      <a:pt x="884" y="1960"/>
                    </a:cubicBezTo>
                    <a:cubicBezTo>
                      <a:pt x="976" y="1960"/>
                      <a:pt x="976" y="1960"/>
                      <a:pt x="976" y="1960"/>
                    </a:cubicBezTo>
                    <a:cubicBezTo>
                      <a:pt x="987" y="1960"/>
                      <a:pt x="1007" y="1948"/>
                      <a:pt x="1019" y="1936"/>
                    </a:cubicBezTo>
                    <a:cubicBezTo>
                      <a:pt x="1033" y="1922"/>
                      <a:pt x="1041" y="1903"/>
                      <a:pt x="1041" y="1883"/>
                    </a:cubicBezTo>
                    <a:cubicBezTo>
                      <a:pt x="1040" y="1564"/>
                      <a:pt x="1040" y="1564"/>
                      <a:pt x="1040" y="1564"/>
                    </a:cubicBezTo>
                    <a:cubicBezTo>
                      <a:pt x="1040" y="1560"/>
                      <a:pt x="1044" y="1556"/>
                      <a:pt x="1048" y="1556"/>
                    </a:cubicBezTo>
                    <a:cubicBezTo>
                      <a:pt x="1052" y="1556"/>
                      <a:pt x="1052" y="1556"/>
                      <a:pt x="1052" y="1556"/>
                    </a:cubicBezTo>
                    <a:cubicBezTo>
                      <a:pt x="1052" y="1557"/>
                      <a:pt x="1052" y="1557"/>
                      <a:pt x="1052" y="1557"/>
                    </a:cubicBezTo>
                    <a:cubicBezTo>
                      <a:pt x="1156" y="1557"/>
                      <a:pt x="1156" y="1557"/>
                      <a:pt x="1156" y="1557"/>
                    </a:cubicBezTo>
                    <a:cubicBezTo>
                      <a:pt x="1197" y="1557"/>
                      <a:pt x="1243" y="1515"/>
                      <a:pt x="1244" y="1456"/>
                    </a:cubicBezTo>
                    <a:cubicBezTo>
                      <a:pt x="1244" y="1419"/>
                      <a:pt x="1227" y="1394"/>
                      <a:pt x="1213" y="1380"/>
                    </a:cubicBezTo>
                    <a:cubicBezTo>
                      <a:pt x="1194" y="1361"/>
                      <a:pt x="1170" y="1350"/>
                      <a:pt x="1156" y="1350"/>
                    </a:cubicBezTo>
                    <a:cubicBezTo>
                      <a:pt x="831" y="1351"/>
                      <a:pt x="831" y="1351"/>
                      <a:pt x="831" y="1351"/>
                    </a:cubicBezTo>
                    <a:cubicBezTo>
                      <a:pt x="828" y="1351"/>
                      <a:pt x="820" y="1347"/>
                      <a:pt x="820" y="1337"/>
                    </a:cubicBezTo>
                    <a:cubicBezTo>
                      <a:pt x="820" y="1333"/>
                      <a:pt x="821" y="1330"/>
                      <a:pt x="824" y="1327"/>
                    </a:cubicBezTo>
                    <a:cubicBezTo>
                      <a:pt x="826" y="1325"/>
                      <a:pt x="829" y="1324"/>
                      <a:pt x="831" y="1324"/>
                    </a:cubicBezTo>
                    <a:cubicBezTo>
                      <a:pt x="1154" y="1324"/>
                      <a:pt x="1154" y="1324"/>
                      <a:pt x="1154" y="1324"/>
                    </a:cubicBezTo>
                    <a:cubicBezTo>
                      <a:pt x="1155" y="1324"/>
                      <a:pt x="1155" y="1324"/>
                      <a:pt x="1155" y="1324"/>
                    </a:cubicBezTo>
                    <a:cubicBezTo>
                      <a:pt x="1168" y="1324"/>
                      <a:pt x="1192" y="1312"/>
                      <a:pt x="1211" y="1293"/>
                    </a:cubicBezTo>
                    <a:cubicBezTo>
                      <a:pt x="1225" y="1279"/>
                      <a:pt x="1242" y="1254"/>
                      <a:pt x="1241" y="1218"/>
                    </a:cubicBezTo>
                    <a:cubicBezTo>
                      <a:pt x="1241" y="1158"/>
                      <a:pt x="1195" y="1117"/>
                      <a:pt x="1154" y="1117"/>
                    </a:cubicBezTo>
                    <a:cubicBezTo>
                      <a:pt x="826" y="1117"/>
                      <a:pt x="826" y="1117"/>
                      <a:pt x="826" y="1117"/>
                    </a:cubicBezTo>
                    <a:cubicBezTo>
                      <a:pt x="825" y="1117"/>
                      <a:pt x="822" y="1116"/>
                      <a:pt x="819" y="1113"/>
                    </a:cubicBezTo>
                    <a:cubicBezTo>
                      <a:pt x="816" y="1111"/>
                      <a:pt x="815" y="1107"/>
                      <a:pt x="815" y="1103"/>
                    </a:cubicBezTo>
                    <a:cubicBezTo>
                      <a:pt x="815" y="1093"/>
                      <a:pt x="823" y="1089"/>
                      <a:pt x="826" y="1089"/>
                    </a:cubicBezTo>
                    <a:cubicBezTo>
                      <a:pt x="1152" y="1089"/>
                      <a:pt x="1152" y="1089"/>
                      <a:pt x="1152" y="1089"/>
                    </a:cubicBezTo>
                    <a:cubicBezTo>
                      <a:pt x="1152" y="1089"/>
                      <a:pt x="1152" y="1089"/>
                      <a:pt x="1152" y="1089"/>
                    </a:cubicBezTo>
                    <a:cubicBezTo>
                      <a:pt x="1152" y="1089"/>
                      <a:pt x="1153" y="1089"/>
                      <a:pt x="1153" y="1089"/>
                    </a:cubicBezTo>
                    <a:cubicBezTo>
                      <a:pt x="1154" y="1089"/>
                      <a:pt x="1154" y="1089"/>
                      <a:pt x="1154" y="1089"/>
                    </a:cubicBezTo>
                    <a:cubicBezTo>
                      <a:pt x="1154" y="1089"/>
                      <a:pt x="1154" y="1089"/>
                      <a:pt x="1154" y="1089"/>
                    </a:cubicBezTo>
                    <a:cubicBezTo>
                      <a:pt x="1195" y="1088"/>
                      <a:pt x="1239" y="1047"/>
                      <a:pt x="1239" y="988"/>
                    </a:cubicBezTo>
                    <a:cubicBezTo>
                      <a:pt x="1239" y="984"/>
                      <a:pt x="1240" y="930"/>
                      <a:pt x="1240" y="930"/>
                    </a:cubicBezTo>
                    <a:cubicBezTo>
                      <a:pt x="1241" y="883"/>
                      <a:pt x="1273" y="837"/>
                      <a:pt x="1311" y="782"/>
                    </a:cubicBezTo>
                    <a:cubicBezTo>
                      <a:pt x="1361" y="710"/>
                      <a:pt x="1423" y="620"/>
                      <a:pt x="1441" y="488"/>
                    </a:cubicBezTo>
                    <a:cubicBezTo>
                      <a:pt x="1457" y="370"/>
                      <a:pt x="1421" y="254"/>
                      <a:pt x="1341" y="163"/>
                    </a:cubicBezTo>
                    <a:cubicBezTo>
                      <a:pt x="1298" y="113"/>
                      <a:pt x="1242" y="72"/>
                      <a:pt x="1180" y="43"/>
                    </a:cubicBezTo>
                    <a:cubicBezTo>
                      <a:pt x="1119" y="15"/>
                      <a:pt x="1052" y="0"/>
                      <a:pt x="987" y="0"/>
                    </a:cubicBezTo>
                    <a:cubicBezTo>
                      <a:pt x="986" y="0"/>
                      <a:pt x="986" y="0"/>
                      <a:pt x="986" y="0"/>
                    </a:cubicBezTo>
                    <a:cubicBezTo>
                      <a:pt x="921" y="0"/>
                      <a:pt x="853" y="15"/>
                      <a:pt x="791" y="43"/>
                    </a:cubicBezTo>
                    <a:cubicBezTo>
                      <a:pt x="729" y="72"/>
                      <a:pt x="672" y="114"/>
                      <a:pt x="629" y="164"/>
                    </a:cubicBezTo>
                    <a:cubicBezTo>
                      <a:pt x="591" y="208"/>
                      <a:pt x="564" y="257"/>
                      <a:pt x="548" y="310"/>
                    </a:cubicBezTo>
                    <a:cubicBezTo>
                      <a:pt x="530" y="368"/>
                      <a:pt x="526" y="429"/>
                      <a:pt x="535" y="492"/>
                    </a:cubicBezTo>
                    <a:cubicBezTo>
                      <a:pt x="555" y="626"/>
                      <a:pt x="617" y="714"/>
                      <a:pt x="668" y="785"/>
                    </a:cubicBezTo>
                    <a:cubicBezTo>
                      <a:pt x="705" y="837"/>
                      <a:pt x="737" y="883"/>
                      <a:pt x="740" y="931"/>
                    </a:cubicBezTo>
                    <a:cubicBezTo>
                      <a:pt x="740" y="932"/>
                      <a:pt x="740" y="932"/>
                      <a:pt x="740" y="932"/>
                    </a:cubicBezTo>
                    <a:cubicBezTo>
                      <a:pt x="741" y="955"/>
                      <a:pt x="760" y="974"/>
                      <a:pt x="783" y="974"/>
                    </a:cubicBezTo>
                    <a:cubicBezTo>
                      <a:pt x="1087" y="974"/>
                      <a:pt x="1087" y="974"/>
                      <a:pt x="1087" y="974"/>
                    </a:cubicBezTo>
                    <a:cubicBezTo>
                      <a:pt x="1112" y="973"/>
                      <a:pt x="1131" y="955"/>
                      <a:pt x="1131" y="929"/>
                    </a:cubicBezTo>
                    <a:cubicBezTo>
                      <a:pt x="1131" y="905"/>
                      <a:pt x="1111" y="885"/>
                      <a:pt x="1087" y="885"/>
                    </a:cubicBezTo>
                    <a:cubicBezTo>
                      <a:pt x="822" y="885"/>
                      <a:pt x="822" y="885"/>
                      <a:pt x="822" y="885"/>
                    </a:cubicBezTo>
                    <a:cubicBezTo>
                      <a:pt x="808" y="829"/>
                      <a:pt x="775" y="783"/>
                      <a:pt x="740" y="733"/>
                    </a:cubicBezTo>
                    <a:cubicBezTo>
                      <a:pt x="693" y="667"/>
                      <a:pt x="639" y="592"/>
                      <a:pt x="623" y="479"/>
                    </a:cubicBezTo>
                    <a:cubicBezTo>
                      <a:pt x="605" y="358"/>
                      <a:pt x="653" y="272"/>
                      <a:pt x="697" y="222"/>
                    </a:cubicBezTo>
                    <a:cubicBezTo>
                      <a:pt x="767" y="140"/>
                      <a:pt x="878" y="89"/>
                      <a:pt x="986" y="89"/>
                    </a:cubicBezTo>
                    <a:cubicBezTo>
                      <a:pt x="987" y="89"/>
                      <a:pt x="987" y="89"/>
                      <a:pt x="987" y="89"/>
                    </a:cubicBezTo>
                    <a:cubicBezTo>
                      <a:pt x="1093" y="89"/>
                      <a:pt x="1203" y="140"/>
                      <a:pt x="1274" y="221"/>
                    </a:cubicBezTo>
                    <a:cubicBezTo>
                      <a:pt x="1319" y="272"/>
                      <a:pt x="1369" y="358"/>
                      <a:pt x="1353" y="476"/>
                    </a:cubicBezTo>
                    <a:cubicBezTo>
                      <a:pt x="1338" y="587"/>
                      <a:pt x="1285" y="664"/>
                      <a:pt x="1238" y="732"/>
                    </a:cubicBezTo>
                    <a:cubicBezTo>
                      <a:pt x="1208" y="775"/>
                      <a:pt x="1180" y="816"/>
                      <a:pt x="1164" y="861"/>
                    </a:cubicBezTo>
                    <a:cubicBezTo>
                      <a:pt x="1164" y="861"/>
                      <a:pt x="1164" y="861"/>
                      <a:pt x="1164" y="861"/>
                    </a:cubicBezTo>
                    <a:cubicBezTo>
                      <a:pt x="1158" y="878"/>
                      <a:pt x="1152" y="904"/>
                      <a:pt x="1150" y="934"/>
                    </a:cubicBezTo>
                    <a:cubicBezTo>
                      <a:pt x="1151" y="979"/>
                      <a:pt x="1151" y="979"/>
                      <a:pt x="1151" y="979"/>
                    </a:cubicBezTo>
                    <a:cubicBezTo>
                      <a:pt x="1151" y="991"/>
                      <a:pt x="1141" y="1001"/>
                      <a:pt x="1130" y="1001"/>
                    </a:cubicBezTo>
                    <a:cubicBezTo>
                      <a:pt x="827" y="1001"/>
                      <a:pt x="827" y="1001"/>
                      <a:pt x="827" y="1001"/>
                    </a:cubicBezTo>
                    <a:cubicBezTo>
                      <a:pt x="813" y="1001"/>
                      <a:pt x="789" y="1011"/>
                      <a:pt x="770" y="1030"/>
                    </a:cubicBezTo>
                    <a:cubicBezTo>
                      <a:pt x="756" y="1044"/>
                      <a:pt x="739" y="1069"/>
                      <a:pt x="740" y="1106"/>
                    </a:cubicBezTo>
                    <a:cubicBezTo>
                      <a:pt x="740" y="1165"/>
                      <a:pt x="786" y="1206"/>
                      <a:pt x="827" y="1206"/>
                    </a:cubicBezTo>
                    <a:cubicBezTo>
                      <a:pt x="1155" y="1206"/>
                      <a:pt x="1155" y="1206"/>
                      <a:pt x="1155" y="1206"/>
                    </a:cubicBezTo>
                    <a:cubicBezTo>
                      <a:pt x="1156" y="1206"/>
                      <a:pt x="1159" y="1207"/>
                      <a:pt x="1162" y="1210"/>
                    </a:cubicBezTo>
                    <a:cubicBezTo>
                      <a:pt x="1165" y="1213"/>
                      <a:pt x="1166" y="1216"/>
                      <a:pt x="1166" y="1220"/>
                    </a:cubicBezTo>
                    <a:cubicBezTo>
                      <a:pt x="1166" y="1230"/>
                      <a:pt x="1158" y="1234"/>
                      <a:pt x="1155" y="1234"/>
                    </a:cubicBezTo>
                    <a:cubicBezTo>
                      <a:pt x="1155" y="1234"/>
                      <a:pt x="1155" y="1234"/>
                      <a:pt x="1155" y="1234"/>
                    </a:cubicBezTo>
                    <a:cubicBezTo>
                      <a:pt x="828" y="1234"/>
                      <a:pt x="828" y="1234"/>
                      <a:pt x="828" y="1234"/>
                    </a:cubicBezTo>
                    <a:cubicBezTo>
                      <a:pt x="787" y="1234"/>
                      <a:pt x="741" y="1275"/>
                      <a:pt x="741" y="1335"/>
                    </a:cubicBezTo>
                    <a:cubicBezTo>
                      <a:pt x="740" y="1371"/>
                      <a:pt x="757" y="1396"/>
                      <a:pt x="771" y="1410"/>
                    </a:cubicBezTo>
                    <a:cubicBezTo>
                      <a:pt x="790" y="1430"/>
                      <a:pt x="814" y="1440"/>
                      <a:pt x="828" y="1440"/>
                    </a:cubicBezTo>
                    <a:cubicBezTo>
                      <a:pt x="1157" y="1439"/>
                      <a:pt x="1157" y="1439"/>
                      <a:pt x="1157" y="1439"/>
                    </a:cubicBezTo>
                    <a:cubicBezTo>
                      <a:pt x="1160" y="1439"/>
                      <a:pt x="1168" y="1443"/>
                      <a:pt x="1168" y="1453"/>
                    </a:cubicBezTo>
                    <a:cubicBezTo>
                      <a:pt x="1168" y="1457"/>
                      <a:pt x="1167" y="1461"/>
                      <a:pt x="1164" y="1463"/>
                    </a:cubicBezTo>
                    <a:cubicBezTo>
                      <a:pt x="1162" y="1466"/>
                      <a:pt x="1159" y="1467"/>
                      <a:pt x="1157" y="1467"/>
                    </a:cubicBezTo>
                    <a:cubicBezTo>
                      <a:pt x="1015" y="1467"/>
                      <a:pt x="1015" y="1467"/>
                      <a:pt x="1015" y="1467"/>
                    </a:cubicBezTo>
                    <a:cubicBezTo>
                      <a:pt x="1004" y="1467"/>
                      <a:pt x="984" y="1478"/>
                      <a:pt x="972" y="1491"/>
                    </a:cubicBezTo>
                    <a:cubicBezTo>
                      <a:pt x="958" y="1505"/>
                      <a:pt x="951" y="1524"/>
                      <a:pt x="951" y="1544"/>
                    </a:cubicBezTo>
                    <a:cubicBezTo>
                      <a:pt x="951" y="1768"/>
                      <a:pt x="951" y="1768"/>
                      <a:pt x="951" y="1768"/>
                    </a:cubicBezTo>
                    <a:cubicBezTo>
                      <a:pt x="951" y="1862"/>
                      <a:pt x="951" y="1862"/>
                      <a:pt x="951" y="1862"/>
                    </a:cubicBezTo>
                    <a:cubicBezTo>
                      <a:pt x="951" y="1867"/>
                      <a:pt x="948" y="1871"/>
                      <a:pt x="943" y="1871"/>
                    </a:cubicBezTo>
                    <a:cubicBezTo>
                      <a:pt x="939" y="1871"/>
                      <a:pt x="939" y="1871"/>
                      <a:pt x="939" y="1871"/>
                    </a:cubicBezTo>
                    <a:cubicBezTo>
                      <a:pt x="1" y="1871"/>
                      <a:pt x="1" y="1871"/>
                      <a:pt x="1" y="18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defRPr/>
                </a:pPr>
                <a:endParaRPr lang="en-IN" dirty="0">
                  <a:solidFill>
                    <a:prstClr val="black"/>
                  </a:solidFill>
                  <a:latin typeface="Calibri" panose="020F0502020204030204"/>
                </a:endParaRPr>
              </a:p>
            </p:txBody>
          </p:sp>
        </p:grpSp>
        <p:cxnSp>
          <p:nvCxnSpPr>
            <p:cNvPr id="22" name="Straight Connector 21"/>
            <p:cNvCxnSpPr/>
            <p:nvPr/>
          </p:nvCxnSpPr>
          <p:spPr>
            <a:xfrm>
              <a:off x="3522211" y="2238123"/>
              <a:ext cx="6170558" cy="0"/>
            </a:xfrm>
            <a:prstGeom prst="line">
              <a:avLst/>
            </a:prstGeom>
            <a:ln w="57150">
              <a:solidFill>
                <a:srgbClr val="B9D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3902926" y="2183452"/>
              <a:ext cx="5489110" cy="13542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6000" b="1" dirty="0">
                  <a:solidFill>
                    <a:srgbClr val="556677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starts w</a:t>
              </a:r>
              <a:r>
                <a:rPr lang="en-US" sz="6000" b="1" dirty="0">
                  <a:solidFill>
                    <a:srgbClr val="B9D300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i</a:t>
              </a:r>
              <a:r>
                <a:rPr lang="en-US" sz="6000" b="1" dirty="0">
                  <a:solidFill>
                    <a:srgbClr val="556677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th</a:t>
              </a:r>
              <a:endParaRPr lang="en-IN" sz="6000" b="1" dirty="0">
                <a:solidFill>
                  <a:srgbClr val="556677"/>
                </a:solidFill>
                <a:latin typeface="Trebuchet MS" panose="020B0603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218279" y="3563029"/>
              <a:ext cx="588195" cy="1600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sz="7200" b="1" dirty="0">
                  <a:solidFill>
                    <a:srgbClr val="B9D300"/>
                  </a:solidFill>
                  <a:latin typeface="Trebuchet MS" panose="020B0603020202020204" pitchFamily="34" charset="0"/>
                  <a:cs typeface="Arial" panose="020B0604020202020204" pitchFamily="34" charset="0"/>
                </a:rPr>
                <a:t>I</a:t>
              </a:r>
              <a:endParaRPr lang="en-IN" sz="7200" b="1" dirty="0">
                <a:solidFill>
                  <a:prstClr val="white"/>
                </a:solidFill>
                <a:latin typeface="Trebuchet MS" panose="020B0603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 flipV="1">
              <a:off x="9692769" y="2207575"/>
              <a:ext cx="0" cy="1414682"/>
            </a:xfrm>
            <a:prstGeom prst="line">
              <a:avLst/>
            </a:prstGeom>
            <a:ln w="57150">
              <a:solidFill>
                <a:srgbClr val="B9D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3546925" y="3594279"/>
              <a:ext cx="6170558" cy="0"/>
            </a:xfrm>
            <a:prstGeom prst="line">
              <a:avLst/>
            </a:prstGeom>
            <a:ln w="57150">
              <a:solidFill>
                <a:srgbClr val="B9D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V="1">
              <a:off x="3552005" y="3563028"/>
              <a:ext cx="0" cy="1414682"/>
            </a:xfrm>
            <a:prstGeom prst="line">
              <a:avLst/>
            </a:prstGeom>
            <a:ln w="57150">
              <a:solidFill>
                <a:srgbClr val="B9D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>
              <a:off x="3522211" y="4977710"/>
              <a:ext cx="5438909" cy="0"/>
            </a:xfrm>
            <a:prstGeom prst="line">
              <a:avLst/>
            </a:prstGeom>
            <a:ln w="57150">
              <a:solidFill>
                <a:srgbClr val="B9D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/>
          <p:cNvSpPr txBox="1"/>
          <p:nvPr/>
        </p:nvSpPr>
        <p:spPr>
          <a:xfrm>
            <a:off x="3874468" y="2855151"/>
            <a:ext cx="7489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7200" b="1" dirty="0">
                <a:solidFill>
                  <a:srgbClr val="556677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C</a:t>
            </a:r>
            <a:endParaRPr lang="en-IN" sz="7200" b="1" dirty="0">
              <a:solidFill>
                <a:srgbClr val="556677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994753" y="2855151"/>
            <a:ext cx="8338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7200" b="1" dirty="0">
                <a:solidFill>
                  <a:srgbClr val="556677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O</a:t>
            </a:r>
            <a:endParaRPr lang="en-IN" sz="7200" b="1" dirty="0">
              <a:solidFill>
                <a:srgbClr val="556677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232093" y="3964949"/>
            <a:ext cx="31822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800" dirty="0">
                <a:solidFill>
                  <a:srgbClr val="556677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CHIEF INFORMATION OFFICER</a:t>
            </a:r>
            <a:endParaRPr lang="en-IN" sz="1800" dirty="0">
              <a:solidFill>
                <a:srgbClr val="556677"/>
              </a:solidFill>
              <a:latin typeface="Trebuchet MS" panose="020B0603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reeform 2"/>
          <p:cNvSpPr/>
          <p:nvPr/>
        </p:nvSpPr>
        <p:spPr>
          <a:xfrm>
            <a:off x="3984704" y="4099461"/>
            <a:ext cx="1385095" cy="70575"/>
          </a:xfrm>
          <a:custGeom>
            <a:avLst/>
            <a:gdLst>
              <a:gd name="connsiteX0" fmla="*/ 0 w 1479884"/>
              <a:gd name="connsiteY0" fmla="*/ 48126 h 72190"/>
              <a:gd name="connsiteX1" fmla="*/ 60158 w 1479884"/>
              <a:gd name="connsiteY1" fmla="*/ 36095 h 72190"/>
              <a:gd name="connsiteX2" fmla="*/ 240632 w 1479884"/>
              <a:gd name="connsiteY2" fmla="*/ 48126 h 72190"/>
              <a:gd name="connsiteX3" fmla="*/ 348916 w 1479884"/>
              <a:gd name="connsiteY3" fmla="*/ 72190 h 72190"/>
              <a:gd name="connsiteX4" fmla="*/ 1155032 w 1479884"/>
              <a:gd name="connsiteY4" fmla="*/ 60158 h 72190"/>
              <a:gd name="connsiteX5" fmla="*/ 1191126 w 1479884"/>
              <a:gd name="connsiteY5" fmla="*/ 48126 h 72190"/>
              <a:gd name="connsiteX6" fmla="*/ 1299411 w 1479884"/>
              <a:gd name="connsiteY6" fmla="*/ 36095 h 72190"/>
              <a:gd name="connsiteX7" fmla="*/ 1431758 w 1479884"/>
              <a:gd name="connsiteY7" fmla="*/ 12032 h 72190"/>
              <a:gd name="connsiteX8" fmla="*/ 1479884 w 1479884"/>
              <a:gd name="connsiteY8" fmla="*/ 0 h 7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9884" h="72190">
                <a:moveTo>
                  <a:pt x="0" y="48126"/>
                </a:moveTo>
                <a:cubicBezTo>
                  <a:pt x="20053" y="44116"/>
                  <a:pt x="39708" y="36095"/>
                  <a:pt x="60158" y="36095"/>
                </a:cubicBezTo>
                <a:cubicBezTo>
                  <a:pt x="120450" y="36095"/>
                  <a:pt x="180640" y="42127"/>
                  <a:pt x="240632" y="48126"/>
                </a:cubicBezTo>
                <a:cubicBezTo>
                  <a:pt x="266090" y="50672"/>
                  <a:pt x="322121" y="65491"/>
                  <a:pt x="348916" y="72190"/>
                </a:cubicBezTo>
                <a:lnTo>
                  <a:pt x="1155032" y="60158"/>
                </a:lnTo>
                <a:cubicBezTo>
                  <a:pt x="1167709" y="59796"/>
                  <a:pt x="1178616" y="50211"/>
                  <a:pt x="1191126" y="48126"/>
                </a:cubicBezTo>
                <a:cubicBezTo>
                  <a:pt x="1226949" y="42156"/>
                  <a:pt x="1263316" y="40105"/>
                  <a:pt x="1299411" y="36095"/>
                </a:cubicBezTo>
                <a:cubicBezTo>
                  <a:pt x="1408565" y="8805"/>
                  <a:pt x="1273687" y="40772"/>
                  <a:pt x="1431758" y="12032"/>
                </a:cubicBezTo>
                <a:cubicBezTo>
                  <a:pt x="1448027" y="9074"/>
                  <a:pt x="1479884" y="0"/>
                  <a:pt x="1479884" y="0"/>
                </a:cubicBezTo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IN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TextBox 3"/>
          <p:cNvSpPr txBox="1"/>
          <p:nvPr/>
        </p:nvSpPr>
        <p:spPr>
          <a:xfrm rot="21413394">
            <a:off x="3957404" y="4290833"/>
            <a:ext cx="14814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chemeClr val="accent2"/>
                </a:solidFill>
                <a:latin typeface="Comic Sans MS" panose="030F0702030302020204" pitchFamily="66" charset="0"/>
              </a:rPr>
              <a:t>INNOVATION</a:t>
            </a:r>
            <a:endParaRPr lang="en-IN" sz="1400" b="1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924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8" grpId="0"/>
      <p:bldP spid="3" grpId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rapezoid 8">
            <a:extLst>
              <a:ext uri="{FF2B5EF4-FFF2-40B4-BE49-F238E27FC236}">
                <a16:creationId xmlns:a16="http://schemas.microsoft.com/office/drawing/2014/main" id="{C7D7FF60-B642-2E5D-1CB1-AA0BFDD8EEAF}"/>
              </a:ext>
            </a:extLst>
          </p:cNvPr>
          <p:cNvSpPr/>
          <p:nvPr/>
        </p:nvSpPr>
        <p:spPr>
          <a:xfrm rot="18926412">
            <a:off x="1979353" y="2654747"/>
            <a:ext cx="562216" cy="671245"/>
          </a:xfrm>
          <a:prstGeom prst="trapezoid">
            <a:avLst/>
          </a:prstGeom>
          <a:solidFill>
            <a:schemeClr val="tx2">
              <a:lumMod val="50000"/>
            </a:schemeClr>
          </a:solidFill>
          <a:ln w="317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10" name="Trapezoid 9">
            <a:extLst>
              <a:ext uri="{FF2B5EF4-FFF2-40B4-BE49-F238E27FC236}">
                <a16:creationId xmlns:a16="http://schemas.microsoft.com/office/drawing/2014/main" id="{2709F6CE-7DBF-26C8-C52F-DC72012C94CF}"/>
              </a:ext>
            </a:extLst>
          </p:cNvPr>
          <p:cNvSpPr/>
          <p:nvPr/>
        </p:nvSpPr>
        <p:spPr>
          <a:xfrm rot="18926412">
            <a:off x="5005531" y="2654747"/>
            <a:ext cx="562216" cy="671245"/>
          </a:xfrm>
          <a:prstGeom prst="trapezoid">
            <a:avLst/>
          </a:prstGeom>
          <a:solidFill>
            <a:schemeClr val="tx2">
              <a:lumMod val="50000"/>
            </a:schemeClr>
          </a:solidFill>
          <a:ln w="317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11" name="Trapezoid 10">
            <a:extLst>
              <a:ext uri="{FF2B5EF4-FFF2-40B4-BE49-F238E27FC236}">
                <a16:creationId xmlns:a16="http://schemas.microsoft.com/office/drawing/2014/main" id="{2F79151A-CC28-3E70-FADB-4EEBCA7569A0}"/>
              </a:ext>
            </a:extLst>
          </p:cNvPr>
          <p:cNvSpPr/>
          <p:nvPr/>
        </p:nvSpPr>
        <p:spPr>
          <a:xfrm rot="13526412">
            <a:off x="3512660" y="2654747"/>
            <a:ext cx="562216" cy="671245"/>
          </a:xfrm>
          <a:prstGeom prst="trapezoid">
            <a:avLst/>
          </a:prstGeom>
          <a:solidFill>
            <a:schemeClr val="tx2">
              <a:lumMod val="50000"/>
            </a:schemeClr>
          </a:solidFill>
          <a:ln w="317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12" name="Trapezoid 11">
            <a:extLst>
              <a:ext uri="{FF2B5EF4-FFF2-40B4-BE49-F238E27FC236}">
                <a16:creationId xmlns:a16="http://schemas.microsoft.com/office/drawing/2014/main" id="{0EFD1860-A4B8-4E15-0858-8BB3951A03A3}"/>
              </a:ext>
            </a:extLst>
          </p:cNvPr>
          <p:cNvSpPr/>
          <p:nvPr/>
        </p:nvSpPr>
        <p:spPr>
          <a:xfrm rot="13526412">
            <a:off x="6524165" y="2654747"/>
            <a:ext cx="562216" cy="671245"/>
          </a:xfrm>
          <a:prstGeom prst="trapezoid">
            <a:avLst/>
          </a:prstGeom>
          <a:solidFill>
            <a:schemeClr val="tx2">
              <a:lumMod val="50000"/>
            </a:schemeClr>
          </a:solidFill>
          <a:ln w="3175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8DDCC14-6485-621F-1CDB-8CB5CFFCB40F}"/>
              </a:ext>
            </a:extLst>
          </p:cNvPr>
          <p:cNvSpPr/>
          <p:nvPr/>
        </p:nvSpPr>
        <p:spPr>
          <a:xfrm rot="2700000">
            <a:off x="834220" y="1564424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9ACDC3F3-00BA-8F46-227E-F935F5AAD205}"/>
              </a:ext>
            </a:extLst>
          </p:cNvPr>
          <p:cNvSpPr/>
          <p:nvPr/>
        </p:nvSpPr>
        <p:spPr>
          <a:xfrm rot="2700000">
            <a:off x="3817028" y="1590519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8D718462-36C9-2363-CD2A-0B6BB48B4944}"/>
              </a:ext>
            </a:extLst>
          </p:cNvPr>
          <p:cNvSpPr/>
          <p:nvPr/>
        </p:nvSpPr>
        <p:spPr>
          <a:xfrm rot="2700000">
            <a:off x="6834808" y="1602536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6791C1A-17BB-D323-E10B-00036ECE2F08}"/>
              </a:ext>
            </a:extLst>
          </p:cNvPr>
          <p:cNvSpPr/>
          <p:nvPr/>
        </p:nvSpPr>
        <p:spPr>
          <a:xfrm rot="2700000">
            <a:off x="2308472" y="3113858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8A63F72-1E3F-3773-F814-7400DF50E743}"/>
              </a:ext>
            </a:extLst>
          </p:cNvPr>
          <p:cNvSpPr/>
          <p:nvPr/>
        </p:nvSpPr>
        <p:spPr>
          <a:xfrm rot="2700000">
            <a:off x="5326252" y="3113858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1E0CAD9-32C7-796F-AAC6-BB6BE6F69EA6}"/>
              </a:ext>
            </a:extLst>
          </p:cNvPr>
          <p:cNvSpPr/>
          <p:nvPr/>
        </p:nvSpPr>
        <p:spPr>
          <a:xfrm rot="2700000">
            <a:off x="834220" y="1472349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490BAC6-7502-7C22-6A93-43F1B81266C0}"/>
              </a:ext>
            </a:extLst>
          </p:cNvPr>
          <p:cNvSpPr/>
          <p:nvPr/>
        </p:nvSpPr>
        <p:spPr>
          <a:xfrm rot="2700000">
            <a:off x="3817028" y="1498444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D42091A-DD45-9D68-CC1A-6A9D2F5399DF}"/>
              </a:ext>
            </a:extLst>
          </p:cNvPr>
          <p:cNvSpPr/>
          <p:nvPr/>
        </p:nvSpPr>
        <p:spPr>
          <a:xfrm rot="2700000">
            <a:off x="6834808" y="1510461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0AAC65-365C-5976-ED8B-5E8C4B0FC416}"/>
              </a:ext>
            </a:extLst>
          </p:cNvPr>
          <p:cNvSpPr/>
          <p:nvPr/>
        </p:nvSpPr>
        <p:spPr>
          <a:xfrm rot="2700000">
            <a:off x="2308472" y="3021783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9ADE47B-ED7F-7898-440E-7AC7DF594577}"/>
              </a:ext>
            </a:extLst>
          </p:cNvPr>
          <p:cNvSpPr/>
          <p:nvPr/>
        </p:nvSpPr>
        <p:spPr>
          <a:xfrm rot="2700000">
            <a:off x="5326252" y="3021783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090883-E8E0-BBFF-6335-D71BFA39753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211138"/>
            <a:ext cx="6877050" cy="415925"/>
          </a:xfrm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Walking the path with our clients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3775CB-654F-8D21-2370-6173306FD0B2}"/>
              </a:ext>
            </a:extLst>
          </p:cNvPr>
          <p:cNvSpPr txBox="1"/>
          <p:nvPr/>
        </p:nvSpPr>
        <p:spPr>
          <a:xfrm>
            <a:off x="790957" y="2133725"/>
            <a:ext cx="1526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rebuchet MS" panose="020B0603020202020204" pitchFamily="34" charset="0"/>
              </a:rPr>
              <a:t>Business aligned cost models​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916388-7738-AF92-CCA7-77A7287933F9}"/>
              </a:ext>
            </a:extLst>
          </p:cNvPr>
          <p:cNvSpPr txBox="1"/>
          <p:nvPr/>
        </p:nvSpPr>
        <p:spPr>
          <a:xfrm>
            <a:off x="2311733" y="3707775"/>
            <a:ext cx="14334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Trebuchet MS" panose="020B0603020202020204" pitchFamily="34" charset="0"/>
              </a:rPr>
              <a:t>Rearchitect the enterprise network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A4CF4DA-5119-5E1C-FA79-BD8EE9DB10EB}"/>
              </a:ext>
            </a:extLst>
          </p:cNvPr>
          <p:cNvSpPr txBox="1"/>
          <p:nvPr/>
        </p:nvSpPr>
        <p:spPr>
          <a:xfrm>
            <a:off x="3815098" y="2133725"/>
            <a:ext cx="1443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Trebuchet MS" panose="020B0603020202020204" pitchFamily="34" charset="0"/>
              </a:rPr>
              <a:t>​Setting up DR/BCP platforms​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29329DD-8263-74A9-BDD0-83CADC7578B4}"/>
              </a:ext>
            </a:extLst>
          </p:cNvPr>
          <p:cNvSpPr txBox="1"/>
          <p:nvPr/>
        </p:nvSpPr>
        <p:spPr>
          <a:xfrm>
            <a:off x="5218254" y="3707775"/>
            <a:ext cx="16559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Trebuchet MS" panose="020B0603020202020204" pitchFamily="34" charset="0"/>
              </a:rPr>
              <a:t>Migration to</a:t>
            </a:r>
          </a:p>
          <a:p>
            <a:pPr algn="ctr"/>
            <a:r>
              <a:rPr lang="en-US" sz="1200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1D80A26-4FE2-E4E6-7251-F35A5882D478}"/>
              </a:ext>
            </a:extLst>
          </p:cNvPr>
          <p:cNvSpPr txBox="1"/>
          <p:nvPr/>
        </p:nvSpPr>
        <p:spPr>
          <a:xfrm>
            <a:off x="6808576" y="2133725"/>
            <a:ext cx="1492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Trebuchet MS" panose="020B0603020202020204" pitchFamily="34" charset="0"/>
              </a:rPr>
              <a:t>Operation/ Work from Any​where</a:t>
            </a:r>
          </a:p>
        </p:txBody>
      </p:sp>
      <p:pic>
        <p:nvPicPr>
          <p:cNvPr id="14" name="Picture 13" descr="Shape&#10;&#10;Description automatically generated with low confidence">
            <a:extLst>
              <a:ext uri="{FF2B5EF4-FFF2-40B4-BE49-F238E27FC236}">
                <a16:creationId xmlns:a16="http://schemas.microsoft.com/office/drawing/2014/main" id="{B04D9400-FAC3-7085-272A-B94510DEE1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220" y="1593720"/>
            <a:ext cx="540000" cy="540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7243675-29AB-AE83-70C5-1887F3748C8C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rcRect/>
          <a:stretch/>
        </p:blipFill>
        <p:spPr>
          <a:xfrm>
            <a:off x="4267028" y="1593720"/>
            <a:ext cx="540000" cy="5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752E6F0-D96E-EAD7-4092-A5E4BFCD508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284808" y="1593720"/>
            <a:ext cx="540000" cy="5400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3750CEF-7270-795B-5FE0-CA4F6BC204EF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/>
        </p:blipFill>
        <p:spPr>
          <a:xfrm>
            <a:off x="2758472" y="3134473"/>
            <a:ext cx="540000" cy="540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695C526-5488-2730-17CD-A333A51CFAA4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</a:blip>
          <a:srcRect/>
          <a:stretch/>
        </p:blipFill>
        <p:spPr>
          <a:xfrm>
            <a:off x="5776252" y="313447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08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riting on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67598C5D-8AAE-AB1A-9F8C-748D69FD11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457" b="12543"/>
          <a:stretch/>
        </p:blipFill>
        <p:spPr>
          <a:xfrm>
            <a:off x="4572000" y="1"/>
            <a:ext cx="4572000" cy="5143500"/>
          </a:xfrm>
          <a:prstGeom prst="rect">
            <a:avLst/>
          </a:prstGeom>
        </p:spPr>
      </p:pic>
      <p:pic>
        <p:nvPicPr>
          <p:cNvPr id="4" name="Picture 3" descr="A person standing in front of a group of people sitting at a table&#10;&#10;Description automatically generated with medium confidence">
            <a:extLst>
              <a:ext uri="{FF2B5EF4-FFF2-40B4-BE49-F238E27FC236}">
                <a16:creationId xmlns:a16="http://schemas.microsoft.com/office/drawing/2014/main" id="{334E507D-0DA8-A4EA-D1B1-16F907DBE5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25" t="23597" b="7121"/>
          <a:stretch/>
        </p:blipFill>
        <p:spPr>
          <a:xfrm>
            <a:off x="0" y="1"/>
            <a:ext cx="4572000" cy="5143500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46A04F-6E57-EB34-1192-355FB8953E09}"/>
              </a:ext>
            </a:extLst>
          </p:cNvPr>
          <p:cNvCxnSpPr>
            <a:stCxn id="9" idx="0"/>
            <a:endCxn id="9" idx="2"/>
          </p:cNvCxnSpPr>
          <p:nvPr/>
        </p:nvCxnSpPr>
        <p:spPr>
          <a:xfrm>
            <a:off x="4572000" y="0"/>
            <a:ext cx="0" cy="51435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733287-F80B-1FE5-11A0-9D880BEBB6D3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E23487-20FF-9EC5-E5A7-F75F410BA3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211138"/>
            <a:ext cx="7848600" cy="415925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Cloud Mindset: Before &amp; After Pandemic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9767EA1-DECF-1D64-093F-EC8B002A5712}"/>
              </a:ext>
            </a:extLst>
          </p:cNvPr>
          <p:cNvGrpSpPr/>
          <p:nvPr/>
        </p:nvGrpSpPr>
        <p:grpSpPr>
          <a:xfrm>
            <a:off x="323849" y="987425"/>
            <a:ext cx="4441017" cy="3744913"/>
            <a:chOff x="323849" y="987425"/>
            <a:chExt cx="4441017" cy="3744913"/>
          </a:xfrm>
        </p:grpSpPr>
        <p:sp>
          <p:nvSpPr>
            <p:cNvPr id="10" name="Arrow: Pentagon 9">
              <a:extLst>
                <a:ext uri="{FF2B5EF4-FFF2-40B4-BE49-F238E27FC236}">
                  <a16:creationId xmlns:a16="http://schemas.microsoft.com/office/drawing/2014/main" id="{0F61BF2C-6E15-39E4-7014-E1FD9B325826}"/>
                </a:ext>
              </a:extLst>
            </p:cNvPr>
            <p:cNvSpPr/>
            <p:nvPr/>
          </p:nvSpPr>
          <p:spPr>
            <a:xfrm>
              <a:off x="323849" y="987425"/>
              <a:ext cx="4441017" cy="3744913"/>
            </a:xfrm>
            <a:prstGeom prst="homePlate">
              <a:avLst>
                <a:gd name="adj" fmla="val 15058"/>
              </a:avLst>
            </a:prstGeom>
            <a:solidFill>
              <a:schemeClr val="tx1">
                <a:alpha val="50196"/>
              </a:schemeClr>
            </a:solidFill>
            <a:ln w="6350">
              <a:solidFill>
                <a:srgbClr val="FFFFF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05C0D42C-A781-34C0-D636-5A4D3ADAF34A}"/>
                </a:ext>
              </a:extLst>
            </p:cNvPr>
            <p:cNvSpPr/>
            <p:nvPr/>
          </p:nvSpPr>
          <p:spPr>
            <a:xfrm>
              <a:off x="523085" y="1733218"/>
              <a:ext cx="1800000" cy="1080000"/>
            </a:xfrm>
            <a:prstGeom prst="roundRect">
              <a:avLst/>
            </a:prstGeom>
            <a:solidFill>
              <a:srgbClr val="BED730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D9554085-6169-77AF-9908-EC6069505820}"/>
                </a:ext>
              </a:extLst>
            </p:cNvPr>
            <p:cNvSpPr/>
            <p:nvPr/>
          </p:nvSpPr>
          <p:spPr>
            <a:xfrm>
              <a:off x="2434713" y="1733218"/>
              <a:ext cx="1800000" cy="1080000"/>
            </a:xfrm>
            <a:prstGeom prst="roundRect">
              <a:avLst/>
            </a:prstGeom>
            <a:solidFill>
              <a:srgbClr val="BED730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D5002B80-784B-E52E-C855-550B8A03E40C}"/>
                </a:ext>
              </a:extLst>
            </p:cNvPr>
            <p:cNvSpPr/>
            <p:nvPr/>
          </p:nvSpPr>
          <p:spPr>
            <a:xfrm>
              <a:off x="523085" y="2926885"/>
              <a:ext cx="1800000" cy="1080000"/>
            </a:xfrm>
            <a:prstGeom prst="roundRect">
              <a:avLst/>
            </a:prstGeom>
            <a:solidFill>
              <a:srgbClr val="556677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3EFCEAD4-70CC-0D90-2702-670D5732FAF1}"/>
                </a:ext>
              </a:extLst>
            </p:cNvPr>
            <p:cNvSpPr/>
            <p:nvPr/>
          </p:nvSpPr>
          <p:spPr>
            <a:xfrm>
              <a:off x="2434713" y="2926885"/>
              <a:ext cx="1800000" cy="1080000"/>
            </a:xfrm>
            <a:prstGeom prst="roundRect">
              <a:avLst/>
            </a:prstGeom>
            <a:solidFill>
              <a:srgbClr val="556677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pic>
          <p:nvPicPr>
            <p:cNvPr id="20" name="Picture 19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A252E276-5F76-A250-5612-6FD99B5212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63085" y="1789870"/>
              <a:ext cx="720000" cy="720000"/>
            </a:xfrm>
            <a:prstGeom prst="rect">
              <a:avLst/>
            </a:prstGeom>
          </p:spPr>
        </p:pic>
        <p:pic>
          <p:nvPicPr>
            <p:cNvPr id="24" name="Picture 23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8CFCEDEE-A72E-08F5-06EB-BA90E7C43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974713" y="1789870"/>
              <a:ext cx="720000" cy="720000"/>
            </a:xfrm>
            <a:prstGeom prst="rect">
              <a:avLst/>
            </a:prstGeom>
          </p:spPr>
        </p:pic>
        <p:pic>
          <p:nvPicPr>
            <p:cNvPr id="32" name="Picture 31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77F15859-4A2E-A953-26DA-8AAD1EE428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lum bright="70000" contrast="-70000"/>
            </a:blip>
            <a:stretch>
              <a:fillRect/>
            </a:stretch>
          </p:blipFill>
          <p:spPr>
            <a:xfrm>
              <a:off x="1063085" y="2968653"/>
              <a:ext cx="720000" cy="720000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065971E-874E-751D-C05A-EFA3E2DF27B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lum bright="70000" contrast="-70000"/>
            </a:blip>
            <a:srcRect/>
            <a:stretch/>
          </p:blipFill>
          <p:spPr>
            <a:xfrm>
              <a:off x="2974713" y="2968653"/>
              <a:ext cx="720000" cy="720000"/>
            </a:xfrm>
            <a:prstGeom prst="rect">
              <a:avLst/>
            </a:prstGeom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0B35CBA-DAB2-31ED-AF3A-8912F7DB472F}"/>
                </a:ext>
              </a:extLst>
            </p:cNvPr>
            <p:cNvSpPr txBox="1"/>
            <p:nvPr/>
          </p:nvSpPr>
          <p:spPr>
            <a:xfrm>
              <a:off x="715952" y="2438193"/>
              <a:ext cx="14142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Cloud Ready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650B280-E70E-7C56-046B-AB943A084C74}"/>
                </a:ext>
              </a:extLst>
            </p:cNvPr>
            <p:cNvSpPr txBox="1"/>
            <p:nvPr/>
          </p:nvSpPr>
          <p:spPr>
            <a:xfrm>
              <a:off x="2627580" y="2438193"/>
              <a:ext cx="14142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Cloud Friendly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C368342A-7A4C-9C65-C2A3-1CB286E9832D}"/>
                </a:ext>
              </a:extLst>
            </p:cNvPr>
            <p:cNvSpPr txBox="1"/>
            <p:nvPr/>
          </p:nvSpPr>
          <p:spPr>
            <a:xfrm>
              <a:off x="669345" y="3615573"/>
              <a:ext cx="1507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Cloud Skeptical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D9557EE8-6F74-2B1F-03F0-27193581C5C8}"/>
                </a:ext>
              </a:extLst>
            </p:cNvPr>
            <p:cNvSpPr txBox="1"/>
            <p:nvPr/>
          </p:nvSpPr>
          <p:spPr>
            <a:xfrm>
              <a:off x="2627580" y="3615573"/>
              <a:ext cx="14142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Cloud Hostile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0D28072-30AC-CE1B-6A7B-0529053D58A5}"/>
              </a:ext>
            </a:extLst>
          </p:cNvPr>
          <p:cNvGrpSpPr/>
          <p:nvPr/>
        </p:nvGrpSpPr>
        <p:grpSpPr>
          <a:xfrm>
            <a:off x="4956583" y="1733218"/>
            <a:ext cx="3711628" cy="2273667"/>
            <a:chOff x="4956583" y="1733218"/>
            <a:chExt cx="3711628" cy="2273667"/>
          </a:xfrm>
        </p:grpSpPr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03950B5E-53DA-C511-583E-C425124CF0C4}"/>
                </a:ext>
              </a:extLst>
            </p:cNvPr>
            <p:cNvSpPr/>
            <p:nvPr/>
          </p:nvSpPr>
          <p:spPr>
            <a:xfrm>
              <a:off x="4956583" y="1733218"/>
              <a:ext cx="1800000" cy="1080000"/>
            </a:xfrm>
            <a:prstGeom prst="roundRect">
              <a:avLst/>
            </a:prstGeom>
            <a:solidFill>
              <a:srgbClr val="BED730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35E1549F-302A-D9F5-051D-B87C1F43EC24}"/>
                </a:ext>
              </a:extLst>
            </p:cNvPr>
            <p:cNvSpPr/>
            <p:nvPr/>
          </p:nvSpPr>
          <p:spPr>
            <a:xfrm>
              <a:off x="6868211" y="1733218"/>
              <a:ext cx="1800000" cy="1080000"/>
            </a:xfrm>
            <a:prstGeom prst="roundRect">
              <a:avLst/>
            </a:prstGeom>
            <a:solidFill>
              <a:srgbClr val="BED730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956DF9B0-3531-9885-36B2-CAB09F3827E7}"/>
                </a:ext>
              </a:extLst>
            </p:cNvPr>
            <p:cNvSpPr/>
            <p:nvPr/>
          </p:nvSpPr>
          <p:spPr>
            <a:xfrm>
              <a:off x="4956583" y="2926885"/>
              <a:ext cx="1800000" cy="1080000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A24FBE90-90F4-5254-8D86-C5DDA45B34E7}"/>
                </a:ext>
              </a:extLst>
            </p:cNvPr>
            <p:cNvSpPr/>
            <p:nvPr/>
          </p:nvSpPr>
          <p:spPr>
            <a:xfrm>
              <a:off x="6868211" y="2926885"/>
              <a:ext cx="1800000" cy="1080000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dirty="0"/>
            </a:p>
          </p:txBody>
        </p:sp>
        <p:pic>
          <p:nvPicPr>
            <p:cNvPr id="64" name="Picture 63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D18DA204-DF36-1676-DF16-C07ADD7A87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96583" y="1789870"/>
              <a:ext cx="720000" cy="720000"/>
            </a:xfrm>
            <a:prstGeom prst="rect">
              <a:avLst/>
            </a:prstGeom>
          </p:spPr>
        </p:pic>
        <p:pic>
          <p:nvPicPr>
            <p:cNvPr id="65" name="Picture 64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EFE6E306-D7D3-EF0D-A27A-20124FC45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408211" y="1789870"/>
              <a:ext cx="720000" cy="720000"/>
            </a:xfrm>
            <a:prstGeom prst="rect">
              <a:avLst/>
            </a:prstGeom>
          </p:spPr>
        </p:pic>
        <p:pic>
          <p:nvPicPr>
            <p:cNvPr id="66" name="Picture 65" descr="Shape&#10;&#10;Description automatically generated with low confidence">
              <a:extLst>
                <a:ext uri="{FF2B5EF4-FFF2-40B4-BE49-F238E27FC236}">
                  <a16:creationId xmlns:a16="http://schemas.microsoft.com/office/drawing/2014/main" id="{DFF0EF83-5F2D-9980-DDE3-A760D7E1C1D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496583" y="2968653"/>
              <a:ext cx="720000" cy="720000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5E471388-2B49-7A91-FA9D-53A411CBB3E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7408211" y="2968653"/>
              <a:ext cx="720000" cy="720000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63693200-D311-308A-7905-B6BE3D02310F}"/>
                </a:ext>
              </a:extLst>
            </p:cNvPr>
            <p:cNvSpPr txBox="1"/>
            <p:nvPr/>
          </p:nvSpPr>
          <p:spPr>
            <a:xfrm>
              <a:off x="5149450" y="2438193"/>
              <a:ext cx="14142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Cloud Ready</a:t>
              </a: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E37AE725-79F7-F96E-ACD5-CC4E6CB0BD81}"/>
                </a:ext>
              </a:extLst>
            </p:cNvPr>
            <p:cNvSpPr txBox="1"/>
            <p:nvPr/>
          </p:nvSpPr>
          <p:spPr>
            <a:xfrm>
              <a:off x="7061078" y="2438193"/>
              <a:ext cx="14142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Cloud Friendly</a:t>
              </a:r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3F78C696-EF7C-E13D-21C9-BF95341E6E1C}"/>
                </a:ext>
              </a:extLst>
            </p:cNvPr>
            <p:cNvSpPr txBox="1"/>
            <p:nvPr/>
          </p:nvSpPr>
          <p:spPr>
            <a:xfrm>
              <a:off x="5102843" y="3615573"/>
              <a:ext cx="150748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Cloud Skeptical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46F349CA-B7B4-789C-55C5-5E7ECA6A4D6B}"/>
                </a:ext>
              </a:extLst>
            </p:cNvPr>
            <p:cNvSpPr txBox="1"/>
            <p:nvPr/>
          </p:nvSpPr>
          <p:spPr>
            <a:xfrm>
              <a:off x="7061078" y="3615573"/>
              <a:ext cx="14142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rebuchet MS" panose="020B0603020202020204" pitchFamily="34" charset="0"/>
                </a:rPr>
                <a:t>Cloud Hostile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4029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07D50904-54DC-CCA8-7CCD-F19EEEE06FA6}"/>
              </a:ext>
            </a:extLst>
          </p:cNvPr>
          <p:cNvSpPr/>
          <p:nvPr/>
        </p:nvSpPr>
        <p:spPr>
          <a:xfrm>
            <a:off x="4737538" y="985345"/>
            <a:ext cx="4083269" cy="3760076"/>
          </a:xfrm>
          <a:custGeom>
            <a:avLst/>
            <a:gdLst>
              <a:gd name="connsiteX0" fmla="*/ 583324 w 4083269"/>
              <a:gd name="connsiteY0" fmla="*/ 3760076 h 3760076"/>
              <a:gd name="connsiteX1" fmla="*/ 0 w 4083269"/>
              <a:gd name="connsiteY1" fmla="*/ 1868214 h 3760076"/>
              <a:gd name="connsiteX2" fmla="*/ 591207 w 4083269"/>
              <a:gd name="connsiteY2" fmla="*/ 7883 h 3760076"/>
              <a:gd name="connsiteX3" fmla="*/ 4083269 w 4083269"/>
              <a:gd name="connsiteY3" fmla="*/ 0 h 3760076"/>
              <a:gd name="connsiteX4" fmla="*/ 4083269 w 4083269"/>
              <a:gd name="connsiteY4" fmla="*/ 3736427 h 3760076"/>
              <a:gd name="connsiteX5" fmla="*/ 583324 w 4083269"/>
              <a:gd name="connsiteY5" fmla="*/ 3760076 h 37600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83269" h="3760076">
                <a:moveTo>
                  <a:pt x="583324" y="3760076"/>
                </a:moveTo>
                <a:lnTo>
                  <a:pt x="0" y="1868214"/>
                </a:lnTo>
                <a:lnTo>
                  <a:pt x="591207" y="7883"/>
                </a:lnTo>
                <a:lnTo>
                  <a:pt x="4083269" y="0"/>
                </a:lnTo>
                <a:lnTo>
                  <a:pt x="4083269" y="3736427"/>
                </a:lnTo>
                <a:lnTo>
                  <a:pt x="583324" y="3760076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1" name="Arrow: Pentagon 20">
            <a:extLst>
              <a:ext uri="{FF2B5EF4-FFF2-40B4-BE49-F238E27FC236}">
                <a16:creationId xmlns:a16="http://schemas.microsoft.com/office/drawing/2014/main" id="{6F8C994F-8019-AF37-92B9-30097E4B8873}"/>
              </a:ext>
            </a:extLst>
          </p:cNvPr>
          <p:cNvSpPr/>
          <p:nvPr/>
        </p:nvSpPr>
        <p:spPr>
          <a:xfrm>
            <a:off x="323850" y="987425"/>
            <a:ext cx="4068762" cy="3744913"/>
          </a:xfrm>
          <a:prstGeom prst="homePlate">
            <a:avLst>
              <a:gd name="adj" fmla="val 15058"/>
            </a:avLst>
          </a:prstGeom>
          <a:blipFill>
            <a:blip r:embed="rId4"/>
            <a:stretch>
              <a:fillRect/>
            </a:stretch>
          </a:blipFill>
          <a:ln w="31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E23487-20FF-9EC5-E5A7-F75F410BA3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211138"/>
            <a:ext cx="7524750" cy="415925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Digital Adoption: Impact of Pandemic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D97E34-3A3C-F1D8-7F60-46FE9D7DD722}"/>
              </a:ext>
            </a:extLst>
          </p:cNvPr>
          <p:cNvSpPr txBox="1"/>
          <p:nvPr/>
        </p:nvSpPr>
        <p:spPr>
          <a:xfrm>
            <a:off x="2356145" y="2621847"/>
            <a:ext cx="2036468" cy="476071"/>
          </a:xfrm>
          <a:prstGeom prst="roundRect">
            <a:avLst>
              <a:gd name="adj" fmla="val 50000"/>
            </a:avLst>
          </a:prstGeom>
          <a:solidFill>
            <a:srgbClr val="556677"/>
          </a:solidFill>
          <a:ln w="12700">
            <a:solidFill>
              <a:schemeClr val="bg1">
                <a:lumMod val="85000"/>
              </a:schemeClr>
            </a:solidFill>
            <a:prstDash val="sysDot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  <a:latin typeface="Trebuchet MS" panose="020B0603020202020204" pitchFamily="34" charset="0"/>
              </a:rPr>
              <a:t>GOOD TO HAVE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1445476-1459-1010-19C2-F80E5396C37E}"/>
              </a:ext>
            </a:extLst>
          </p:cNvPr>
          <p:cNvSpPr txBox="1"/>
          <p:nvPr/>
        </p:nvSpPr>
        <p:spPr>
          <a:xfrm>
            <a:off x="4751389" y="2621847"/>
            <a:ext cx="2036468" cy="476071"/>
          </a:xfrm>
          <a:prstGeom prst="roundRect">
            <a:avLst>
              <a:gd name="adj" fmla="val 50000"/>
            </a:avLst>
          </a:prstGeom>
          <a:solidFill>
            <a:srgbClr val="BED730"/>
          </a:solidFill>
          <a:ln w="12700">
            <a:solidFill>
              <a:schemeClr val="bg1">
                <a:lumMod val="85000"/>
              </a:schemeClr>
            </a:solidFill>
            <a:prstDash val="sysDot"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IN" sz="1600" b="1" dirty="0">
                <a:latin typeface="Trebuchet MS" panose="020B0603020202020204" pitchFamily="34" charset="0"/>
              </a:rPr>
              <a:t>MUST DO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FC6DDC6-5166-3515-BF34-71D6737009DF}"/>
              </a:ext>
            </a:extLst>
          </p:cNvPr>
          <p:cNvCxnSpPr>
            <a:cxnSpLocks/>
          </p:cNvCxnSpPr>
          <p:nvPr/>
        </p:nvCxnSpPr>
        <p:spPr>
          <a:xfrm>
            <a:off x="4392613" y="2851287"/>
            <a:ext cx="358776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479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88AB1AA-B3ED-8FFB-9632-3C1CE2644D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691" r="5691"/>
          <a:stretch/>
        </p:blipFill>
        <p:spPr>
          <a:xfrm flipH="1">
            <a:off x="0" y="-15766"/>
            <a:ext cx="4572000" cy="51592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4750D9E-BD86-AC22-D7C8-A161AAF4F4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443" t="-157" r="13461" b="11904"/>
          <a:stretch/>
        </p:blipFill>
        <p:spPr>
          <a:xfrm flipH="1">
            <a:off x="4572000" y="-15766"/>
            <a:ext cx="4572000" cy="5159266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FF59F62-F885-AA0C-CFE9-A4B96597865D}"/>
              </a:ext>
            </a:extLst>
          </p:cNvPr>
          <p:cNvCxnSpPr>
            <a:stCxn id="6" idx="0"/>
            <a:endCxn id="6" idx="2"/>
          </p:cNvCxnSpPr>
          <p:nvPr/>
        </p:nvCxnSpPr>
        <p:spPr>
          <a:xfrm>
            <a:off x="4572000" y="0"/>
            <a:ext cx="0" cy="514350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81D8689-DD10-7A81-E1E7-BA53CF14BF5B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E23487-20FF-9EC5-E5A7-F75F410BA3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211138"/>
            <a:ext cx="7848600" cy="415925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CIO’s Role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C10B267-497B-C19C-DD4F-CFA7134BB709}"/>
              </a:ext>
            </a:extLst>
          </p:cNvPr>
          <p:cNvSpPr/>
          <p:nvPr/>
        </p:nvSpPr>
        <p:spPr>
          <a:xfrm rot="2700000">
            <a:off x="2615632" y="1938460"/>
            <a:ext cx="1440000" cy="1440000"/>
          </a:xfrm>
          <a:prstGeom prst="roundRect">
            <a:avLst>
              <a:gd name="adj" fmla="val 17663"/>
            </a:avLst>
          </a:prstGeom>
          <a:solidFill>
            <a:srgbClr val="556677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6668268-D0F6-9A17-8CEE-CDB350102234}"/>
              </a:ext>
            </a:extLst>
          </p:cNvPr>
          <p:cNvSpPr/>
          <p:nvPr/>
        </p:nvSpPr>
        <p:spPr>
          <a:xfrm rot="2700000">
            <a:off x="5063874" y="1938460"/>
            <a:ext cx="1440000" cy="1440000"/>
          </a:xfrm>
          <a:prstGeom prst="roundRect">
            <a:avLst>
              <a:gd name="adj" fmla="val 17663"/>
            </a:avLst>
          </a:prstGeom>
          <a:solidFill>
            <a:srgbClr val="556677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3D0DE02-9F17-C589-2349-31A3FBE89336}"/>
              </a:ext>
            </a:extLst>
          </p:cNvPr>
          <p:cNvSpPr/>
          <p:nvPr/>
        </p:nvSpPr>
        <p:spPr>
          <a:xfrm rot="2700000">
            <a:off x="2615632" y="1851749"/>
            <a:ext cx="1440000" cy="1440000"/>
          </a:xfrm>
          <a:prstGeom prst="roundRect">
            <a:avLst>
              <a:gd name="adj" fmla="val 17663"/>
            </a:avLst>
          </a:prstGeom>
          <a:solidFill>
            <a:srgbClr val="556677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D068BD1-6BB4-81DB-00D4-5088602138CB}"/>
              </a:ext>
            </a:extLst>
          </p:cNvPr>
          <p:cNvSpPr/>
          <p:nvPr/>
        </p:nvSpPr>
        <p:spPr>
          <a:xfrm rot="2700000">
            <a:off x="5063874" y="1851749"/>
            <a:ext cx="1440000" cy="1440000"/>
          </a:xfrm>
          <a:prstGeom prst="roundRect">
            <a:avLst>
              <a:gd name="adj" fmla="val 17663"/>
            </a:avLst>
          </a:prstGeom>
          <a:solidFill>
            <a:srgbClr val="BED73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b="1" dirty="0">
              <a:latin typeface="Trebuchet MS" panose="020B0603020202020204" pitchFamily="34" charset="0"/>
            </a:endParaRP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50A90AA3-5E9D-3DAF-A6FB-B1ABCB012ABA}"/>
              </a:ext>
            </a:extLst>
          </p:cNvPr>
          <p:cNvCxnSpPr>
            <a:cxnSpLocks/>
          </p:cNvCxnSpPr>
          <p:nvPr/>
        </p:nvCxnSpPr>
        <p:spPr>
          <a:xfrm>
            <a:off x="4313393" y="2571750"/>
            <a:ext cx="540000" cy="0"/>
          </a:xfrm>
          <a:prstGeom prst="straightConnector1">
            <a:avLst/>
          </a:prstGeom>
          <a:ln w="12700">
            <a:solidFill>
              <a:schemeClr val="bg1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E2A7E3A-6032-660F-C8B7-9D254C64BE6C}"/>
              </a:ext>
            </a:extLst>
          </p:cNvPr>
          <p:cNvSpPr txBox="1"/>
          <p:nvPr/>
        </p:nvSpPr>
        <p:spPr>
          <a:xfrm>
            <a:off x="2470660" y="2545140"/>
            <a:ext cx="1729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Operations-led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7A1BA92-2386-7050-7E9C-7ABB413B51A2}"/>
              </a:ext>
            </a:extLst>
          </p:cNvPr>
          <p:cNvSpPr txBox="1"/>
          <p:nvPr/>
        </p:nvSpPr>
        <p:spPr>
          <a:xfrm>
            <a:off x="4918902" y="2545140"/>
            <a:ext cx="17299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Innovations-led</a:t>
            </a:r>
          </a:p>
        </p:txBody>
      </p:sp>
      <p:pic>
        <p:nvPicPr>
          <p:cNvPr id="31" name="Picture 30" descr="Shape&#10;&#10;Description automatically generated with low confidence">
            <a:extLst>
              <a:ext uri="{FF2B5EF4-FFF2-40B4-BE49-F238E27FC236}">
                <a16:creationId xmlns:a16="http://schemas.microsoft.com/office/drawing/2014/main" id="{B8385611-D255-0F74-5C4B-80695B52A47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13874" y="1995992"/>
            <a:ext cx="540000" cy="540000"/>
          </a:xfrm>
          <a:prstGeom prst="rect">
            <a:avLst/>
          </a:prstGeom>
        </p:spPr>
      </p:pic>
      <p:pic>
        <p:nvPicPr>
          <p:cNvPr id="33" name="Picture 32" descr="Shape&#10;&#10;Description automatically generated with low confidence">
            <a:extLst>
              <a:ext uri="{FF2B5EF4-FFF2-40B4-BE49-F238E27FC236}">
                <a16:creationId xmlns:a16="http://schemas.microsoft.com/office/drawing/2014/main" id="{4B78F577-982D-862C-3CFB-3608070A51B7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3101632" y="2031992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220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98D24C66-02C6-AD8C-CDD9-1730EAB26F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A91F1B6-9079-4896-44F1-033DBCD36E92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B5F85E-30D8-F044-3778-1E847CC94CAE}"/>
              </a:ext>
            </a:extLst>
          </p:cNvPr>
          <p:cNvSpPr txBox="1"/>
          <p:nvPr/>
        </p:nvSpPr>
        <p:spPr>
          <a:xfrm>
            <a:off x="323850" y="3131988"/>
            <a:ext cx="8496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Trebuchet MS" panose="020B0603020202020204" pitchFamily="34" charset="0"/>
              </a:rPr>
              <a:t>Changing life of the CIO</a:t>
            </a:r>
            <a:endParaRPr lang="en-IN" sz="3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977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77582F7-5528-46D2-9BCF-9A1B762E3723}"/>
              </a:ext>
            </a:extLst>
          </p:cNvPr>
          <p:cNvCxnSpPr>
            <a:cxnSpLocks/>
          </p:cNvCxnSpPr>
          <p:nvPr/>
        </p:nvCxnSpPr>
        <p:spPr>
          <a:xfrm>
            <a:off x="3432875" y="2082040"/>
            <a:ext cx="2221197" cy="0"/>
          </a:xfrm>
          <a:prstGeom prst="line">
            <a:avLst/>
          </a:prstGeom>
          <a:ln w="19050">
            <a:solidFill>
              <a:srgbClr val="BED73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A7D1C1A-667B-4B2A-3F87-D9B04D5252C6}"/>
              </a:ext>
            </a:extLst>
          </p:cNvPr>
          <p:cNvSpPr/>
          <p:nvPr/>
        </p:nvSpPr>
        <p:spPr>
          <a:xfrm rot="2700000">
            <a:off x="5806816" y="1445525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FFF26C13-4896-A1BA-3451-2B4BF009E744}"/>
              </a:ext>
            </a:extLst>
          </p:cNvPr>
          <p:cNvSpPr/>
          <p:nvPr/>
        </p:nvSpPr>
        <p:spPr>
          <a:xfrm rot="2700000">
            <a:off x="3847254" y="1445525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41E3C0A-CC0F-D00B-1987-40C2C4117D00}"/>
              </a:ext>
            </a:extLst>
          </p:cNvPr>
          <p:cNvSpPr/>
          <p:nvPr/>
        </p:nvSpPr>
        <p:spPr>
          <a:xfrm rot="2700000">
            <a:off x="6748144" y="2846698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FA52A0E-F2AF-4BF8-E532-D9FF7901259D}"/>
              </a:ext>
            </a:extLst>
          </p:cNvPr>
          <p:cNvSpPr/>
          <p:nvPr/>
        </p:nvSpPr>
        <p:spPr>
          <a:xfrm rot="2700000">
            <a:off x="4788582" y="2846698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94282C0-E066-0595-17BA-DC073528B9AD}"/>
              </a:ext>
            </a:extLst>
          </p:cNvPr>
          <p:cNvSpPr/>
          <p:nvPr/>
        </p:nvSpPr>
        <p:spPr>
          <a:xfrm rot="2700000">
            <a:off x="2829020" y="2846698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C7651E6-2936-5130-53EE-8EE7D613AA6D}"/>
              </a:ext>
            </a:extLst>
          </p:cNvPr>
          <p:cNvSpPr/>
          <p:nvPr/>
        </p:nvSpPr>
        <p:spPr>
          <a:xfrm rot="2700000">
            <a:off x="869458" y="2846698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30" name="Rectangle: Rounded Corners 18">
            <a:extLst>
              <a:ext uri="{FF2B5EF4-FFF2-40B4-BE49-F238E27FC236}">
                <a16:creationId xmlns:a16="http://schemas.microsoft.com/office/drawing/2014/main" id="{09519072-9862-6B47-3B5B-8296A05CE403}"/>
              </a:ext>
            </a:extLst>
          </p:cNvPr>
          <p:cNvSpPr/>
          <p:nvPr/>
        </p:nvSpPr>
        <p:spPr>
          <a:xfrm rot="2700000">
            <a:off x="1859151" y="1377411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36BCE4A-CE15-6739-8AB1-490D01CCD894}"/>
              </a:ext>
            </a:extLst>
          </p:cNvPr>
          <p:cNvCxnSpPr>
            <a:cxnSpLocks/>
          </p:cNvCxnSpPr>
          <p:nvPr/>
        </p:nvCxnSpPr>
        <p:spPr>
          <a:xfrm>
            <a:off x="2498915" y="3507884"/>
            <a:ext cx="4110892" cy="0"/>
          </a:xfrm>
          <a:prstGeom prst="line">
            <a:avLst/>
          </a:prstGeom>
          <a:ln w="19050">
            <a:solidFill>
              <a:srgbClr val="BED73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900B902-2C68-4056-4DA7-A3ECEA0C229B}"/>
              </a:ext>
            </a:extLst>
          </p:cNvPr>
          <p:cNvSpPr/>
          <p:nvPr/>
        </p:nvSpPr>
        <p:spPr>
          <a:xfrm rot="2700000">
            <a:off x="5806816" y="1353773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27E59984-1521-61B6-EC2B-8FEF74A36403}"/>
              </a:ext>
            </a:extLst>
          </p:cNvPr>
          <p:cNvSpPr/>
          <p:nvPr/>
        </p:nvSpPr>
        <p:spPr>
          <a:xfrm rot="2700000">
            <a:off x="3847254" y="1353773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BA5989B-3612-C5AA-1A09-D06E1EE63734}"/>
              </a:ext>
            </a:extLst>
          </p:cNvPr>
          <p:cNvSpPr/>
          <p:nvPr/>
        </p:nvSpPr>
        <p:spPr>
          <a:xfrm rot="2700000">
            <a:off x="6748144" y="2754946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AA9A49F-9892-0667-1CEA-8C57BD0F3295}"/>
              </a:ext>
            </a:extLst>
          </p:cNvPr>
          <p:cNvSpPr/>
          <p:nvPr/>
        </p:nvSpPr>
        <p:spPr>
          <a:xfrm rot="2700000">
            <a:off x="4788582" y="2754946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984825D-5927-384B-EDB5-143CE6B5EA99}"/>
              </a:ext>
            </a:extLst>
          </p:cNvPr>
          <p:cNvSpPr/>
          <p:nvPr/>
        </p:nvSpPr>
        <p:spPr>
          <a:xfrm rot="2700000">
            <a:off x="2829020" y="2754946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556677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2897C9F-0B5C-4F3F-E1F2-099AAA39587F}"/>
              </a:ext>
            </a:extLst>
          </p:cNvPr>
          <p:cNvSpPr/>
          <p:nvPr/>
        </p:nvSpPr>
        <p:spPr>
          <a:xfrm rot="2700000">
            <a:off x="869458" y="2754946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82C98D-2FA7-BE32-94CF-F0D5B2669A18}"/>
              </a:ext>
            </a:extLst>
          </p:cNvPr>
          <p:cNvSpPr txBox="1"/>
          <p:nvPr/>
        </p:nvSpPr>
        <p:spPr>
          <a:xfrm>
            <a:off x="6702387" y="3326794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Partner Selection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DDF6052-229C-897B-461B-728BDB0006E7}"/>
              </a:ext>
            </a:extLst>
          </p:cNvPr>
          <p:cNvSpPr txBox="1"/>
          <p:nvPr/>
        </p:nvSpPr>
        <p:spPr>
          <a:xfrm>
            <a:off x="4742825" y="3326794"/>
            <a:ext cx="15315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Change Management at scale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A93CE47-4465-17B2-2BD6-16D196BB3F1F}"/>
              </a:ext>
            </a:extLst>
          </p:cNvPr>
          <p:cNvSpPr txBox="1"/>
          <p:nvPr/>
        </p:nvSpPr>
        <p:spPr>
          <a:xfrm>
            <a:off x="2783263" y="3326794"/>
            <a:ext cx="15315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Bringing Innovation to the core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8562FAC-37C4-6AC5-0B75-7E3C80E9573C}"/>
              </a:ext>
            </a:extLst>
          </p:cNvPr>
          <p:cNvSpPr txBox="1"/>
          <p:nvPr/>
        </p:nvSpPr>
        <p:spPr>
          <a:xfrm>
            <a:off x="823701" y="3326794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Business Continuity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709D7D4-8F48-9EAB-95FE-63D0E0CEBDC5}"/>
              </a:ext>
            </a:extLst>
          </p:cNvPr>
          <p:cNvSpPr txBox="1"/>
          <p:nvPr/>
        </p:nvSpPr>
        <p:spPr>
          <a:xfrm>
            <a:off x="5764228" y="1826882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Security Risks mitigation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CBD5CA9-98C0-CC18-E0D9-6A566FA9D071}"/>
              </a:ext>
            </a:extLst>
          </p:cNvPr>
          <p:cNvSpPr txBox="1"/>
          <p:nvPr/>
        </p:nvSpPr>
        <p:spPr>
          <a:xfrm>
            <a:off x="3798329" y="1826882"/>
            <a:ext cx="15315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Trebuchet MS" panose="020B0603020202020204" pitchFamily="34" charset="0"/>
              </a:rPr>
              <a:t>Building business-aligned digital models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6F5CA-2E96-BC85-6AF6-CEC9722A9EA5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/>
          <a:stretch/>
        </p:blipFill>
        <p:spPr>
          <a:xfrm>
            <a:off x="4354000" y="1412295"/>
            <a:ext cx="360000" cy="360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C9EA18-B36A-196A-0D22-979293F5E06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348253" y="1414993"/>
            <a:ext cx="354603" cy="35460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9EEB466-0F60-510E-8648-CC7CB5C12CB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1371590" y="2947047"/>
            <a:ext cx="360000" cy="360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7DDF86-C4C1-AF28-8F7F-085E6DB81B0A}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/>
        </p:blipFill>
        <p:spPr>
          <a:xfrm>
            <a:off x="3329678" y="2947047"/>
            <a:ext cx="360000" cy="360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E1DFB65-CF70-6D4F-5375-755E49317A53}"/>
              </a:ext>
            </a:extLst>
          </p:cNvPr>
          <p:cNvPicPr>
            <a:picLocks noChangeAspect="1"/>
          </p:cNvPicPr>
          <p:nvPr/>
        </p:nvPicPr>
        <p:blipFill>
          <a:blip r:embed="rId7">
            <a:lum bright="70000" contrast="-70000"/>
          </a:blip>
          <a:srcRect/>
          <a:stretch/>
        </p:blipFill>
        <p:spPr>
          <a:xfrm>
            <a:off x="5294072" y="2947047"/>
            <a:ext cx="360000" cy="36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1F83C7-69A8-C5E2-6A5C-9FE7E601DFB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270492" y="2947047"/>
            <a:ext cx="360000" cy="360000"/>
          </a:xfrm>
          <a:prstGeom prst="rect">
            <a:avLst/>
          </a:prstGeom>
        </p:spPr>
      </p:pic>
      <p:sp>
        <p:nvSpPr>
          <p:cNvPr id="15" name="Title 14">
            <a:extLst>
              <a:ext uri="{FF2B5EF4-FFF2-40B4-BE49-F238E27FC236}">
                <a16:creationId xmlns:a16="http://schemas.microsoft.com/office/drawing/2014/main" id="{3EEA91C7-C863-FB35-924D-22AE8BD3EDB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23850" y="211138"/>
            <a:ext cx="7524750" cy="415925"/>
          </a:xfrm>
        </p:spPr>
        <p:txBody>
          <a:bodyPr>
            <a:norm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Trebuchet MS" panose="020B0603020202020204" pitchFamily="34" charset="0"/>
              </a:rPr>
              <a:t>CIO’s Priorities</a:t>
            </a:r>
            <a:endParaRPr lang="en-IN" sz="2000" b="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" name="Rectangle: Rounded Corners 18">
            <a:extLst>
              <a:ext uri="{FF2B5EF4-FFF2-40B4-BE49-F238E27FC236}">
                <a16:creationId xmlns:a16="http://schemas.microsoft.com/office/drawing/2014/main" id="{38B1479B-39B2-629D-395D-EF76CAE104C0}"/>
              </a:ext>
            </a:extLst>
          </p:cNvPr>
          <p:cNvSpPr/>
          <p:nvPr/>
        </p:nvSpPr>
        <p:spPr>
          <a:xfrm rot="2700000">
            <a:off x="1859151" y="1285659"/>
            <a:ext cx="1440000" cy="1440000"/>
          </a:xfrm>
          <a:prstGeom prst="roundRect">
            <a:avLst>
              <a:gd name="adj" fmla="val 20180"/>
            </a:avLst>
          </a:prstGeom>
          <a:solidFill>
            <a:srgbClr val="BED730"/>
          </a:solidFill>
          <a:ln w="127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86AEAC-E7E7-A2C2-919F-35AED1099DBD}"/>
              </a:ext>
            </a:extLst>
          </p:cNvPr>
          <p:cNvSpPr txBox="1"/>
          <p:nvPr/>
        </p:nvSpPr>
        <p:spPr>
          <a:xfrm>
            <a:off x="1781312" y="1812162"/>
            <a:ext cx="1531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atin typeface="Trebuchet MS" panose="020B0603020202020204" pitchFamily="34" charset="0"/>
              </a:rPr>
              <a:t>Enhanced end-user experience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00515D2-9CF7-C454-9B20-0D0DF749DC48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2367068" y="1440420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75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D6DAD5-2ACF-E5DA-0339-37F4474E3FD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A91F1B6-9079-4896-44F1-033DBCD36E92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B5F85E-30D8-F044-3778-1E847CC94CAE}"/>
              </a:ext>
            </a:extLst>
          </p:cNvPr>
          <p:cNvSpPr txBox="1"/>
          <p:nvPr/>
        </p:nvSpPr>
        <p:spPr>
          <a:xfrm>
            <a:off x="323850" y="3545572"/>
            <a:ext cx="8496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Trebuchet MS" panose="020B0603020202020204" pitchFamily="34" charset="0"/>
              </a:rPr>
              <a:t>This can be overwhelming</a:t>
            </a:r>
            <a:endParaRPr lang="en-IN" sz="3600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63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2_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ify Theme Nov20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ify New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fy Theme 11102018" id="{5D34ADB0-9B4B-4AC9-89EB-6B867DA4F5E7}" vid="{13943DAD-321F-49F1-803A-50B168C71F3D}"/>
    </a:ext>
  </a:extLst>
</a:theme>
</file>

<file path=ppt/theme/theme3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9354</TotalTime>
  <Words>628</Words>
  <Application>Microsoft Macintosh PowerPoint</Application>
  <PresentationFormat>On-screen Show (16:9)</PresentationFormat>
  <Paragraphs>195</Paragraphs>
  <Slides>22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</vt:lpstr>
      <vt:lpstr>Arial Narrow</vt:lpstr>
      <vt:lpstr>Calibri</vt:lpstr>
      <vt:lpstr>Calibri Light</vt:lpstr>
      <vt:lpstr>Comic Sans MS</vt:lpstr>
      <vt:lpstr>TheSansOffice</vt:lpstr>
      <vt:lpstr>Trebuchet MS</vt:lpstr>
      <vt:lpstr>Wingdings</vt:lpstr>
      <vt:lpstr>2_Office Theme</vt:lpstr>
      <vt:lpstr>Sify Theme Nov20</vt:lpstr>
      <vt:lpstr>Office Theme</vt:lpstr>
      <vt:lpstr>Re-balancing  through re-calibration</vt:lpstr>
      <vt:lpstr>PowerPoint Presentation</vt:lpstr>
      <vt:lpstr>Walking the path with our clients</vt:lpstr>
      <vt:lpstr>Cloud Mindset: Before &amp; After Pandemic</vt:lpstr>
      <vt:lpstr>Digital Adoption: Impact of Pandemic</vt:lpstr>
      <vt:lpstr>CIO’s Role</vt:lpstr>
      <vt:lpstr>PowerPoint Presentation</vt:lpstr>
      <vt:lpstr>CIO’s Priorities</vt:lpstr>
      <vt:lpstr>PowerPoint Presentation</vt:lpstr>
      <vt:lpstr>PowerPoint Presentation</vt:lpstr>
      <vt:lpstr>PowerPoint Presentation</vt:lpstr>
      <vt:lpstr>Recalibrating … the app strategy</vt:lpstr>
      <vt:lpstr>PowerPoint Presentation</vt:lpstr>
      <vt:lpstr>Recalibrating … the IT operations strategy</vt:lpstr>
      <vt:lpstr>Recalibrating  … the edge strategy</vt:lpstr>
      <vt:lpstr>PowerPoint Presentation</vt:lpstr>
      <vt:lpstr>PowerPoint Presentation</vt:lpstr>
      <vt:lpstr>The emerging personas in and around CIO organization</vt:lpstr>
      <vt:lpstr>PowerPoint Presentation</vt:lpstr>
      <vt:lpstr>Aligned to customers’ digital pursuit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Recalibrating for the​ Digital-first world:</dc:title>
  <dc:creator>Anjali Gupta</dc:creator>
  <cp:lastModifiedBy>Anjali Gupta</cp:lastModifiedBy>
  <cp:revision>235</cp:revision>
  <dcterms:created xsi:type="dcterms:W3CDTF">2022-10-10T10:49:17Z</dcterms:created>
  <dcterms:modified xsi:type="dcterms:W3CDTF">2023-02-01T13:15:55Z</dcterms:modified>
</cp:coreProperties>
</file>