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076137084" r:id="rId3"/>
    <p:sldId id="2076137093" r:id="rId4"/>
    <p:sldId id="257" r:id="rId5"/>
    <p:sldId id="2145705772" r:id="rId6"/>
    <p:sldId id="2076137092" r:id="rId7"/>
    <p:sldId id="2076137091" r:id="rId8"/>
    <p:sldId id="2076137113" r:id="rId9"/>
    <p:sldId id="436" r:id="rId10"/>
    <p:sldId id="437" r:id="rId11"/>
    <p:sldId id="2145705768" r:id="rId12"/>
    <p:sldId id="2145705769" r:id="rId13"/>
    <p:sldId id="2145705770" r:id="rId14"/>
    <p:sldId id="21457057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30C6A05-D91D-2D05-0FCA-F2991A983C5C}" name="anjana@markiverse.com" initials="an" userId="S::urn:spo:guest#anjana@markiverse.com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80148" autoAdjust="0"/>
  </p:normalViewPr>
  <p:slideViewPr>
    <p:cSldViewPr snapToGrid="0">
      <p:cViewPr varScale="1">
        <p:scale>
          <a:sx n="50" d="100"/>
          <a:sy n="50" d="100"/>
        </p:scale>
        <p:origin x="13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Imran Khan" userId="1b5bb57a-5950-47f3-9580-38148fcd8ba4" providerId="ADAL" clId="{D28F107E-603E-4912-9479-49D88DB99052}"/>
    <pc:docChg chg="delSld">
      <pc:chgData name="Ali Imran Khan" userId="1b5bb57a-5950-47f3-9580-38148fcd8ba4" providerId="ADAL" clId="{D28F107E-603E-4912-9479-49D88DB99052}" dt="2023-02-28T13:19:58.431" v="1" actId="47"/>
      <pc:docMkLst>
        <pc:docMk/>
      </pc:docMkLst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876611967" sldId="25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567931826" sldId="44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011084158" sldId="449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952396505" sldId="451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023847603" sldId="452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919436031" sldId="1520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068379878" sldId="1529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149153876" sldId="2076136995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2215059679" sldId="2076136996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2523543034" sldId="2076136997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214897455" sldId="2076137055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481713820" sldId="2076137056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681857240" sldId="2076137057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80402018" sldId="207613705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654877534" sldId="2076137059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2778634958" sldId="2076137060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2476036413" sldId="2076137061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868698433" sldId="2076137062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4283987346" sldId="2076137076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736324393" sldId="2076137077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807393122" sldId="207613707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637353634" sldId="2076137079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681738123" sldId="2076137080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11857237" sldId="2076137081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818655686" sldId="2076137082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4143955285" sldId="2076137083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498036133" sldId="2076137086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838596337" sldId="2076137094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2127812478" sldId="2076137095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73673460" sldId="2076137096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505273866" sldId="2076137097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864231481" sldId="207613709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073020107" sldId="2076137103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164461582" sldId="2076137104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4220760589" sldId="2076137105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751796062" sldId="2076137106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293857161" sldId="207613710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41845779" sldId="2076137109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449761996" sldId="2076137110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56041969" sldId="2076137111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109782568" sldId="2076137112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454586087" sldId="2145705740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191193565" sldId="2145705741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982531042" sldId="2145705742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898724340" sldId="2145705743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714250721" sldId="2145705744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435637951" sldId="2145705745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4156325870" sldId="2145705746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845332755" sldId="2145705747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589566598" sldId="214570574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619914758" sldId="2145705749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545253194" sldId="2145705750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793180256" sldId="2145705751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3325953918" sldId="2145705752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3862051321" sldId="2145705753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751996913" sldId="2145705754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12849212" sldId="2145705755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462636230" sldId="2145705756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911214693" sldId="2145705757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069701072" sldId="2145705758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340000535" sldId="2145705759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168750363" sldId="2145705760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388847848" sldId="2145705761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451898037" sldId="2145705762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3916019607" sldId="2145705763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747202331" sldId="2145705764"/>
        </pc:sldMkLst>
      </pc:sldChg>
      <pc:sldChg chg="del">
        <pc:chgData name="Ali Imran Khan" userId="1b5bb57a-5950-47f3-9580-38148fcd8ba4" providerId="ADAL" clId="{D28F107E-603E-4912-9479-49D88DB99052}" dt="2023-02-28T13:19:49.781" v="0" actId="47"/>
        <pc:sldMkLst>
          <pc:docMk/>
          <pc:sldMk cId="2637225179" sldId="2145705765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4264220835" sldId="2145705766"/>
        </pc:sldMkLst>
      </pc:sldChg>
      <pc:sldChg chg="del">
        <pc:chgData name="Ali Imran Khan" userId="1b5bb57a-5950-47f3-9580-38148fcd8ba4" providerId="ADAL" clId="{D28F107E-603E-4912-9479-49D88DB99052}" dt="2023-02-28T13:19:58.431" v="1" actId="47"/>
        <pc:sldMkLst>
          <pc:docMk/>
          <pc:sldMk cId="3152460670" sldId="2145705767"/>
        </pc:sldMkLst>
      </pc:sldChg>
      <pc:sldMasterChg chg="delSldLayout">
        <pc:chgData name="Ali Imran Khan" userId="1b5bb57a-5950-47f3-9580-38148fcd8ba4" providerId="ADAL" clId="{D28F107E-603E-4912-9479-49D88DB99052}" dt="2023-02-28T13:19:58.431" v="1" actId="47"/>
        <pc:sldMasterMkLst>
          <pc:docMk/>
          <pc:sldMasterMk cId="925325208" sldId="2147483648"/>
        </pc:sldMasterMkLst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3336756829" sldId="2147483661"/>
          </pc:sldLayoutMkLst>
        </pc:sldLayoutChg>
        <pc:sldLayoutChg chg="del">
          <pc:chgData name="Ali Imran Khan" userId="1b5bb57a-5950-47f3-9580-38148fcd8ba4" providerId="ADAL" clId="{D28F107E-603E-4912-9479-49D88DB99052}" dt="2023-02-28T13:19:58.431" v="1" actId="47"/>
          <pc:sldLayoutMkLst>
            <pc:docMk/>
            <pc:sldMasterMk cId="925325208" sldId="2147483648"/>
            <pc:sldLayoutMk cId="41039" sldId="2147483662"/>
          </pc:sldLayoutMkLst>
        </pc:sldLayoutChg>
        <pc:sldLayoutChg chg="del">
          <pc:chgData name="Ali Imran Khan" userId="1b5bb57a-5950-47f3-9580-38148fcd8ba4" providerId="ADAL" clId="{D28F107E-603E-4912-9479-49D88DB99052}" dt="2023-02-28T13:19:58.431" v="1" actId="47"/>
          <pc:sldLayoutMkLst>
            <pc:docMk/>
            <pc:sldMasterMk cId="925325208" sldId="2147483648"/>
            <pc:sldLayoutMk cId="2576387375" sldId="2147483663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2628188484" sldId="2147483665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1083944698" sldId="2147483666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3714677665" sldId="2147483667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716278227" sldId="2147483668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3559682696" sldId="2147483669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366311533" sldId="2147483670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1756491524" sldId="2147483671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2245592713" sldId="2147483672"/>
          </pc:sldLayoutMkLst>
        </pc:sldLayoutChg>
        <pc:sldLayoutChg chg="del">
          <pc:chgData name="Ali Imran Khan" userId="1b5bb57a-5950-47f3-9580-38148fcd8ba4" providerId="ADAL" clId="{D28F107E-603E-4912-9479-49D88DB99052}" dt="2023-02-28T13:19:49.781" v="0" actId="47"/>
          <pc:sldLayoutMkLst>
            <pc:docMk/>
            <pc:sldMasterMk cId="925325208" sldId="2147483648"/>
            <pc:sldLayoutMk cId="977655822" sldId="214748367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FE36D-AF9A-4E4F-891E-2E49BCB9D04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4DF3D-AC3A-4ED0-9B8F-CB83366BBE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949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4DF3D-AC3A-4ED0-9B8F-CB83366BBEB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6894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C0C7FB-05A3-4118-86D5-E4ADFF43D7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2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377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Sify logo at bottom left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C0C7FB-05A3-4118-86D5-E4ADFF43D7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2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768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C0C7FB-05A3-4118-86D5-E4ADFF43D7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2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377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2BBFD6-F031-4B6A-B129-05D740E926D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80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C0C7FB-05A3-4118-86D5-E4ADFF43D7F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68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0C7FB-05A3-4118-86D5-E4ADFF43D7F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377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2BBFD6-F031-4B6A-B129-05D740E926D4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46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2BBFD6-F031-4B6A-B129-05D740E926D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433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C0C7FB-05A3-4118-86D5-E4ADFF43D7F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625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0C7FB-05A3-4118-86D5-E4ADFF43D7F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24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2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C0C7FB-05A3-4118-86D5-E4ADFF43D7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28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76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402C-D2C1-0261-1796-50B237ED1F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4DAD7E-9FB8-171A-DB73-1297672D6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1E816-7392-B7CF-8FD2-C48626A77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2266E-0829-A9A2-837F-38D7921AE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E691A-E59E-31D4-D3C2-48A67B103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92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48F9B-931F-AF90-FDE1-69C4ECAEE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D0E0E-9283-4D84-CA60-5F4C36B9C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6F6B8-98E3-AE1C-6214-93B4EE63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B431A-342B-E2B4-2927-07CF8A8AC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959E5-1107-E82D-2FE2-57CCC20F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59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3B0BEB-CE63-A48D-0E9A-627EBF187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80822-8467-D3D3-2861-79E6AA03D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09E8D-DF46-951D-AA3B-B3A2F12C5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B2177-2E27-A415-FA49-28C3D054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ECBEB-6554-947A-75BB-02245F155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8274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TITLE OF THE SLIDE GOES HERE</a:t>
            </a:r>
          </a:p>
        </p:txBody>
      </p:sp>
    </p:spTree>
    <p:extLst>
      <p:ext uri="{BB962C8B-B14F-4D97-AF65-F5344CB8AC3E}">
        <p14:creationId xmlns:p14="http://schemas.microsoft.com/office/powerpoint/2010/main" val="1255312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TITLE OF THE SLIDE GOES HERE</a:t>
            </a:r>
          </a:p>
        </p:txBody>
      </p:sp>
    </p:spTree>
    <p:extLst>
      <p:ext uri="{BB962C8B-B14F-4D97-AF65-F5344CB8AC3E}">
        <p14:creationId xmlns:p14="http://schemas.microsoft.com/office/powerpoint/2010/main" val="65924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</p:spTree>
    <p:extLst>
      <p:ext uri="{BB962C8B-B14F-4D97-AF65-F5344CB8AC3E}">
        <p14:creationId xmlns:p14="http://schemas.microsoft.com/office/powerpoint/2010/main" val="3062000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</p:spTree>
    <p:extLst>
      <p:ext uri="{BB962C8B-B14F-4D97-AF65-F5344CB8AC3E}">
        <p14:creationId xmlns:p14="http://schemas.microsoft.com/office/powerpoint/2010/main" val="177188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</p:spTree>
    <p:extLst>
      <p:ext uri="{BB962C8B-B14F-4D97-AF65-F5344CB8AC3E}">
        <p14:creationId xmlns:p14="http://schemas.microsoft.com/office/powerpoint/2010/main" val="2941157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B342A-830E-438F-A6A8-BEDF509AB0A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OF THE SLIDE GOES HERE</a:t>
            </a:r>
          </a:p>
        </p:txBody>
      </p:sp>
    </p:spTree>
    <p:extLst>
      <p:ext uri="{BB962C8B-B14F-4D97-AF65-F5344CB8AC3E}">
        <p14:creationId xmlns:p14="http://schemas.microsoft.com/office/powerpoint/2010/main" val="936454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9F5E-A613-BDCC-9130-D84FEE7B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D6F3B-0954-8108-680B-EB1436FBB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9F9C9-371D-0641-6382-00095F7C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F191D-E343-53EB-3D2D-1AE7F004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EBD82-20A5-28E6-6211-F9C3645C2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459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F21F-46BD-B9FF-69AB-5E4B0FBBA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ECCC8-897C-C823-847E-1DDBC98B7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37AEE-0C8A-E2AC-5875-D4E7AEBA6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7C7A4-A7A7-F84E-FD36-57C04A7DE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84443-DD52-F3AD-8DA3-4B3D9FC3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12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04B2C-1E83-49E7-64DA-E6A12AA8A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87CA8-7883-1490-96D2-63727421E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165AC-592A-F9FD-5439-6C9E5FB89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07183-0FA4-EB8D-685D-F6CADD0E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9B5DA-50AA-AC4E-6646-AC7B53ACB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986F2-E04E-8945-F246-D6AE4B235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4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91E95-6FD4-616E-68FC-CD3AF5E01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73C71-A8F7-8D28-5291-AFD235801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F8881-8DD6-7D3A-A167-251C43FA7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839129-709A-5349-A7AC-3CE37E0B98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A8D0ED-E528-EAA6-6DCC-E9F244B9C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FE9B4-6B48-A0FD-8245-F6EF1412E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08A89-53CD-D5DA-DB39-4521C374B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117E22-89D5-6899-4E83-4A4A0C0A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078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4CB5C-F091-66B6-26E3-CC3D8DAC8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394F4C-4C69-F7DE-A876-ADDD6B6D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E4043-36F4-2DA1-C58A-D692353A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152FC-5BD1-BD82-6D5D-B0965F89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71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1526D8-A426-AA50-9F2F-3C32046CE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9BD3DE-46B4-2005-004A-F05AF2194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EA890-0C13-EDED-81AB-D3EF190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339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56F4-BEA8-99A8-DAF0-FC45FE42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A38AF-6E3E-3599-7C16-4DE57AAC1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DED03A-ACA0-C538-0B96-EC63F4D72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75A07-F0C3-DE48-142E-4CCC0FB1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D9280-E799-02B5-AE27-DA20B1B5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ADDAA8-7A82-DF6B-FAC0-FFA800B1F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2241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D11A-3062-4365-FF29-BB306171F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2A792F-E804-D554-D4CA-6A3A1EBD6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FFBECF-2794-5561-6243-0BF0AF28C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6F32F-BAE9-F27F-0408-3EC4F7F9F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B5E9C2-BE15-06CC-A236-CA65699D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13EA0-AC28-D928-A8C6-8589D7A00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048DE7-01E4-544A-ADE2-ED89A928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CB777-218C-00F6-032B-BDA81BAE3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1B8E6-873D-EA5F-1F79-3BEFD014D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FC1E-BBB4-4E66-95B0-5B38E8F09B8D}" type="datetimeFigureOut">
              <a:rPr lang="en-IN" smtClean="0"/>
              <a:t>28-02-2023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77F27-15CD-DAC8-A4BB-5CFE1887D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19A8B-258B-6D84-468B-E5D16138C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5120A-2228-49D6-9DF7-6FC83DF3A7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532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4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8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png"/><Relationship Id="rId5" Type="http://schemas.openxmlformats.org/officeDocument/2006/relationships/image" Target="../media/image24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4.png"/><Relationship Id="rId9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9DEF3-C0C7-9658-EACD-3000FB6417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Case Studies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1D8F64-0F75-19A7-B11E-836B0791F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068273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1" y="387016"/>
            <a:ext cx="9294804" cy="697613"/>
          </a:xfrm>
        </p:spPr>
        <p:txBody>
          <a:bodyPr>
            <a:normAutofit fontScale="90000"/>
          </a:bodyPr>
          <a:lstStyle/>
          <a:p>
            <a:pPr defTabSz="1218988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Delivered solution with high availability, controlled access leading to ease of business</a:t>
            </a:r>
          </a:p>
        </p:txBody>
      </p:sp>
      <p:sp>
        <p:nvSpPr>
          <p:cNvPr id="22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3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4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2971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8274383" y="3368702"/>
            <a:ext cx="3323485" cy="2496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Ease of business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with hassle free connectivity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Fully managed, secure wireless platform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that integrates IT + OT + People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Great end-user experience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for internal and Guests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Entire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platform  provided as a service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– including site surveys, hardware and AMC’s, installation, commissioning, end user authentication and detailed reporting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Customer success factors/ benefits</a:t>
            </a:r>
          </a:p>
        </p:txBody>
      </p:sp>
      <p:sp>
        <p:nvSpPr>
          <p:cNvPr id="28" name="Oval 27"/>
          <p:cNvSpPr/>
          <p:nvPr/>
        </p:nvSpPr>
        <p:spPr>
          <a:xfrm>
            <a:off x="9449788" y="2008025"/>
            <a:ext cx="960000" cy="9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IN" sz="2400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605161" y="2008025"/>
            <a:ext cx="960000" cy="9600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IN" sz="2400">
              <a:solidFill>
                <a:prstClr val="white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433956" y="3368702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Role-based policy management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for users and devices (IT- managed, BYOD, and </a:t>
            </a:r>
            <a:r>
              <a:rPr lang="en-US" sz="1067" dirty="0" err="1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IoT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High Security and insights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into user patterns and analytics such as location of user, bandwidth utilized, application browsed etc.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Manpower tracking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with GIS mapping – only authorized personnel are allowed in specific work zones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Leveraged the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flexibility provided by cloud deployments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to deliver efficiency, cost benefits &amp; technically superior solutions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After transformation</a:t>
            </a:r>
          </a:p>
        </p:txBody>
      </p:sp>
      <p:sp>
        <p:nvSpPr>
          <p:cNvPr id="36" name="Oval 35"/>
          <p:cNvSpPr/>
          <p:nvPr/>
        </p:nvSpPr>
        <p:spPr>
          <a:xfrm>
            <a:off x="1760535" y="2008025"/>
            <a:ext cx="960000" cy="960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IN" sz="2400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606808" y="3368702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Lack of proper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network security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solution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Lack of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visibility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in the network environment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Lack of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full utilization of existing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technology landscape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endParaRPr lang="en-US" sz="1067" dirty="0">
              <a:solidFill>
                <a:prstClr val="black">
                  <a:lumMod val="75000"/>
                  <a:lumOff val="2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Clr>
                <a:srgbClr val="1F497D"/>
              </a:buClr>
              <a:buSzPct val="100000"/>
              <a:buNone/>
              <a:defRPr/>
            </a:pPr>
            <a:endParaRPr lang="en-US" sz="1067" dirty="0">
              <a:solidFill>
                <a:prstClr val="black">
                  <a:lumMod val="75000"/>
                  <a:lumOff val="2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Before transformation</a:t>
            </a:r>
          </a:p>
        </p:txBody>
      </p:sp>
      <p:pic>
        <p:nvPicPr>
          <p:cNvPr id="40" name="Picture 2" descr="Image result for before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45" y="2169534"/>
            <a:ext cx="636983" cy="63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after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841" y="2074617"/>
            <a:ext cx="826815" cy="82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mage result for benefits ico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502" y="2094605"/>
            <a:ext cx="717055" cy="7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AD7F40D3-A564-F658-E44A-5EEA624D757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9741" t="18868" r="8515" b="18868"/>
          <a:stretch/>
        </p:blipFill>
        <p:spPr>
          <a:xfrm>
            <a:off x="10770351" y="344817"/>
            <a:ext cx="1080000" cy="46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626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1"/>
          <p:cNvSpPr txBox="1">
            <a:spLocks/>
          </p:cNvSpPr>
          <p:nvPr/>
        </p:nvSpPr>
        <p:spPr>
          <a:xfrm>
            <a:off x="5964809" y="8475135"/>
            <a:ext cx="2731244" cy="364763"/>
          </a:xfrm>
          <a:prstGeom prst="rect">
            <a:avLst/>
          </a:prstGeom>
        </p:spPr>
        <p:txBody>
          <a:bodyPr vert="horz" lIns="121904" tIns="60953" rIns="0" bIns="60953" rtlCol="0" anchor="ctr"/>
          <a:lstStyle>
            <a:defPPr>
              <a:defRPr lang="en-US"/>
            </a:defPPr>
            <a:lvl1pPr marL="0" algn="r" defTabSz="914286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2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1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018">
              <a:defRPr/>
            </a:pPr>
            <a:fld id="{408A3319-5104-4E46-B7BB-4F68F196E486}" type="slidenum">
              <a:rPr lang="en-IN" sz="1200">
                <a:solidFill>
                  <a:prstClr val="white"/>
                </a:solidFill>
                <a:latin typeface="Trebuchet MS"/>
              </a:rPr>
              <a:pPr algn="ctr" defTabSz="1219018">
                <a:defRPr/>
              </a:pPr>
              <a:t>11</a:t>
            </a:fld>
            <a:endParaRPr lang="en-IN" sz="120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89698"/>
            <a:ext cx="9834915" cy="492429"/>
          </a:xfrm>
        </p:spPr>
        <p:txBody>
          <a:bodyPr>
            <a:normAutofit/>
          </a:bodyPr>
          <a:lstStyle/>
          <a:p>
            <a:r>
              <a:rPr lang="en-US" altLang="ko-KR" sz="2200" b="1" dirty="0">
                <a:solidFill>
                  <a:schemeClr val="accent1">
                    <a:lumMod val="50000"/>
                  </a:schemeClr>
                </a:solidFill>
              </a:rPr>
              <a:t>Unlocked cloud potential with Sify’s cloud ready Network</a:t>
            </a:r>
            <a:endParaRPr lang="en-IN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4487124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4487124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1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2971" y="2341679"/>
            <a:ext cx="3635128" cy="4487124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274382" y="3502674"/>
            <a:ext cx="3494647" cy="2990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chemeClr val="tx2"/>
              </a:buClr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Complete WAN back-up based on SD-WAN with layer 3 MPLS for 750 locations</a:t>
            </a:r>
          </a:p>
          <a:p>
            <a:pPr lvl="0">
              <a:lnSpc>
                <a:spcPct val="100000"/>
              </a:lnSpc>
              <a:buClr>
                <a:schemeClr val="tx2"/>
              </a:buClr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SD-WAN MPLS links at each location, management of aggregate bandwidth on SD-WAN devices</a:t>
            </a:r>
          </a:p>
          <a:p>
            <a:pPr lvl="0">
              <a:lnSpc>
                <a:spcPct val="100000"/>
              </a:lnSpc>
              <a:buClr>
                <a:schemeClr val="tx2"/>
              </a:buClr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Management of Other Service Provider links, with SLA management</a:t>
            </a:r>
          </a:p>
          <a:p>
            <a:pPr lvl="0">
              <a:lnSpc>
                <a:spcPct val="100000"/>
              </a:lnSpc>
              <a:buClr>
                <a:schemeClr val="tx2"/>
              </a:buClr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Mesh Network topology for IP Telephony and video conference.</a:t>
            </a:r>
          </a:p>
          <a:p>
            <a:pPr lvl="0">
              <a:lnSpc>
                <a:spcPct val="100000"/>
              </a:lnSpc>
              <a:buClr>
                <a:schemeClr val="tx2"/>
              </a:buClr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NMS tool, online portal access to monitor links performance and advanced reporting.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Sify’s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 value additions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449788" y="2008025"/>
            <a:ext cx="960000" cy="960000"/>
            <a:chOff x="6990141" y="1506019"/>
            <a:chExt cx="720000" cy="720000"/>
          </a:xfrm>
        </p:grpSpPr>
        <p:sp>
          <p:nvSpPr>
            <p:cNvPr id="15" name="Oval 14"/>
            <p:cNvSpPr/>
            <p:nvPr/>
          </p:nvSpPr>
          <p:spPr>
            <a:xfrm>
              <a:off x="6990141" y="1506019"/>
              <a:ext cx="720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2">
                  <a:lumMod val="20000"/>
                  <a:lumOff val="8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18">
                <a:defRPr/>
              </a:pPr>
              <a:endParaRPr lang="en-IN" sz="2400">
                <a:solidFill>
                  <a:prstClr val="white"/>
                </a:solidFill>
                <a:latin typeface="Trebuchet MS"/>
              </a:endParaRPr>
            </a:p>
          </p:txBody>
        </p:sp>
        <p:pic>
          <p:nvPicPr>
            <p:cNvPr id="26" name="Picture 10" descr="Image result for services icon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7297" y="1613175"/>
              <a:ext cx="505689" cy="505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/>
          <p:cNvGrpSpPr/>
          <p:nvPr/>
        </p:nvGrpSpPr>
        <p:grpSpPr>
          <a:xfrm>
            <a:off x="5605161" y="2008025"/>
            <a:ext cx="960000" cy="960000"/>
            <a:chOff x="4114800" y="1521247"/>
            <a:chExt cx="720000" cy="720000"/>
          </a:xfrm>
        </p:grpSpPr>
        <p:sp>
          <p:nvSpPr>
            <p:cNvPr id="30" name="Oval 29"/>
            <p:cNvSpPr/>
            <p:nvPr/>
          </p:nvSpPr>
          <p:spPr>
            <a:xfrm>
              <a:off x="4114800" y="1521247"/>
              <a:ext cx="720000" cy="7200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18">
                <a:defRPr/>
              </a:pPr>
              <a:endParaRPr lang="en-IN" sz="2400">
                <a:solidFill>
                  <a:prstClr val="white"/>
                </a:solidFill>
                <a:latin typeface="Trebuchet MS"/>
              </a:endParaRPr>
            </a:p>
          </p:txBody>
        </p:sp>
        <p:pic>
          <p:nvPicPr>
            <p:cNvPr id="31" name="Picture 2" descr="Image result for chosen icon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5181" y="1561628"/>
              <a:ext cx="639238" cy="639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Content Placeholder 2"/>
          <p:cNvSpPr txBox="1">
            <a:spLocks/>
          </p:cNvSpPr>
          <p:nvPr/>
        </p:nvSpPr>
        <p:spPr>
          <a:xfrm>
            <a:off x="4433956" y="3502674"/>
            <a:ext cx="3323485" cy="2990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Sify is a leader in Cloud Enabling technologies and has delivered largest MPLS network for India Post in PSU sector.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Sify is capable of end-to-end provisioning, installation, configuration &amp; management of SD-WAN devices at all locations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Sify has built and managed a Centralized Billing Solution, hosted on Cloud and offered on a flexible outcome-based model which delivered huge cost saving over 5 years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Why </a:t>
            </a: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Sify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 was chosen?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760535" y="2008025"/>
            <a:ext cx="960000" cy="960000"/>
            <a:chOff x="1299389" y="1598081"/>
            <a:chExt cx="720000" cy="720000"/>
          </a:xfrm>
        </p:grpSpPr>
        <p:sp>
          <p:nvSpPr>
            <p:cNvPr id="34" name="Oval 33"/>
            <p:cNvSpPr/>
            <p:nvPr/>
          </p:nvSpPr>
          <p:spPr>
            <a:xfrm>
              <a:off x="1299389" y="1598081"/>
              <a:ext cx="720000" cy="72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18">
                <a:defRPr/>
              </a:pPr>
              <a:r>
                <a:rPr lang="en-IN" sz="2400" dirty="0">
                  <a:solidFill>
                    <a:prstClr val="white"/>
                  </a:solidFill>
                  <a:latin typeface="Trebuchet MS"/>
                </a:rPr>
                <a:t>	</a:t>
              </a:r>
            </a:p>
          </p:txBody>
        </p:sp>
        <p:pic>
          <p:nvPicPr>
            <p:cNvPr id="22" name="Picture 6" descr="Image result for objective icon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0153" y="1687833"/>
              <a:ext cx="540495" cy="540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Content Placeholder 2"/>
          <p:cNvSpPr txBox="1">
            <a:spLocks/>
          </p:cNvSpPr>
          <p:nvPr/>
        </p:nvSpPr>
        <p:spPr>
          <a:xfrm>
            <a:off x="606808" y="3502674"/>
            <a:ext cx="3323485" cy="32350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A network for agility and flexibility for cloud applications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Centralized connectivity and management for geographically spread locations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Network cost optimization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Objective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478B9-946E-41BC-97DB-1D180A8A4F75}"/>
              </a:ext>
            </a:extLst>
          </p:cNvPr>
          <p:cNvSpPr txBox="1"/>
          <p:nvPr/>
        </p:nvSpPr>
        <p:spPr>
          <a:xfrm>
            <a:off x="422971" y="1415637"/>
            <a:ext cx="1132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Transformation Goal: Ensure centralized connectivity for cloud applications and geographically spread branches.</a:t>
            </a:r>
            <a:endParaRPr lang="en-IN" sz="1600" dirty="0"/>
          </a:p>
        </p:txBody>
      </p:sp>
      <p:pic>
        <p:nvPicPr>
          <p:cNvPr id="4" name="Picture 3" descr="Image result for uppcl logo">
            <a:extLst>
              <a:ext uri="{FF2B5EF4-FFF2-40B4-BE49-F238E27FC236}">
                <a16:creationId xmlns:a16="http://schemas.microsoft.com/office/drawing/2014/main" id="{4505FC29-387A-4584-B824-34F99880F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112" y="331654"/>
            <a:ext cx="2835274" cy="58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8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305033"/>
            <a:ext cx="10049933" cy="861761"/>
          </a:xfrm>
        </p:spPr>
        <p:txBody>
          <a:bodyPr>
            <a:normAutofit/>
          </a:bodyPr>
          <a:lstStyle/>
          <a:p>
            <a:r>
              <a:rPr lang="en-US" altLang="ko-KR" sz="2200" b="1" dirty="0">
                <a:solidFill>
                  <a:schemeClr val="accent1">
                    <a:lumMod val="50000"/>
                  </a:schemeClr>
                </a:solidFill>
              </a:rPr>
              <a:t>Centralized SD WAN over MPLS Connecting 750 Locations, DC &amp; DR to Reduce Operating costs</a:t>
            </a:r>
            <a:endParaRPr lang="en-IN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432139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3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432139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4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2971" y="2341679"/>
            <a:ext cx="3635128" cy="432139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8261707" y="3368701"/>
            <a:ext cx="3323485" cy="3605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Improved business-critical application performance, capacity management and planning resulting in reduced network operating costs.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Achieved centralized policy enforcement across all locations, dashboard-based monitoring and control of the entire WAN. 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Single ownership with Sify for installation, configuration and 24x7 monitoring &amp; management.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Customer success</a:t>
            </a:r>
          </a:p>
        </p:txBody>
      </p:sp>
      <p:sp>
        <p:nvSpPr>
          <p:cNvPr id="28" name="Oval 27"/>
          <p:cNvSpPr/>
          <p:nvPr/>
        </p:nvSpPr>
        <p:spPr>
          <a:xfrm>
            <a:off x="9449788" y="2008025"/>
            <a:ext cx="960000" cy="9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18">
              <a:defRPr/>
            </a:pPr>
            <a:endParaRPr lang="en-IN" sz="240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5605161" y="2008025"/>
            <a:ext cx="960000" cy="9600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18">
              <a:defRPr/>
            </a:pPr>
            <a:endParaRPr lang="en-IN" sz="240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433956" y="3368702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Centralized authentication system to authenticate network elements of control plane, data plane and NMS management tool.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Traffic dynamically routed based on application, endpoint, and network conditions to deliver best performance on cloud. 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Scalable solution to meet future requirements as and when required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SD WAN over MPLS Network provides centralized, policy driven, dashboard -based monitoring/control and supports Zero Touch Provisioning with automated outage detection &amp; correction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After transformation</a:t>
            </a:r>
          </a:p>
        </p:txBody>
      </p:sp>
      <p:sp>
        <p:nvSpPr>
          <p:cNvPr id="36" name="Oval 35"/>
          <p:cNvSpPr/>
          <p:nvPr/>
        </p:nvSpPr>
        <p:spPr>
          <a:xfrm>
            <a:off x="1760535" y="2008025"/>
            <a:ext cx="960000" cy="960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18">
              <a:defRPr/>
            </a:pPr>
            <a:r>
              <a:rPr lang="en-IN" sz="2400" dirty="0">
                <a:solidFill>
                  <a:prstClr val="white"/>
                </a:solidFill>
                <a:latin typeface="Trebuchet MS"/>
              </a:rPr>
              <a:t>	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606808" y="3368702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Dual MPLS connections to the cloud had varying bandwidth 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All links and routers provided and managed by multiple Service Providers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Online systems required continuous efforts for robustness &amp; efficiency.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Performance on MPLS network was slow for moving applications to cloud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Systems unable to support different  topologies - any-to-any, hub-spoke &amp; partial mesh etc.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Before transformation</a:t>
            </a:r>
          </a:p>
        </p:txBody>
      </p:sp>
      <p:pic>
        <p:nvPicPr>
          <p:cNvPr id="40" name="Picture 2" descr="Image result for before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45" y="2169534"/>
            <a:ext cx="636983" cy="63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after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841" y="2074617"/>
            <a:ext cx="826815" cy="82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mage result for benefits ico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502" y="2094605"/>
            <a:ext cx="717055" cy="7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uppcl logo">
            <a:extLst>
              <a:ext uri="{FF2B5EF4-FFF2-40B4-BE49-F238E27FC236}">
                <a16:creationId xmlns:a16="http://schemas.microsoft.com/office/drawing/2014/main" id="{7BA8718B-5E35-FE14-5C86-FFA934902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726" y="1283805"/>
            <a:ext cx="2835274" cy="589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768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1"/>
          <p:cNvSpPr txBox="1">
            <a:spLocks/>
          </p:cNvSpPr>
          <p:nvPr/>
        </p:nvSpPr>
        <p:spPr>
          <a:xfrm>
            <a:off x="5964809" y="8475135"/>
            <a:ext cx="2731244" cy="364763"/>
          </a:xfrm>
          <a:prstGeom prst="rect">
            <a:avLst/>
          </a:prstGeom>
        </p:spPr>
        <p:txBody>
          <a:bodyPr vert="horz" lIns="121904" tIns="60953" rIns="0" bIns="60953" rtlCol="0" anchor="ctr"/>
          <a:lstStyle>
            <a:defPPr>
              <a:defRPr lang="en-US"/>
            </a:defPPr>
            <a:lvl1pPr marL="0" algn="r" defTabSz="914286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2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1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018">
              <a:defRPr/>
            </a:pPr>
            <a:fld id="{408A3319-5104-4E46-B7BB-4F68F196E486}" type="slidenum">
              <a:rPr lang="en-IN" sz="1200">
                <a:solidFill>
                  <a:prstClr val="white"/>
                </a:solidFill>
                <a:latin typeface="Trebuchet MS"/>
              </a:rPr>
              <a:pPr algn="ctr" defTabSz="1219018">
                <a:defRPr/>
              </a:pPr>
              <a:t>13</a:t>
            </a:fld>
            <a:endParaRPr lang="en-IN" sz="120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IndiaBulls Choses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</a:rPr>
              <a:t>SiFY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 to re-architect its Network</a:t>
            </a:r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4026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4026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1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40451" y="2341679"/>
            <a:ext cx="3635128" cy="4026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274383" y="3368701"/>
            <a:ext cx="3472968" cy="31694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Network configured for conditions unique to their branches, e.g. height of pole &lt; 6 mt., fiber to last mile etc.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Extended connectivity to the last mile through 2 different Service Providers for redundancy at customer’s DC, DR &amp; Corporate Offices with 99.9% uptime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Deployed P2P links as 2 different links for utilization in active-active mode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Hybrid Managed NOC support with necessary presence of resources at India Bulls Head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buClr>
                <a:schemeClr val="tx2"/>
              </a:buClr>
              <a:buFont typeface="Wingdings" panose="020B0604020202020204" pitchFamily="2" charset="2"/>
              <a:buChar char="§"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Sify’s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 value additions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449788" y="2008025"/>
            <a:ext cx="960000" cy="960000"/>
            <a:chOff x="6990141" y="1506019"/>
            <a:chExt cx="720000" cy="720000"/>
          </a:xfrm>
        </p:grpSpPr>
        <p:sp>
          <p:nvSpPr>
            <p:cNvPr id="15" name="Oval 14"/>
            <p:cNvSpPr/>
            <p:nvPr/>
          </p:nvSpPr>
          <p:spPr>
            <a:xfrm>
              <a:off x="6990141" y="1506019"/>
              <a:ext cx="720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2">
                  <a:lumMod val="20000"/>
                  <a:lumOff val="8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18">
                <a:defRPr/>
              </a:pPr>
              <a:endParaRPr lang="en-IN" sz="2400">
                <a:solidFill>
                  <a:prstClr val="white"/>
                </a:solidFill>
                <a:latin typeface="Trebuchet MS"/>
              </a:endParaRPr>
            </a:p>
          </p:txBody>
        </p:sp>
        <p:pic>
          <p:nvPicPr>
            <p:cNvPr id="26" name="Picture 10" descr="Image result for services icon"/>
            <p:cNvPicPr>
              <a:picLocks noChangeAspect="1" noChangeArrowheads="1"/>
            </p:cNvPicPr>
            <p:nvPr/>
          </p:nvPicPr>
          <p:blipFill>
            <a:blip r:embed="rId3" cstate="screen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7297" y="1613175"/>
              <a:ext cx="505689" cy="505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/>
          <p:cNvGrpSpPr/>
          <p:nvPr/>
        </p:nvGrpSpPr>
        <p:grpSpPr>
          <a:xfrm>
            <a:off x="5605161" y="2008025"/>
            <a:ext cx="960000" cy="960000"/>
            <a:chOff x="4114800" y="1521247"/>
            <a:chExt cx="720000" cy="720000"/>
          </a:xfrm>
        </p:grpSpPr>
        <p:sp>
          <p:nvSpPr>
            <p:cNvPr id="30" name="Oval 29"/>
            <p:cNvSpPr/>
            <p:nvPr/>
          </p:nvSpPr>
          <p:spPr>
            <a:xfrm>
              <a:off x="4114800" y="1521247"/>
              <a:ext cx="720000" cy="7200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18">
                <a:defRPr/>
              </a:pPr>
              <a:endParaRPr lang="en-IN" sz="2400">
                <a:solidFill>
                  <a:prstClr val="white"/>
                </a:solidFill>
                <a:latin typeface="Trebuchet MS"/>
              </a:endParaRPr>
            </a:p>
          </p:txBody>
        </p:sp>
        <p:pic>
          <p:nvPicPr>
            <p:cNvPr id="31" name="Picture 2" descr="Image result for chosen icon"/>
            <p:cNvPicPr>
              <a:picLocks noChangeAspect="1" noChangeArrowheads="1"/>
            </p:cNvPicPr>
            <p:nvPr/>
          </p:nvPicPr>
          <p:blipFill>
            <a:blip r:embed="rId4" cstate="screen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5181" y="1561628"/>
              <a:ext cx="639238" cy="639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Content Placeholder 2"/>
          <p:cNvSpPr txBox="1">
            <a:spLocks/>
          </p:cNvSpPr>
          <p:nvPr/>
        </p:nvSpPr>
        <p:spPr>
          <a:xfrm>
            <a:off x="4433956" y="3368700"/>
            <a:ext cx="3472968" cy="33044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Sify ensured flexibility in managing the cost during the fluctuating demand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20% operational cost reduction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Sify, has a proven track record of providing Network Services as part of their </a:t>
            </a:r>
            <a:r>
              <a:rPr lang="en-US" sz="1200" dirty="0" err="1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cloud@core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 portfolio of services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Why </a:t>
            </a: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Sify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 was chosen?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760535" y="2008025"/>
            <a:ext cx="960000" cy="960000"/>
            <a:chOff x="1299389" y="1598081"/>
            <a:chExt cx="720000" cy="720000"/>
          </a:xfrm>
        </p:grpSpPr>
        <p:sp>
          <p:nvSpPr>
            <p:cNvPr id="34" name="Oval 33"/>
            <p:cNvSpPr/>
            <p:nvPr/>
          </p:nvSpPr>
          <p:spPr>
            <a:xfrm>
              <a:off x="1299389" y="1598081"/>
              <a:ext cx="720000" cy="72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018">
                <a:defRPr/>
              </a:pPr>
              <a:r>
                <a:rPr lang="en-IN" sz="2400" dirty="0">
                  <a:solidFill>
                    <a:prstClr val="white"/>
                  </a:solidFill>
                  <a:latin typeface="Trebuchet MS"/>
                </a:rPr>
                <a:t>	</a:t>
              </a:r>
            </a:p>
          </p:txBody>
        </p:sp>
        <p:pic>
          <p:nvPicPr>
            <p:cNvPr id="22" name="Picture 6" descr="Image result for objective icon"/>
            <p:cNvPicPr>
              <a:picLocks noChangeAspect="1" noChangeArrowheads="1"/>
            </p:cNvPicPr>
            <p:nvPr/>
          </p:nvPicPr>
          <p:blipFill>
            <a:blip r:embed="rId5" cstate="screen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0153" y="1687833"/>
              <a:ext cx="540495" cy="540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Content Placeholder 2"/>
          <p:cNvSpPr txBox="1">
            <a:spLocks/>
          </p:cNvSpPr>
          <p:nvPr/>
        </p:nvSpPr>
        <p:spPr>
          <a:xfrm>
            <a:off x="606808" y="3368701"/>
            <a:ext cx="3472968" cy="2427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Network Cost Optimization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Secure and Robust connectivity for the branches during uncertain times and be cloud ready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Organize their Network under a single trusted provider to ensure complete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cs typeface="Arial" panose="020B0604020202020204" pitchFamily="34" charset="0"/>
              </a:rPr>
              <a:t> agility to scale up and down branches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cs typeface="Arial" panose="020B0604020202020204" pitchFamily="34" charset="0"/>
            </a:endParaRPr>
          </a:p>
          <a:p>
            <a:pPr marL="304792" indent="-304792" defTabSz="1219170">
              <a:lnSpc>
                <a:spcPct val="100000"/>
              </a:lnSpc>
              <a:spcBef>
                <a:spcPts val="1333"/>
              </a:spcBef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  <a:defRPr/>
            </a:pPr>
            <a:endParaRPr lang="en-US" sz="933" dirty="0">
              <a:solidFill>
                <a:prstClr val="black">
                  <a:lumMod val="75000"/>
                  <a:lumOff val="25000"/>
                </a:prstClr>
              </a:solidFill>
              <a:latin typeface="Trebuchet MS"/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Objective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7478B9-946E-41BC-97DB-1D180A8A4F75}"/>
              </a:ext>
            </a:extLst>
          </p:cNvPr>
          <p:cNvSpPr txBox="1"/>
          <p:nvPr/>
        </p:nvSpPr>
        <p:spPr>
          <a:xfrm>
            <a:off x="551231" y="1281661"/>
            <a:ext cx="110895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Transformation Goal: Ensuring Scalability, Performance &amp; Reliability of Network at a lower cost during uncertain times</a:t>
            </a:r>
            <a:endParaRPr lang="en-IN" sz="1600" dirty="0"/>
          </a:p>
        </p:txBody>
      </p:sp>
      <p:pic>
        <p:nvPicPr>
          <p:cNvPr id="4" name="Picture 3" descr="Indiabulls Housing Finance - Wikipedia">
            <a:extLst>
              <a:ext uri="{FF2B5EF4-FFF2-40B4-BE49-F238E27FC236}">
                <a16:creationId xmlns:a16="http://schemas.microsoft.com/office/drawing/2014/main" id="{CC6CF5A2-0C68-4BDF-8F8E-C9824BB630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1555"/>
          <a:stretch/>
        </p:blipFill>
        <p:spPr bwMode="auto">
          <a:xfrm>
            <a:off x="10075025" y="311493"/>
            <a:ext cx="1928668" cy="60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70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89691"/>
            <a:ext cx="9718549" cy="49244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Single Network provider for business continuity at Optimized cost</a:t>
            </a:r>
            <a:endParaRPr lang="en-IN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4026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3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4026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4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2971" y="2341679"/>
            <a:ext cx="3635128" cy="4026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 defTabSz="1219018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  <a:latin typeface="Trebuchet MS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8261707" y="3368702"/>
            <a:ext cx="3323485" cy="3178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Ensured business continuity at optimized cost during uncertain times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Single pane visibility for their digital initiatives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Ensuring enhanced employee productivity with superior network performance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Simplified and predictable pricing construct with the required SLAs across all the locations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Customer success</a:t>
            </a:r>
          </a:p>
        </p:txBody>
      </p:sp>
      <p:sp>
        <p:nvSpPr>
          <p:cNvPr id="28" name="Oval 27"/>
          <p:cNvSpPr/>
          <p:nvPr/>
        </p:nvSpPr>
        <p:spPr>
          <a:xfrm>
            <a:off x="9449788" y="2008025"/>
            <a:ext cx="960000" cy="9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18">
              <a:defRPr/>
            </a:pPr>
            <a:endParaRPr lang="en-IN" sz="240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5605161" y="2008025"/>
            <a:ext cx="960000" cy="9600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18">
              <a:defRPr/>
            </a:pPr>
            <a:endParaRPr lang="en-IN" sz="240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433956" y="3368701"/>
            <a:ext cx="3323485" cy="29795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Single Trusted Services Provider for Cloud Enabling technologies - Sify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Network provisioning and visibility for all branches </a:t>
            </a:r>
          </a:p>
          <a:p>
            <a:pPr lvl="0"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Agility in service delivery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Comprehensive Network operation and performance management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After transformation</a:t>
            </a:r>
          </a:p>
        </p:txBody>
      </p:sp>
      <p:sp>
        <p:nvSpPr>
          <p:cNvPr id="36" name="Oval 35"/>
          <p:cNvSpPr/>
          <p:nvPr/>
        </p:nvSpPr>
        <p:spPr>
          <a:xfrm>
            <a:off x="1760535" y="2008025"/>
            <a:ext cx="960000" cy="960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018">
              <a:defRPr/>
            </a:pPr>
            <a:r>
              <a:rPr lang="en-IN" sz="2400" dirty="0">
                <a:solidFill>
                  <a:prstClr val="white"/>
                </a:solidFill>
                <a:latin typeface="Trebuchet MS"/>
              </a:rPr>
              <a:t>	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606808" y="3368702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Multiple Service Providers – Airtel, Tata Communications and Sify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Management of WAN links and feasibility issues handled by Indiabulls internal team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Reporting from various Service providers for link was different and difficult to manage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latin typeface="Trebuchet MS"/>
                <a:ea typeface="Open Sans Condensed" panose="020B0806030504020204" pitchFamily="34" charset="0"/>
                <a:cs typeface="Arial" panose="020B0604020202020204" pitchFamily="34" charset="0"/>
              </a:rPr>
              <a:t>Before transformation</a:t>
            </a:r>
          </a:p>
        </p:txBody>
      </p:sp>
      <p:pic>
        <p:nvPicPr>
          <p:cNvPr id="40" name="Picture 2" descr="Image result for before icon"/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22045" y="2169534"/>
            <a:ext cx="636983" cy="63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after icon"/>
          <p:cNvPicPr>
            <a:picLocks noChangeAspect="1" noChangeArrowheads="1"/>
          </p:cNvPicPr>
          <p:nvPr/>
        </p:nvPicPr>
        <p:blipFill>
          <a:blip r:embed="rId4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8841" y="2074617"/>
            <a:ext cx="826815" cy="82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mage result for benefits icon"/>
          <p:cNvPicPr>
            <a:picLocks noChangeAspect="1" noChangeArrowheads="1"/>
          </p:cNvPicPr>
          <p:nvPr/>
        </p:nvPicPr>
        <p:blipFill>
          <a:blip r:embed="rId5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79502" y="2094605"/>
            <a:ext cx="717055" cy="7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ndiabulls Housing Finance - Wikipedia">
            <a:extLst>
              <a:ext uri="{FF2B5EF4-FFF2-40B4-BE49-F238E27FC236}">
                <a16:creationId xmlns:a16="http://schemas.microsoft.com/office/drawing/2014/main" id="{CC6CF5A2-0C68-4BDF-8F8E-C9824BB630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1555"/>
          <a:stretch/>
        </p:blipFill>
        <p:spPr bwMode="auto">
          <a:xfrm>
            <a:off x="9562561" y="185469"/>
            <a:ext cx="2411030" cy="76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70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D2D-1F34-489A-08F4-B616291EB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Network case studies</a:t>
            </a:r>
          </a:p>
        </p:txBody>
      </p:sp>
    </p:spTree>
    <p:extLst>
      <p:ext uri="{BB962C8B-B14F-4D97-AF65-F5344CB8AC3E}">
        <p14:creationId xmlns:p14="http://schemas.microsoft.com/office/powerpoint/2010/main" val="156640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4323FDC9-6E80-4351-B3B7-50CFFE61E512}"/>
              </a:ext>
            </a:extLst>
          </p:cNvPr>
          <p:cNvSpPr txBox="1"/>
          <p:nvPr/>
        </p:nvSpPr>
        <p:spPr>
          <a:xfrm>
            <a:off x="6593861" y="1385669"/>
            <a:ext cx="531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Integrated Value and Outcome</a:t>
            </a:r>
            <a:br>
              <a:rPr lang="en-US" sz="1600" dirty="0">
                <a:solidFill>
                  <a:srgbClr val="0070C0"/>
                </a:solidFill>
                <a:latin typeface="+mj-lt"/>
              </a:rPr>
            </a:br>
            <a:r>
              <a:rPr lang="en-US" sz="135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Sify’s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solution comprising </a:t>
            </a:r>
            <a:r>
              <a:rPr lang="en-US" sz="1351" dirty="0">
                <a:solidFill>
                  <a:srgbClr val="FF0000"/>
                </a:solidFill>
                <a:latin typeface="+mj-lt"/>
              </a:rPr>
              <a:t>m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ultiple service providers &amp; </a:t>
            </a:r>
            <a:r>
              <a:rPr lang="en-US" sz="1351" dirty="0">
                <a:solidFill>
                  <a:srgbClr val="FF0000"/>
                </a:solidFill>
                <a:latin typeface="+mj-lt"/>
              </a:rPr>
              <a:t>m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edia enabled it to provide a country</a:t>
            </a:r>
            <a:r>
              <a:rPr lang="en-US" sz="1351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wide network covering 30,000+ locations. </a:t>
            </a:r>
            <a:r>
              <a:rPr lang="en-US" sz="135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Sify’s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solution demonstrated  a combined value of integration, managed services and infrastructure solution richness.</a:t>
            </a:r>
          </a:p>
          <a:p>
            <a:pPr>
              <a:lnSpc>
                <a:spcPts val="1600"/>
              </a:lnSpc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>
              <a:lnSpc>
                <a:spcPts val="1600"/>
              </a:lnSpc>
              <a:spcBef>
                <a:spcPts val="800"/>
              </a:spcBef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Value for Client</a:t>
            </a:r>
          </a:p>
          <a:p>
            <a:pPr>
              <a:lnSpc>
                <a:spcPts val="1600"/>
              </a:lnSpc>
            </a:pPr>
            <a:r>
              <a:rPr lang="en-US" sz="135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Sify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was able to roll-out the network integration &amp; connectivity project in 18 months and connected all locations</a:t>
            </a:r>
            <a:r>
              <a:rPr lang="en-US" sz="1351" dirty="0">
                <a:solidFill>
                  <a:srgbClr val="FF0000"/>
                </a:solidFill>
                <a:latin typeface="+mj-lt"/>
              </a:rPr>
              <a:t>,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thereby fulfilling the customer</a:t>
            </a:r>
            <a:r>
              <a:rPr lang="en-US" sz="1351" dirty="0">
                <a:solidFill>
                  <a:srgbClr val="FF0000"/>
                </a:solidFill>
                <a:latin typeface="+mj-lt"/>
              </a:rPr>
              <a:t>’s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digital transformation </a:t>
            </a:r>
            <a:r>
              <a:rPr lang="en-US" sz="1351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35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eeds.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FF5C8A6-5283-4D46-A14F-34BBA756B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3861" y="265749"/>
            <a:ext cx="1260000" cy="582751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0EA006C6-26CF-41D7-9962-3283E0039B79}"/>
              </a:ext>
            </a:extLst>
          </p:cNvPr>
          <p:cNvGrpSpPr/>
          <p:nvPr/>
        </p:nvGrpSpPr>
        <p:grpSpPr>
          <a:xfrm>
            <a:off x="841632" y="1371601"/>
            <a:ext cx="4883240" cy="769441"/>
            <a:chOff x="841632" y="1371600"/>
            <a:chExt cx="4883240" cy="76944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342832-EF47-42C7-A2C0-D0C3BB1101FF}"/>
                </a:ext>
              </a:extLst>
            </p:cNvPr>
            <p:cNvSpPr txBox="1"/>
            <p:nvPr/>
          </p:nvSpPr>
          <p:spPr>
            <a:xfrm>
              <a:off x="1404872" y="1371600"/>
              <a:ext cx="4320000" cy="769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Objective</a:t>
              </a:r>
            </a:p>
            <a:p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To connect 30,000+ branches in India as part of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its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 digital initiative. </a:t>
              </a:r>
              <a:endPara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1026" name="Picture 2" descr="objective Icon 3428374">
              <a:extLst>
                <a:ext uri="{FF2B5EF4-FFF2-40B4-BE49-F238E27FC236}">
                  <a16:creationId xmlns:a16="http://schemas.microsoft.com/office/drawing/2014/main" id="{A4BD5595-EA2B-48C7-B742-0FC9410CE3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1632" y="1486320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4069544-FD11-4414-9AB3-38373FDD0D65}"/>
              </a:ext>
            </a:extLst>
          </p:cNvPr>
          <p:cNvGrpSpPr/>
          <p:nvPr/>
        </p:nvGrpSpPr>
        <p:grpSpPr>
          <a:xfrm>
            <a:off x="886632" y="2340044"/>
            <a:ext cx="4838240" cy="553998"/>
            <a:chOff x="886632" y="2340042"/>
            <a:chExt cx="4838240" cy="55399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64AD464-FE8A-4F7A-9C5E-94D71356110D}"/>
                </a:ext>
              </a:extLst>
            </p:cNvPr>
            <p:cNvSpPr txBox="1"/>
            <p:nvPr/>
          </p:nvSpPr>
          <p:spPr>
            <a:xfrm>
              <a:off x="1404872" y="2340042"/>
              <a:ext cx="43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Model</a:t>
              </a:r>
            </a:p>
            <a:p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Managed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-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Services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-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led </a:t>
              </a:r>
              <a:r>
                <a:rPr lang="en-US" sz="1400" dirty="0" err="1">
                  <a:solidFill>
                    <a:srgbClr val="FF0000"/>
                  </a:solidFill>
                  <a:latin typeface="+mj-lt"/>
                </a:rPr>
                <a:t>o</a:t>
              </a:r>
              <a:r>
                <a:rPr lang="en-US" sz="1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pex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 model</a:t>
              </a:r>
            </a:p>
          </p:txBody>
        </p:sp>
        <p:pic>
          <p:nvPicPr>
            <p:cNvPr id="1028" name="Picture 4" descr="model Icon 1724316">
              <a:extLst>
                <a:ext uri="{FF2B5EF4-FFF2-40B4-BE49-F238E27FC236}">
                  <a16:creationId xmlns:a16="http://schemas.microsoft.com/office/drawing/2014/main" id="{8D78C8CE-F621-424D-9F5C-0017C2E9F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6632" y="2392041"/>
              <a:ext cx="450000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164B79B-A101-4357-9CB8-291EBC771D7F}"/>
              </a:ext>
            </a:extLst>
          </p:cNvPr>
          <p:cNvGrpSpPr/>
          <p:nvPr/>
        </p:nvGrpSpPr>
        <p:grpSpPr>
          <a:xfrm>
            <a:off x="841632" y="3922041"/>
            <a:ext cx="4883240" cy="984885"/>
            <a:chOff x="841632" y="3922042"/>
            <a:chExt cx="4883240" cy="98488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7DCE75-42E2-480C-A281-09C8647B4706}"/>
                </a:ext>
              </a:extLst>
            </p:cNvPr>
            <p:cNvSpPr txBox="1"/>
            <p:nvPr/>
          </p:nvSpPr>
          <p:spPr>
            <a:xfrm>
              <a:off x="1404872" y="3922042"/>
              <a:ext cx="4320000" cy="984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Sify’s</a:t>
              </a:r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 Uniqueness</a:t>
              </a:r>
              <a:br>
                <a:rPr lang="en-US" sz="1600" dirty="0">
                  <a:latin typeface="+mj-lt"/>
                </a:rPr>
              </a:b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Integrated value of skills - NI, Project Management, NOC &amp; Managed Services, Security Services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and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 Network Infrastructure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ervices</a:t>
              </a:r>
              <a:endPara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8" name="Picture 7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8B322F9E-64ED-4BBA-8DBC-8C9D7EDDF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41632" y="3985721"/>
              <a:ext cx="540000" cy="540000"/>
            </a:xfrm>
            <a:prstGeom prst="rect">
              <a:avLst/>
            </a:prstGeom>
          </p:spPr>
        </p:pic>
      </p:grpSp>
      <p:pic>
        <p:nvPicPr>
          <p:cNvPr id="27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7FDE27B0-6801-425A-90FE-CCA04DA3283D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rgbClr val="FFC000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5996707" y="1484144"/>
            <a:ext cx="540000" cy="5400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AAC1729-72D8-3445-84D1-93583A1E2630}"/>
              </a:ext>
            </a:extLst>
          </p:cNvPr>
          <p:cNvSpPr txBox="1"/>
          <p:nvPr/>
        </p:nvSpPr>
        <p:spPr>
          <a:xfrm rot="16200000">
            <a:off x="-3247531" y="3201366"/>
            <a:ext cx="6864397" cy="4616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 b="1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2400"/>
              <a:t>MANAGED  NETWORK SERVICES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4EF3F8A-EB21-7649-8E0B-A848FB16CCF0}"/>
              </a:ext>
            </a:extLst>
          </p:cNvPr>
          <p:cNvSpPr txBox="1"/>
          <p:nvPr/>
        </p:nvSpPr>
        <p:spPr>
          <a:xfrm>
            <a:off x="410071" y="965"/>
            <a:ext cx="2705147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 sz="900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1200"/>
              <a:t>Financial BANKING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2101757" y="74834"/>
            <a:ext cx="2055591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Heading: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Digitalizing India’s largest managed network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Description: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Managed-services-led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opex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model secures lower TCO for government-operated postal network connecting 30,000+ locations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Summary: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world’s most widely distributed network uses managed-services-led model to secure lower TCO while connecting 30,000+ locations in digitalization effort</a:t>
            </a:r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101758" y="4981760"/>
            <a:ext cx="2055591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Edited text: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Heading: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Digitalizing world’s most widely distributed network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Description: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Summary: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6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1"/>
          <p:cNvSpPr txBox="1">
            <a:spLocks/>
          </p:cNvSpPr>
          <p:nvPr/>
        </p:nvSpPr>
        <p:spPr>
          <a:xfrm>
            <a:off x="5964809" y="8475135"/>
            <a:ext cx="2731244" cy="364763"/>
          </a:xfrm>
          <a:prstGeom prst="rect">
            <a:avLst/>
          </a:prstGeom>
        </p:spPr>
        <p:txBody>
          <a:bodyPr vert="horz" lIns="121904" tIns="60953" rIns="0" bIns="60953" rtlCol="0" anchor="ctr"/>
          <a:lstStyle>
            <a:defPPr>
              <a:defRPr lang="en-US"/>
            </a:defPPr>
            <a:lvl1pPr marL="0" algn="r" defTabSz="914286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2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1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408A3319-5104-4E46-B7BB-4F68F196E486}" type="slidenum">
              <a:rPr lang="en-IN" sz="1200">
                <a:solidFill>
                  <a:prstClr val="white"/>
                </a:solidFill>
                <a:latin typeface="Trebuchet MS"/>
              </a:rPr>
              <a:pPr algn="ctr">
                <a:defRPr/>
              </a:pPr>
              <a:t>4</a:t>
            </a:fld>
            <a:endParaRPr lang="en-IN" sz="120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304942"/>
            <a:ext cx="10051200" cy="861761"/>
          </a:xfrm>
        </p:spPr>
        <p:txBody>
          <a:bodyPr>
            <a:noAutofit/>
          </a:bodyPr>
          <a:lstStyle/>
          <a:p>
            <a:pPr defTabSz="1218988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World’s largest postal network steps into the digital age with Sify</a:t>
            </a:r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1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2971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274383" y="3502675"/>
            <a:ext cx="3323485" cy="275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DC network infra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was setup at DAKC, Mumbai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DR network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was setup at PTC, Mysore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Standardized security infrastructure and policies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were created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28500 post office branches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were moved onto MPLS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Existing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WAN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set up was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migrated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Network Operations Centre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was setup with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proactive monitoring tools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Sify’s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value additions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449788" y="2008025"/>
            <a:ext cx="960000" cy="960000"/>
            <a:chOff x="6990141" y="1506019"/>
            <a:chExt cx="720000" cy="720000"/>
          </a:xfrm>
        </p:grpSpPr>
        <p:sp>
          <p:nvSpPr>
            <p:cNvPr id="15" name="Oval 14"/>
            <p:cNvSpPr/>
            <p:nvPr/>
          </p:nvSpPr>
          <p:spPr>
            <a:xfrm>
              <a:off x="6990141" y="1506019"/>
              <a:ext cx="720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2">
                  <a:lumMod val="20000"/>
                  <a:lumOff val="8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IN" sz="2400">
                <a:solidFill>
                  <a:prstClr val="white"/>
                </a:solidFill>
              </a:endParaRPr>
            </a:p>
          </p:txBody>
        </p:sp>
        <p:pic>
          <p:nvPicPr>
            <p:cNvPr id="26" name="Picture 10" descr="Image result for services icon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7297" y="1613175"/>
              <a:ext cx="505689" cy="505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/>
          <p:cNvGrpSpPr/>
          <p:nvPr/>
        </p:nvGrpSpPr>
        <p:grpSpPr>
          <a:xfrm>
            <a:off x="5605161" y="2008025"/>
            <a:ext cx="960000" cy="960000"/>
            <a:chOff x="4114800" y="1521247"/>
            <a:chExt cx="720000" cy="720000"/>
          </a:xfrm>
        </p:grpSpPr>
        <p:sp>
          <p:nvSpPr>
            <p:cNvPr id="30" name="Oval 29"/>
            <p:cNvSpPr/>
            <p:nvPr/>
          </p:nvSpPr>
          <p:spPr>
            <a:xfrm>
              <a:off x="4114800" y="1521247"/>
              <a:ext cx="720000" cy="7200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IN" sz="2400">
                <a:solidFill>
                  <a:prstClr val="white"/>
                </a:solidFill>
              </a:endParaRPr>
            </a:p>
          </p:txBody>
        </p:sp>
        <p:pic>
          <p:nvPicPr>
            <p:cNvPr id="31" name="Picture 2" descr="Image result for chosen icon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5181" y="1561628"/>
              <a:ext cx="639238" cy="639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Content Placeholder 2"/>
          <p:cNvSpPr txBox="1">
            <a:spLocks/>
          </p:cNvSpPr>
          <p:nvPr/>
        </p:nvSpPr>
        <p:spPr>
          <a:xfrm>
            <a:off x="4433956" y="3502675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55000  hyper reach customer connects across India (115000 connects post </a:t>
            </a:r>
            <a:r>
              <a:rPr lang="en-US" sz="1067" dirty="0" err="1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DoP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project)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Expertise in network design with HA – 99.9975% uptime per logical link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Ensured Auto failover between two or more telecom service providers  at IDRBT / RBI / CCIL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Unique solution with centralized  and secured managed services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Why </a:t>
            </a: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Sify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was chosen?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760535" y="2008025"/>
            <a:ext cx="960000" cy="960000"/>
            <a:chOff x="1299389" y="1598081"/>
            <a:chExt cx="720000" cy="720000"/>
          </a:xfrm>
        </p:grpSpPr>
        <p:sp>
          <p:nvSpPr>
            <p:cNvPr id="34" name="Oval 33"/>
            <p:cNvSpPr/>
            <p:nvPr/>
          </p:nvSpPr>
          <p:spPr>
            <a:xfrm>
              <a:off x="1299389" y="1598081"/>
              <a:ext cx="720000" cy="72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IN" sz="2400" dirty="0">
                  <a:solidFill>
                    <a:prstClr val="white"/>
                  </a:solidFill>
                </a:rPr>
                <a:t>	</a:t>
              </a:r>
            </a:p>
          </p:txBody>
        </p:sp>
        <p:pic>
          <p:nvPicPr>
            <p:cNvPr id="22" name="Picture 6" descr="Image result for objective icon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0153" y="1687833"/>
              <a:ext cx="540495" cy="540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Content Placeholder 2"/>
          <p:cNvSpPr txBox="1">
            <a:spLocks/>
          </p:cNvSpPr>
          <p:nvPr/>
        </p:nvSpPr>
        <p:spPr>
          <a:xfrm>
            <a:off x="606808" y="3502675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Nation wide launch of new products and services with the post office as a technology hub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Increase revenue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Deliver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improved &amp; consistent customer service through automation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Provide a digital foundation for future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Drive high employee satisfaction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Objective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9601" y="1295460"/>
            <a:ext cx="10871199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prstClr val="black"/>
                </a:solidFill>
              </a:rPr>
              <a:t>DOP’S transformation goal</a:t>
            </a:r>
            <a:r>
              <a:rPr lang="en-US" sz="1200" dirty="0">
                <a:solidFill>
                  <a:prstClr val="black"/>
                </a:solidFill>
              </a:rPr>
              <a:t>: To become technology enabled, self-reliant market leader aiming to increase market share, improved service delivery, motivated workforce and rural development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8013A06-8737-BB5A-E22C-A5E5FD8163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43861" y="265749"/>
            <a:ext cx="1260000" cy="58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31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1" y="304941"/>
            <a:ext cx="9294804" cy="861761"/>
          </a:xfrm>
        </p:spPr>
        <p:txBody>
          <a:bodyPr>
            <a:normAutofit fontScale="90000"/>
          </a:bodyPr>
          <a:lstStyle/>
          <a:p>
            <a:pPr defTabSz="1218988"/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Built a new-age network for Dop to roll out their digital services</a:t>
            </a:r>
          </a:p>
        </p:txBody>
      </p:sp>
      <p:sp>
        <p:nvSpPr>
          <p:cNvPr id="22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3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4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2971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8274383" y="3368702"/>
            <a:ext cx="3323485" cy="24962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Indian Post and Payment Bank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– India Post becoming a retail &amp; online banking provider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1.44 </a:t>
            </a:r>
            <a:r>
              <a:rPr lang="en-US" sz="1067" b="1" dirty="0" err="1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mn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unbanked citizens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now have access to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banking services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Direct Benefit Transfer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– reliable channel for social spending disbursements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Became a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major logistical partner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for e-commerce players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endParaRPr lang="en-US" sz="1067" dirty="0">
              <a:solidFill>
                <a:prstClr val="black">
                  <a:lumMod val="75000"/>
                  <a:lumOff val="2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Customer success factors/ benefits</a:t>
            </a:r>
          </a:p>
        </p:txBody>
      </p:sp>
      <p:sp>
        <p:nvSpPr>
          <p:cNvPr id="28" name="Oval 27"/>
          <p:cNvSpPr/>
          <p:nvPr/>
        </p:nvSpPr>
        <p:spPr>
          <a:xfrm>
            <a:off x="9449788" y="2008025"/>
            <a:ext cx="960000" cy="9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IN" sz="2400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605161" y="2008025"/>
            <a:ext cx="960000" cy="9600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IN" sz="2400">
              <a:solidFill>
                <a:prstClr val="white"/>
              </a:solidFill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4433956" y="3430832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Non standardized and heterogeneous solutions were transformed into a standardized and centralized solution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High availability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across network and DC/DR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Streamlined security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infrastructure and policies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Guaranteed service levels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with primary and secondary telecom network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Proactive monitoring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of service levels and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capacity management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After transformation</a:t>
            </a:r>
          </a:p>
        </p:txBody>
      </p:sp>
      <p:sp>
        <p:nvSpPr>
          <p:cNvPr id="36" name="Oval 35"/>
          <p:cNvSpPr/>
          <p:nvPr/>
        </p:nvSpPr>
        <p:spPr>
          <a:xfrm>
            <a:off x="1760535" y="2008025"/>
            <a:ext cx="960000" cy="9600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IN" sz="2400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606808" y="3368702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Lack of good internet connectivity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at most locations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IT resiliency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remained undetermined as service levels weren’t guaranteed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(best effort basis)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IT systems remained vulnerable because of the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lack of standardized network and security policies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Before transformation</a:t>
            </a:r>
          </a:p>
        </p:txBody>
      </p:sp>
      <p:pic>
        <p:nvPicPr>
          <p:cNvPr id="40" name="Picture 2" descr="Image result for before icon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45" y="2169534"/>
            <a:ext cx="636983" cy="63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after icon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841" y="2074617"/>
            <a:ext cx="826815" cy="82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Image result for benefits icon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502" y="2094605"/>
            <a:ext cx="717055" cy="7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638D11F-E192-36E3-0D08-DAFC3EEF21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43861" y="265749"/>
            <a:ext cx="1260000" cy="58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4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4323FDC9-6E80-4351-B3B7-50CFFE61E512}"/>
              </a:ext>
            </a:extLst>
          </p:cNvPr>
          <p:cNvSpPr txBox="1"/>
          <p:nvPr/>
        </p:nvSpPr>
        <p:spPr>
          <a:xfrm>
            <a:off x="6593861" y="1385670"/>
            <a:ext cx="527326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Integrated Value and Outcome</a:t>
            </a:r>
            <a:br>
              <a:rPr lang="en-US" sz="1600" dirty="0">
                <a:solidFill>
                  <a:srgbClr val="0070C0"/>
                </a:solidFill>
                <a:latin typeface="+mj-lt"/>
              </a:rPr>
            </a:br>
            <a:endParaRPr lang="en-US" sz="1600" dirty="0">
              <a:solidFill>
                <a:srgbClr val="0070C0"/>
              </a:solidFill>
              <a:latin typeface="+mj-lt"/>
            </a:endParaRPr>
          </a:p>
          <a:p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Sify’s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expertise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in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design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ing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, implement</a:t>
            </a:r>
            <a:r>
              <a:rPr lang="en-US" sz="1400" dirty="0">
                <a:solidFill>
                  <a:srgbClr val="FF0000"/>
                </a:solidFill>
              </a:rPr>
              <a:t>ing,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and operat</a:t>
            </a:r>
            <a:r>
              <a:rPr lang="en-US" sz="1400" dirty="0">
                <a:solidFill>
                  <a:srgbClr val="FF0000"/>
                </a:solidFill>
              </a:rPr>
              <a:t>ing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a multi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service provider environment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f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or high availability. </a:t>
            </a:r>
          </a:p>
          <a:p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Ability to tightly integrate security controls into the overall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etwork architecture, and yet manage the complexity of interconnections between member banks and RBI payment gateways.</a:t>
            </a:r>
          </a:p>
          <a:p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Integrated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lay of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etwork Managed Service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rovider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and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skillsets to run large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scale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d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edicated NOC operations for such mission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critical </a:t>
            </a:r>
            <a:r>
              <a:rPr lang="en-US" sz="14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etwork.</a:t>
            </a:r>
          </a:p>
          <a:p>
            <a:pPr lvl="0">
              <a:defRPr/>
            </a:pPr>
            <a:endParaRPr lang="en-US" sz="1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lvl="0"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Value for Client</a:t>
            </a:r>
          </a:p>
          <a:p>
            <a:pPr lvl="0">
              <a:defRPr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Single ownership with the MSP to manage the complexity and guarantee high availability.</a:t>
            </a:r>
          </a:p>
          <a:p>
            <a:pPr>
              <a:defRPr/>
            </a:pPr>
            <a:endParaRPr lang="en-US" sz="1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DAE004E-4069-4403-BB75-01656B3ABF24}"/>
              </a:ext>
            </a:extLst>
          </p:cNvPr>
          <p:cNvGrpSpPr/>
          <p:nvPr/>
        </p:nvGrpSpPr>
        <p:grpSpPr>
          <a:xfrm>
            <a:off x="909872" y="1371601"/>
            <a:ext cx="4815000" cy="1200329"/>
            <a:chOff x="909872" y="1371600"/>
            <a:chExt cx="4815000" cy="120033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342832-EF47-42C7-A2C0-D0C3BB1101FF}"/>
                </a:ext>
              </a:extLst>
            </p:cNvPr>
            <p:cNvSpPr txBox="1"/>
            <p:nvPr/>
          </p:nvSpPr>
          <p:spPr>
            <a:xfrm>
              <a:off x="1404872" y="1371600"/>
              <a:ext cx="4320000" cy="1200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Objective</a:t>
              </a:r>
            </a:p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To set up the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d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igital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p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ayment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n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etwork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i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nfrastructure connecting multiple bank locations for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i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nterbank settlements.</a:t>
              </a:r>
              <a:endPara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  <a:p>
              <a:pPr lvl="0">
                <a:defRPr/>
              </a:pPr>
              <a:endPara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1026" name="Picture 2" descr="objective Icon 3428374">
              <a:extLst>
                <a:ext uri="{FF2B5EF4-FFF2-40B4-BE49-F238E27FC236}">
                  <a16:creationId xmlns:a16="http://schemas.microsoft.com/office/drawing/2014/main" id="{A4BD5595-EA2B-48C7-B742-0FC9410CE3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872" y="1486320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0DE21E5-4426-4A54-A522-FCD0DE47ADC0}"/>
              </a:ext>
            </a:extLst>
          </p:cNvPr>
          <p:cNvGrpSpPr/>
          <p:nvPr/>
        </p:nvGrpSpPr>
        <p:grpSpPr>
          <a:xfrm>
            <a:off x="954872" y="2502353"/>
            <a:ext cx="4770000" cy="553998"/>
            <a:chOff x="954872" y="2276463"/>
            <a:chExt cx="4770000" cy="55399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64AD464-FE8A-4F7A-9C5E-94D71356110D}"/>
                </a:ext>
              </a:extLst>
            </p:cNvPr>
            <p:cNvSpPr txBox="1"/>
            <p:nvPr/>
          </p:nvSpPr>
          <p:spPr>
            <a:xfrm>
              <a:off x="1404872" y="2276463"/>
              <a:ext cx="43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Model</a:t>
              </a:r>
            </a:p>
            <a:p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Managed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-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Services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-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led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n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etwork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o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utsourcing model </a:t>
              </a:r>
            </a:p>
          </p:txBody>
        </p:sp>
        <p:pic>
          <p:nvPicPr>
            <p:cNvPr id="1028" name="Picture 4" descr="model Icon 1724316">
              <a:extLst>
                <a:ext uri="{FF2B5EF4-FFF2-40B4-BE49-F238E27FC236}">
                  <a16:creationId xmlns:a16="http://schemas.microsoft.com/office/drawing/2014/main" id="{8D78C8CE-F621-424D-9F5C-0017C2E9F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872" y="2328462"/>
              <a:ext cx="450000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3B6FC29-8D31-47E5-9C5E-44648700CF03}"/>
              </a:ext>
            </a:extLst>
          </p:cNvPr>
          <p:cNvGrpSpPr/>
          <p:nvPr/>
        </p:nvGrpSpPr>
        <p:grpSpPr>
          <a:xfrm>
            <a:off x="909872" y="4085211"/>
            <a:ext cx="4815000" cy="984885"/>
            <a:chOff x="909872" y="3655303"/>
            <a:chExt cx="4815000" cy="98488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7DCE75-42E2-480C-A281-09C8647B4706}"/>
                </a:ext>
              </a:extLst>
            </p:cNvPr>
            <p:cNvSpPr txBox="1"/>
            <p:nvPr/>
          </p:nvSpPr>
          <p:spPr>
            <a:xfrm>
              <a:off x="1404872" y="3655303"/>
              <a:ext cx="4320000" cy="984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Sify’s</a:t>
              </a:r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 Uniqueness</a:t>
              </a:r>
              <a:br>
                <a:rPr lang="en-US" sz="1600" dirty="0">
                  <a:latin typeface="+mj-lt"/>
                </a:rPr>
              </a:b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Integrated value of skills – NSP, Network Integrator, NOC &amp; Managed Services, Network Transformation Services, Security Services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and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 Network Infrastructure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ervices</a:t>
              </a:r>
              <a:endPara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8" name="Picture 7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8B322F9E-64ED-4BBA-8DBC-8C9D7EDDF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09872" y="3730856"/>
              <a:ext cx="540000" cy="540000"/>
            </a:xfrm>
            <a:prstGeom prst="rect">
              <a:avLst/>
            </a:prstGeom>
          </p:spPr>
        </p:pic>
      </p:grpSp>
      <p:pic>
        <p:nvPicPr>
          <p:cNvPr id="27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7FDE27B0-6801-425A-90FE-CCA04DA3283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rgbClr val="FFC000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5996707" y="1484144"/>
            <a:ext cx="540000" cy="540000"/>
          </a:xfrm>
          <a:prstGeom prst="rect">
            <a:avLst/>
          </a:prstGeom>
        </p:spPr>
      </p:pic>
      <p:pic>
        <p:nvPicPr>
          <p:cNvPr id="29" name="Picture 28" descr="Logo, company name&#10;&#10;Description automatically generated">
            <a:extLst>
              <a:ext uri="{FF2B5EF4-FFF2-40B4-BE49-F238E27FC236}">
                <a16:creationId xmlns:a16="http://schemas.microsoft.com/office/drawing/2014/main" id="{A85C755A-06C6-4B89-B2C6-E3AB259FD1B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2406" b="23517"/>
          <a:stretch/>
        </p:blipFill>
        <p:spPr>
          <a:xfrm>
            <a:off x="10787128" y="398098"/>
            <a:ext cx="1080000" cy="58402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BA1CA960-2043-F842-982F-B184A1505986}"/>
              </a:ext>
            </a:extLst>
          </p:cNvPr>
          <p:cNvSpPr txBox="1"/>
          <p:nvPr/>
        </p:nvSpPr>
        <p:spPr>
          <a:xfrm rot="16200000">
            <a:off x="-3247531" y="3201366"/>
            <a:ext cx="6864397" cy="4616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 b="1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2400"/>
              <a:t>MANAGED  NETWORK SERVICES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E61EBB-E2C1-9D4A-8088-B5637EE25CBA}"/>
              </a:ext>
            </a:extLst>
          </p:cNvPr>
          <p:cNvSpPr txBox="1"/>
          <p:nvPr/>
        </p:nvSpPr>
        <p:spPr>
          <a:xfrm>
            <a:off x="415501" y="263"/>
            <a:ext cx="2705147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 sz="900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1200"/>
              <a:t>Financial BANKING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2147922" y="86307"/>
            <a:ext cx="2101756" cy="48320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Heading: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Providing a network solution for Digital Payments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Description: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Managed services-led network outsourcing model to provide a highly reliable network to facilitate inter-bank payment settlement services.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Summary: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Sify’s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managed-services-led network outsourcing model guarantees multiple banks with high availability and the ability to navigate complexities.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132577" y="5049956"/>
            <a:ext cx="2101756" cy="63401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Edited text: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Heading: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Managed-Services-led network model for digital payments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Description:</a:t>
            </a:r>
          </a:p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Sify’s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multi-service-provider capabilities and skills in network integration, transformation and NOC provide a reliable network to facilitate inter-bank payment settlements.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Summary: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Sify’s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Managed-Services-led network outsourcing model guarantees multiple banks high availability and the ability to navigate complexities.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1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4323FDC9-6E80-4351-B3B7-50CFFE61E512}"/>
              </a:ext>
            </a:extLst>
          </p:cNvPr>
          <p:cNvSpPr txBox="1"/>
          <p:nvPr/>
        </p:nvSpPr>
        <p:spPr>
          <a:xfrm>
            <a:off x="6593861" y="1487267"/>
            <a:ext cx="5220000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Integrated Value and Outcome</a:t>
            </a:r>
            <a:br>
              <a:rPr lang="en-US" sz="1351" dirty="0">
                <a:solidFill>
                  <a:srgbClr val="0070C0"/>
                </a:solidFill>
                <a:latin typeface="+mj-lt"/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Integrated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lay of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etwork Managed Service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s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p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rovider ,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etwork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ntegrator &amp; skillsets to run NOC operations for such mission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-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critical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etwork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s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</a:t>
            </a:r>
          </a:p>
          <a:p>
            <a:pPr>
              <a:lnSpc>
                <a:spcPts val="1600"/>
              </a:lnSpc>
            </a:pPr>
            <a:endParaRPr lang="en-US" sz="1600" dirty="0">
              <a:latin typeface="+mj-lt"/>
            </a:endParaRPr>
          </a:p>
          <a:p>
            <a:pPr>
              <a:lnSpc>
                <a:spcPts val="1600"/>
              </a:lnSpc>
              <a:spcBef>
                <a:spcPts val="800"/>
              </a:spcBef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Value for Client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 </a:t>
            </a:r>
          </a:p>
          <a:p>
            <a:pPr>
              <a:lnSpc>
                <a:spcPts val="16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Provided the exchange a predicable model to scale operations over multiple cities from a limited presence using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etwork and Edge assets. This has helped significant growth in member acquisition and lowering the cost of operations for existing members. </a:t>
            </a:r>
          </a:p>
          <a:p>
            <a:pPr>
              <a:lnSpc>
                <a:spcPts val="1600"/>
              </a:lnSpc>
            </a:pPr>
            <a:endParaRPr lang="en-US" sz="1600" dirty="0">
              <a:latin typeface="+mj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DAE004E-4069-4403-BB75-01656B3ABF24}"/>
              </a:ext>
            </a:extLst>
          </p:cNvPr>
          <p:cNvGrpSpPr/>
          <p:nvPr/>
        </p:nvGrpSpPr>
        <p:grpSpPr>
          <a:xfrm>
            <a:off x="909872" y="1473199"/>
            <a:ext cx="4815000" cy="984885"/>
            <a:chOff x="909872" y="1371600"/>
            <a:chExt cx="4815000" cy="98488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342832-EF47-42C7-A2C0-D0C3BB1101FF}"/>
                </a:ext>
              </a:extLst>
            </p:cNvPr>
            <p:cNvSpPr txBox="1"/>
            <p:nvPr/>
          </p:nvSpPr>
          <p:spPr>
            <a:xfrm>
              <a:off x="1404872" y="1371600"/>
              <a:ext cx="432000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Objective</a:t>
              </a:r>
            </a:p>
            <a:p>
              <a:pPr>
                <a:defRPr/>
              </a:pP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To transform and transition the exchange’s existing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n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etwork, set up a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s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hared NOC &amp; SOC, and expand the exchange’s footprint to acquire more members in India.</a:t>
              </a:r>
              <a:endPara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1026" name="Picture 2" descr="objective Icon 3428374">
              <a:extLst>
                <a:ext uri="{FF2B5EF4-FFF2-40B4-BE49-F238E27FC236}">
                  <a16:creationId xmlns:a16="http://schemas.microsoft.com/office/drawing/2014/main" id="{A4BD5595-EA2B-48C7-B742-0FC9410CE3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872" y="1486320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0DE21E5-4426-4A54-A522-FCD0DE47ADC0}"/>
              </a:ext>
            </a:extLst>
          </p:cNvPr>
          <p:cNvGrpSpPr/>
          <p:nvPr/>
        </p:nvGrpSpPr>
        <p:grpSpPr>
          <a:xfrm>
            <a:off x="954872" y="2751740"/>
            <a:ext cx="4770000" cy="553998"/>
            <a:chOff x="954872" y="2276463"/>
            <a:chExt cx="4770000" cy="55399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64AD464-FE8A-4F7A-9C5E-94D71356110D}"/>
                </a:ext>
              </a:extLst>
            </p:cNvPr>
            <p:cNvSpPr txBox="1"/>
            <p:nvPr/>
          </p:nvSpPr>
          <p:spPr>
            <a:xfrm>
              <a:off x="1404872" y="2276463"/>
              <a:ext cx="43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Model</a:t>
              </a:r>
            </a:p>
            <a:p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Managed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-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Services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-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led model</a:t>
              </a:r>
            </a:p>
          </p:txBody>
        </p:sp>
        <p:pic>
          <p:nvPicPr>
            <p:cNvPr id="1028" name="Picture 4" descr="model Icon 1724316">
              <a:extLst>
                <a:ext uri="{FF2B5EF4-FFF2-40B4-BE49-F238E27FC236}">
                  <a16:creationId xmlns:a16="http://schemas.microsoft.com/office/drawing/2014/main" id="{8D78C8CE-F621-424D-9F5C-0017C2E9F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872" y="2328462"/>
              <a:ext cx="450000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3B6FC29-8D31-47E5-9C5E-44648700CF03}"/>
              </a:ext>
            </a:extLst>
          </p:cNvPr>
          <p:cNvGrpSpPr/>
          <p:nvPr/>
        </p:nvGrpSpPr>
        <p:grpSpPr>
          <a:xfrm>
            <a:off x="909872" y="4092157"/>
            <a:ext cx="4815000" cy="1200329"/>
            <a:chOff x="909872" y="3655303"/>
            <a:chExt cx="4815000" cy="120032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7DCE75-42E2-480C-A281-09C8647B4706}"/>
                </a:ext>
              </a:extLst>
            </p:cNvPr>
            <p:cNvSpPr txBox="1"/>
            <p:nvPr/>
          </p:nvSpPr>
          <p:spPr>
            <a:xfrm>
              <a:off x="1404872" y="3655303"/>
              <a:ext cx="43200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Sify’s</a:t>
              </a:r>
              <a:r>
                <a:rPr lang="en-US" sz="1600" b="1" dirty="0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 Uniqueness</a:t>
              </a:r>
              <a:br>
                <a:rPr lang="en-US" sz="1600" dirty="0">
                  <a:latin typeface="+mj-lt"/>
                </a:rPr>
              </a:b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Integrated value of skills – Network Integrator, NOC &amp; Managed Services, Network Transformation Services including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d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esign,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o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ptimization and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tr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ansitioning of the </a:t>
              </a:r>
              <a:r>
                <a:rPr lang="en-US" sz="1400" dirty="0">
                  <a:solidFill>
                    <a:srgbClr val="FF0000"/>
                  </a:solidFill>
                  <a:latin typeface="+mj-lt"/>
                </a:rPr>
                <a:t>n</a:t>
              </a:r>
              <a:r>
                <a:rPr 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etwork.</a:t>
              </a:r>
              <a:endParaRPr lang="en-I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8" name="Picture 7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8B322F9E-64ED-4BBA-8DBC-8C9D7EDDF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09872" y="3757732"/>
              <a:ext cx="540000" cy="540000"/>
            </a:xfrm>
            <a:prstGeom prst="rect">
              <a:avLst/>
            </a:prstGeom>
          </p:spPr>
        </p:pic>
      </p:grpSp>
      <p:pic>
        <p:nvPicPr>
          <p:cNvPr id="27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7FDE27B0-6801-425A-90FE-CCA04DA3283D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rgbClr val="FFC000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5996707" y="1585743"/>
            <a:ext cx="540000" cy="540000"/>
          </a:xfrm>
          <a:prstGeom prst="rect">
            <a:avLst/>
          </a:prstGeom>
        </p:spPr>
      </p:pic>
      <p:pic>
        <p:nvPicPr>
          <p:cNvPr id="29" name="Picture 2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B38296-AEA5-4781-9A3B-F8C4AD6E9E2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7377" b="17377"/>
          <a:stretch/>
        </p:blipFill>
        <p:spPr>
          <a:xfrm>
            <a:off x="10733861" y="483210"/>
            <a:ext cx="1080000" cy="39095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C2EDAB1-E099-EF47-803E-092EAAB1EB79}"/>
              </a:ext>
            </a:extLst>
          </p:cNvPr>
          <p:cNvSpPr txBox="1"/>
          <p:nvPr/>
        </p:nvSpPr>
        <p:spPr>
          <a:xfrm rot="16200000">
            <a:off x="-3247531" y="3201366"/>
            <a:ext cx="6864397" cy="4616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 b="1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2400"/>
              <a:t>MANAGED  NETWORK SERVICES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229C6BD-0F3F-5746-A672-1B6629BD80BE}"/>
              </a:ext>
            </a:extLst>
          </p:cNvPr>
          <p:cNvSpPr txBox="1"/>
          <p:nvPr/>
        </p:nvSpPr>
        <p:spPr>
          <a:xfrm>
            <a:off x="410071" y="965"/>
            <a:ext cx="2705147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 sz="900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1200"/>
              <a:t>Financial STOCK EXCHANGE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2100113" y="47866"/>
            <a:ext cx="2060813" cy="46166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Heading: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Transforming one of the largest stock exchange's network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Description: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Providing a highly reliable &amp; scalable network solution to expand trading volumes &amp; geographic reach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Summary: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Network transformation and transitioning of the world’s second-largest stock exchange to scale geographic reach as well as improving reliability &amp; lowering operational cost.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100113" y="4734586"/>
            <a:ext cx="2060813" cy="50475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Edited text: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Heading: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Transforming one of the largest stock exchange networks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Description: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Providing a highly reliable and scalable network solution to expand trading volumes and geographic reach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Summary: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Network transformation and transitioning of the world’s second-largest stock exchange to scale geographic reach, improve reliability and lower operational cost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94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4323FDC9-6E80-4351-B3B7-50CFFE61E512}"/>
              </a:ext>
            </a:extLst>
          </p:cNvPr>
          <p:cNvSpPr txBox="1"/>
          <p:nvPr/>
        </p:nvSpPr>
        <p:spPr>
          <a:xfrm>
            <a:off x="6593861" y="1385670"/>
            <a:ext cx="5256489" cy="3983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j-lt"/>
              </a:rPr>
              <a:t>Integrated Value and Outcome</a:t>
            </a:r>
            <a:br>
              <a:rPr lang="en-US" sz="1600">
                <a:latin typeface="+mj-lt"/>
              </a:rPr>
            </a:br>
            <a:r>
              <a:rPr lang="en-US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Specialized skillsets and processes across </a:t>
            </a:r>
            <a:r>
              <a:rPr lang="en-US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</a:rPr>
              <a:t>NOC setup &amp; managed services outclassed the traditional IT outsourcing model deployed by the incumbent. </a:t>
            </a:r>
          </a:p>
          <a:p>
            <a:pPr>
              <a:lnSpc>
                <a:spcPts val="1600"/>
              </a:lnSpc>
            </a:pPr>
            <a:endParaRPr lang="en-IN" sz="1300">
              <a:solidFill>
                <a:schemeClr val="tx1">
                  <a:lumMod val="50000"/>
                  <a:lumOff val="50000"/>
                </a:schemeClr>
              </a:solidFill>
              <a:latin typeface="+mj-lt"/>
              <a:cs typeface="Arial" panose="020B0604020202020204" pitchFamily="34" charset="0"/>
              <a:rtl val="0"/>
            </a:endParaRPr>
          </a:p>
          <a:p>
            <a:pPr>
              <a:lnSpc>
                <a:spcPts val="1600"/>
              </a:lnSpc>
            </a:pPr>
            <a:r>
              <a:rPr lang="en-IN" sz="130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Mwifi</a:t>
            </a:r>
            <a:r>
              <a:rPr lang="en-IN" sz="13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 platform integration </a:t>
            </a:r>
            <a:r>
              <a:rPr lang="en-IN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with TSL’s Access &amp; Identity Management System (AIMS), ensured an integrated Platform for all IT, OT assets, as well as Wearable Safety devices across TSL’s workforce.</a:t>
            </a:r>
            <a:endParaRPr lang="en-US" sz="1351" b="1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>
              <a:lnSpc>
                <a:spcPts val="1600"/>
              </a:lnSpc>
              <a:spcBef>
                <a:spcPts val="800"/>
              </a:spcBef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j-lt"/>
              </a:rPr>
              <a:t>Value for Client</a:t>
            </a:r>
          </a:p>
          <a:p>
            <a:pPr>
              <a:lnSpc>
                <a:spcPts val="1600"/>
              </a:lnSpc>
            </a:pPr>
            <a:r>
              <a:rPr lang="en-US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The NOC has enabled network orchestration and analytics for the client across his IT &amp; OT assets, which in turn has resulted in better efficiency &amp; control.</a:t>
            </a:r>
          </a:p>
          <a:p>
            <a:pPr>
              <a:lnSpc>
                <a:spcPts val="1600"/>
              </a:lnSpc>
            </a:pPr>
            <a:r>
              <a:rPr lang="en-US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Sify’s Private Network has enabled large scale sensitization of plant operations leading to better efficiencies and significant cost savings.</a:t>
            </a:r>
            <a:endParaRPr lang="en-US" sz="1600" b="1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>
              <a:lnSpc>
                <a:spcPts val="1600"/>
              </a:lnSpc>
              <a:spcBef>
                <a:spcPts val="800"/>
              </a:spcBef>
            </a:pPr>
            <a:r>
              <a:rPr lang="en-US" sz="1600" b="1">
                <a:solidFill>
                  <a:schemeClr val="tx2">
                    <a:lumMod val="75000"/>
                  </a:schemeClr>
                </a:solidFill>
                <a:latin typeface="+mj-lt"/>
              </a:rPr>
              <a:t>Value for Sify</a:t>
            </a:r>
          </a:p>
          <a:p>
            <a:pPr>
              <a:lnSpc>
                <a:spcPts val="1600"/>
              </a:lnSpc>
            </a:pPr>
            <a:r>
              <a:rPr lang="en-IN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This project has given </a:t>
            </a:r>
            <a:r>
              <a:rPr lang="en-IN" sz="130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Sify</a:t>
            </a:r>
            <a:r>
              <a:rPr lang="en-IN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 deep insights &amp; experience into future roadmap on 5G and edge computing. </a:t>
            </a:r>
          </a:p>
          <a:p>
            <a:pPr>
              <a:lnSpc>
                <a:spcPts val="1600"/>
              </a:lnSpc>
            </a:pPr>
            <a:r>
              <a:rPr lang="en-IN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TSL has also chosen </a:t>
            </a:r>
            <a:r>
              <a:rPr lang="en-IN" sz="1300" err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Sify</a:t>
            </a:r>
            <a:r>
              <a:rPr lang="en-IN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 for migration of workloads to public cloud and integration of public cloud environment with TSL’s legacy infrastructure</a:t>
            </a:r>
            <a:r>
              <a:rPr lang="en-US" sz="13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anose="020B0604020202020204" pitchFamily="34" charset="0"/>
                <a:rtl val="0"/>
              </a:rPr>
              <a:t>.</a:t>
            </a:r>
            <a:endParaRPr lang="en-US" sz="130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DAE004E-4069-4403-BB75-01656B3ABF24}"/>
              </a:ext>
            </a:extLst>
          </p:cNvPr>
          <p:cNvGrpSpPr/>
          <p:nvPr/>
        </p:nvGrpSpPr>
        <p:grpSpPr>
          <a:xfrm>
            <a:off x="909872" y="1371600"/>
            <a:ext cx="4815000" cy="984885"/>
            <a:chOff x="909872" y="1371600"/>
            <a:chExt cx="4815000" cy="98488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342832-EF47-42C7-A2C0-D0C3BB1101FF}"/>
                </a:ext>
              </a:extLst>
            </p:cNvPr>
            <p:cNvSpPr txBox="1"/>
            <p:nvPr/>
          </p:nvSpPr>
          <p:spPr>
            <a:xfrm>
              <a:off x="1404872" y="1371600"/>
              <a:ext cx="4320000" cy="984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Objective</a:t>
              </a:r>
            </a:p>
            <a:p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To establish a NOC integrating IT, OT assets to enable </a:t>
              </a:r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Arial" panose="020B0604020202020204" pitchFamily="34" charset="0"/>
                </a:rPr>
                <a:t>insights into the Network across DC, Cloud and End users. </a:t>
              </a:r>
            </a:p>
            <a:p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Arial" panose="020B0604020202020204" pitchFamily="34" charset="0"/>
                </a:rPr>
                <a:t>Build and Operate a Private Network across all Campuses </a:t>
              </a:r>
              <a:endParaRPr lang="en-IN"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1026" name="Picture 2" descr="objective Icon 3428374">
              <a:extLst>
                <a:ext uri="{FF2B5EF4-FFF2-40B4-BE49-F238E27FC236}">
                  <a16:creationId xmlns:a16="http://schemas.microsoft.com/office/drawing/2014/main" id="{A4BD5595-EA2B-48C7-B742-0FC9410CE3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872" y="1486320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0DE21E5-4426-4A54-A522-FCD0DE47ADC0}"/>
              </a:ext>
            </a:extLst>
          </p:cNvPr>
          <p:cNvGrpSpPr/>
          <p:nvPr/>
        </p:nvGrpSpPr>
        <p:grpSpPr>
          <a:xfrm>
            <a:off x="954872" y="2931133"/>
            <a:ext cx="4770000" cy="553998"/>
            <a:chOff x="954872" y="2276463"/>
            <a:chExt cx="4770000" cy="553998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64AD464-FE8A-4F7A-9C5E-94D71356110D}"/>
                </a:ext>
              </a:extLst>
            </p:cNvPr>
            <p:cNvSpPr txBox="1"/>
            <p:nvPr/>
          </p:nvSpPr>
          <p:spPr>
            <a:xfrm>
              <a:off x="1404872" y="2276463"/>
              <a:ext cx="43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Project Model</a:t>
              </a:r>
            </a:p>
            <a:p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Managed Services led Opex model</a:t>
              </a:r>
            </a:p>
          </p:txBody>
        </p:sp>
        <p:pic>
          <p:nvPicPr>
            <p:cNvPr id="1028" name="Picture 4" descr="model Icon 1724316">
              <a:extLst>
                <a:ext uri="{FF2B5EF4-FFF2-40B4-BE49-F238E27FC236}">
                  <a16:creationId xmlns:a16="http://schemas.microsoft.com/office/drawing/2014/main" id="{8D78C8CE-F621-424D-9F5C-0017C2E9F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4872" y="2328462"/>
              <a:ext cx="450000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6842D2D-B980-4ED2-9943-66FE86B7E130}"/>
              </a:ext>
            </a:extLst>
          </p:cNvPr>
          <p:cNvGrpSpPr/>
          <p:nvPr/>
        </p:nvGrpSpPr>
        <p:grpSpPr>
          <a:xfrm>
            <a:off x="864872" y="3628890"/>
            <a:ext cx="4860000" cy="630000"/>
            <a:chOff x="864872" y="2962364"/>
            <a:chExt cx="4860000" cy="63000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76E3749-0BE4-481A-BD0B-F4E72CBCD042}"/>
                </a:ext>
              </a:extLst>
            </p:cNvPr>
            <p:cNvSpPr txBox="1"/>
            <p:nvPr/>
          </p:nvSpPr>
          <p:spPr>
            <a:xfrm>
              <a:off x="1404872" y="3000365"/>
              <a:ext cx="43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Competition</a:t>
              </a:r>
            </a:p>
            <a:p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IBM</a:t>
              </a:r>
              <a:endParaRPr lang="en-IN"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1030" name="Picture 6" descr="Business competition Icon 3444703">
              <a:extLst>
                <a:ext uri="{FF2B5EF4-FFF2-40B4-BE49-F238E27FC236}">
                  <a16:creationId xmlns:a16="http://schemas.microsoft.com/office/drawing/2014/main" id="{07F6AFCE-F7CF-4193-AC24-C6E1C157E3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872" y="2962364"/>
              <a:ext cx="630000" cy="63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3B6FC29-8D31-47E5-9C5E-44648700CF03}"/>
              </a:ext>
            </a:extLst>
          </p:cNvPr>
          <p:cNvGrpSpPr/>
          <p:nvPr/>
        </p:nvGrpSpPr>
        <p:grpSpPr>
          <a:xfrm>
            <a:off x="909872" y="4402650"/>
            <a:ext cx="4815000" cy="769441"/>
            <a:chOff x="909872" y="3655303"/>
            <a:chExt cx="4815000" cy="76944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7DCE75-42E2-480C-A281-09C8647B4706}"/>
                </a:ext>
              </a:extLst>
            </p:cNvPr>
            <p:cNvSpPr txBox="1"/>
            <p:nvPr/>
          </p:nvSpPr>
          <p:spPr>
            <a:xfrm>
              <a:off x="1404872" y="3655303"/>
              <a:ext cx="4320000" cy="769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Sify’s Uniqueness</a:t>
              </a:r>
              <a:br>
                <a:rPr lang="en-US" sz="1600">
                  <a:latin typeface="+mj-lt"/>
                </a:rPr>
              </a:br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Integrated value of skills - NOC &amp; Managed Services, Edge Transformation Services</a:t>
              </a:r>
              <a:endParaRPr lang="en-IN"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8" name="Picture 7" descr="A picture containing shape&#10;&#10;Description automatically generated">
              <a:extLst>
                <a:ext uri="{FF2B5EF4-FFF2-40B4-BE49-F238E27FC236}">
                  <a16:creationId xmlns:a16="http://schemas.microsoft.com/office/drawing/2014/main" id="{8B322F9E-64ED-4BBA-8DBC-8C9D7EDDF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09872" y="3725376"/>
              <a:ext cx="540000" cy="5400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00CEECF-6753-4A76-A17E-9473B106AF62}"/>
              </a:ext>
            </a:extLst>
          </p:cNvPr>
          <p:cNvGrpSpPr/>
          <p:nvPr/>
        </p:nvGrpSpPr>
        <p:grpSpPr>
          <a:xfrm>
            <a:off x="909872" y="5315852"/>
            <a:ext cx="4815000" cy="553998"/>
            <a:chOff x="909872" y="5105928"/>
            <a:chExt cx="4815000" cy="55399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ECFFC66-341D-4C54-8B9D-BF2F50122F73}"/>
                </a:ext>
              </a:extLst>
            </p:cNvPr>
            <p:cNvSpPr txBox="1"/>
            <p:nvPr/>
          </p:nvSpPr>
          <p:spPr>
            <a:xfrm>
              <a:off x="1404872" y="5105928"/>
              <a:ext cx="4320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Contract Duration</a:t>
              </a:r>
            </a:p>
            <a:p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5 years</a:t>
              </a:r>
              <a:endParaRPr lang="en-IN" sz="14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endParaRPr>
            </a:p>
          </p:txBody>
        </p:sp>
        <p:pic>
          <p:nvPicPr>
            <p:cNvPr id="1042" name="Picture 18" descr="duration Icon 2978813">
              <a:extLst>
                <a:ext uri="{FF2B5EF4-FFF2-40B4-BE49-F238E27FC236}">
                  <a16:creationId xmlns:a16="http://schemas.microsoft.com/office/drawing/2014/main" id="{B2579A98-C7A9-4739-A086-2A76B4127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872" y="5157927"/>
              <a:ext cx="450000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7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7FDE27B0-6801-425A-90FE-CCA04DA3283D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rgbClr val="FFC000">
                <a:shade val="45000"/>
                <a:satMod val="135000"/>
              </a:srgbClr>
              <a:prstClr val="white"/>
            </a:duotone>
          </a:blip>
          <a:stretch>
            <a:fillRect/>
          </a:stretch>
        </p:blipFill>
        <p:spPr>
          <a:xfrm>
            <a:off x="5996707" y="1484144"/>
            <a:ext cx="540000" cy="5400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B4C1EA44-EBE0-4D37-9BD6-205A4EBE206E}"/>
              </a:ext>
            </a:extLst>
          </p:cNvPr>
          <p:cNvGrpSpPr/>
          <p:nvPr/>
        </p:nvGrpSpPr>
        <p:grpSpPr>
          <a:xfrm>
            <a:off x="909872" y="6013603"/>
            <a:ext cx="4815000" cy="600216"/>
            <a:chOff x="909872" y="5479094"/>
            <a:chExt cx="4815000" cy="54700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C8A1E17-FC7E-4CB6-9C8E-46243EDA992F}"/>
                </a:ext>
              </a:extLst>
            </p:cNvPr>
            <p:cNvSpPr txBox="1"/>
            <p:nvPr/>
          </p:nvSpPr>
          <p:spPr>
            <a:xfrm>
              <a:off x="1404872" y="5479094"/>
              <a:ext cx="4320000" cy="532930"/>
            </a:xfrm>
            <a:prstGeom prst="rect">
              <a:avLst/>
            </a:prstGeom>
            <a:noFill/>
          </p:spPr>
          <p:txBody>
            <a:bodyPr wrap="square" lIns="121920" tIns="60960" rIns="121920" bIns="60960" rtlCol="0" anchor="t">
              <a:spAutoFit/>
            </a:bodyPr>
            <a:lstStyle/>
            <a:p>
              <a:r>
                <a:rPr lang="en-US" sz="1600" b="1">
                  <a:solidFill>
                    <a:schemeClr val="tx2">
                      <a:lumMod val="75000"/>
                    </a:schemeClr>
                  </a:solidFill>
                  <a:latin typeface="+mj-lt"/>
                </a:rPr>
                <a:t>Contract Value </a:t>
              </a:r>
            </a:p>
            <a:p>
              <a:pPr>
                <a:defRPr/>
              </a:pPr>
              <a:r>
                <a:rPr lang="en-US" sz="14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US $5+ Million</a:t>
              </a:r>
              <a:endParaRPr lang="en-IN" sz="240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pic>
          <p:nvPicPr>
            <p:cNvPr id="1046" name="Picture 22" descr="Monetary Turn Icon 214819">
              <a:extLst>
                <a:ext uri="{FF2B5EF4-FFF2-40B4-BE49-F238E27FC236}">
                  <a16:creationId xmlns:a16="http://schemas.microsoft.com/office/drawing/2014/main" id="{31B6EB84-D204-425D-8A02-C7CECA3DCF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9872" y="5486096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32D29E64-2BB2-487C-8AA5-DE84E3935F1A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9741" t="18868" r="8515" b="18868"/>
          <a:stretch/>
        </p:blipFill>
        <p:spPr>
          <a:xfrm>
            <a:off x="10770351" y="344817"/>
            <a:ext cx="1080000" cy="46140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0767714-D703-7F4A-9AE5-DBD2E95EFB08}"/>
              </a:ext>
            </a:extLst>
          </p:cNvPr>
          <p:cNvSpPr txBox="1"/>
          <p:nvPr/>
        </p:nvSpPr>
        <p:spPr>
          <a:xfrm rot="16200000">
            <a:off x="-3247531" y="3201366"/>
            <a:ext cx="6864397" cy="4616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800" b="1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2400"/>
              <a:t>MANAGED  NETWORK SERVICES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D12D23-416E-A64F-8496-4F97573FA425}"/>
              </a:ext>
            </a:extLst>
          </p:cNvPr>
          <p:cNvSpPr txBox="1"/>
          <p:nvPr/>
        </p:nvSpPr>
        <p:spPr>
          <a:xfrm>
            <a:off x="410071" y="965"/>
            <a:ext cx="2705147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>
              <a:defRPr sz="900" cap="all" spc="113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1200"/>
              <a:t>MANUFACTURING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3FC224-F349-4D1A-B51E-A9149629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72" y="489698"/>
            <a:ext cx="9617061" cy="492429"/>
          </a:xfrm>
        </p:spPr>
        <p:txBody>
          <a:bodyPr>
            <a:noAutofit/>
          </a:bodyPr>
          <a:lstStyle/>
          <a:p>
            <a:r>
              <a:rPr lang="en-US" sz="2800" b="1" dirty="0"/>
              <a:t>TATA STEEL: DIGITAL NETWORK FOR INTEGRATING IT, OT &amp; PEOPLE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347542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1"/>
          <p:cNvSpPr txBox="1">
            <a:spLocks/>
          </p:cNvSpPr>
          <p:nvPr/>
        </p:nvSpPr>
        <p:spPr>
          <a:xfrm>
            <a:off x="5964809" y="8475135"/>
            <a:ext cx="2731244" cy="364763"/>
          </a:xfrm>
          <a:prstGeom prst="rect">
            <a:avLst/>
          </a:prstGeom>
        </p:spPr>
        <p:txBody>
          <a:bodyPr vert="horz" lIns="121904" tIns="60953" rIns="0" bIns="60953" rtlCol="0" anchor="ctr"/>
          <a:lstStyle>
            <a:defPPr>
              <a:defRPr lang="en-US"/>
            </a:defPPr>
            <a:lvl1pPr marL="0" algn="r" defTabSz="914286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29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2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5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57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1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3" algn="l" defTabSz="91428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408A3319-5104-4E46-B7BB-4F68F196E486}" type="slidenum">
              <a:rPr lang="en-IN" sz="1200">
                <a:solidFill>
                  <a:prstClr val="white"/>
                </a:solidFill>
                <a:latin typeface="Trebuchet MS"/>
              </a:rPr>
              <a:pPr algn="ctr">
                <a:defRPr/>
              </a:pPr>
              <a:t>9</a:t>
            </a:fld>
            <a:endParaRPr lang="en-IN" sz="120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387016"/>
            <a:ext cx="10051200" cy="697613"/>
          </a:xfrm>
        </p:spPr>
        <p:txBody>
          <a:bodyPr>
            <a:noAutofit/>
          </a:bodyPr>
          <a:lstStyle/>
          <a:p>
            <a:pPr defTabSz="1218988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TATA STEEL TRUSTS SIFY to build THEIR BUSINESS CRITICAL ECOSYSTEM WITH HIGH LEVELOF AUTHENTICATION &amp; CONTROLLED  ACCESS OVER OUR CLOUD BASED SERVICES- 2 pager</a:t>
            </a:r>
          </a:p>
        </p:txBody>
      </p:sp>
      <p:sp>
        <p:nvSpPr>
          <p:cNvPr id="19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8112224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67597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1" name="Rectangle: Rounded Corners 8">
            <a:extLst>
              <a:ext uri="{FF2B5EF4-FFF2-40B4-BE49-F238E27FC236}">
                <a16:creationId xmlns:a16="http://schemas.microsoft.com/office/drawing/2014/main" id="{C6ED7782-AC6E-4CE6-BDDD-B99961099137}"/>
              </a:ext>
            </a:extLst>
          </p:cNvPr>
          <p:cNvSpPr/>
          <p:nvPr/>
        </p:nvSpPr>
        <p:spPr>
          <a:xfrm>
            <a:off x="422971" y="2341679"/>
            <a:ext cx="3635128" cy="3871631"/>
          </a:xfrm>
          <a:prstGeom prst="roundRect">
            <a:avLst>
              <a:gd name="adj" fmla="val 6510"/>
            </a:avLst>
          </a:prstGeom>
          <a:solidFill>
            <a:schemeClr val="bg1"/>
          </a:solidFill>
          <a:ln w="952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2112000" rIns="48000" rtlCol="0" anchor="t"/>
          <a:lstStyle/>
          <a:p>
            <a:pPr algn="ctr">
              <a:defRPr/>
            </a:pPr>
            <a:endParaRPr lang="en-IN" sz="1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8274383" y="3502675"/>
            <a:ext cx="3323485" cy="275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Managed Wireless LAN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delivering cloud-based AAA and management system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No additional hardware with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seamless L-3 roaming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AD Integration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for internal employees </a:t>
            </a:r>
          </a:p>
          <a:p>
            <a:pPr>
              <a:lnSpc>
                <a:spcPct val="100000"/>
              </a:lnSpc>
              <a:buClr>
                <a:srgbClr val="1F497D"/>
              </a:buClr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OTP-based &amp; Admin based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User Authentication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for Guests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112225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Sify’s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value additions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449788" y="2008025"/>
            <a:ext cx="960000" cy="960000"/>
            <a:chOff x="6990141" y="1506019"/>
            <a:chExt cx="720000" cy="720000"/>
          </a:xfrm>
        </p:grpSpPr>
        <p:sp>
          <p:nvSpPr>
            <p:cNvPr id="15" name="Oval 14"/>
            <p:cNvSpPr/>
            <p:nvPr/>
          </p:nvSpPr>
          <p:spPr>
            <a:xfrm>
              <a:off x="6990141" y="1506019"/>
              <a:ext cx="720000" cy="72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2">
                  <a:lumMod val="20000"/>
                  <a:lumOff val="8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IN" sz="2400">
                <a:solidFill>
                  <a:prstClr val="white"/>
                </a:solidFill>
              </a:endParaRPr>
            </a:p>
          </p:txBody>
        </p:sp>
        <p:pic>
          <p:nvPicPr>
            <p:cNvPr id="26" name="Picture 10" descr="Image result for services icon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7297" y="1613175"/>
              <a:ext cx="505689" cy="5056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/>
          <p:cNvGrpSpPr/>
          <p:nvPr/>
        </p:nvGrpSpPr>
        <p:grpSpPr>
          <a:xfrm>
            <a:off x="5605161" y="2008025"/>
            <a:ext cx="960000" cy="960000"/>
            <a:chOff x="4114800" y="1521247"/>
            <a:chExt cx="720000" cy="720000"/>
          </a:xfrm>
        </p:grpSpPr>
        <p:sp>
          <p:nvSpPr>
            <p:cNvPr id="30" name="Oval 29"/>
            <p:cNvSpPr/>
            <p:nvPr/>
          </p:nvSpPr>
          <p:spPr>
            <a:xfrm>
              <a:off x="4114800" y="1521247"/>
              <a:ext cx="720000" cy="72000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IN" sz="2400">
                <a:solidFill>
                  <a:prstClr val="white"/>
                </a:solidFill>
              </a:endParaRPr>
            </a:p>
          </p:txBody>
        </p:sp>
        <p:pic>
          <p:nvPicPr>
            <p:cNvPr id="31" name="Picture 2" descr="Image result for chosen icon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5181" y="1561628"/>
              <a:ext cx="639238" cy="639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2" name="Content Placeholder 2"/>
          <p:cNvSpPr txBox="1">
            <a:spLocks/>
          </p:cNvSpPr>
          <p:nvPr/>
        </p:nvSpPr>
        <p:spPr>
          <a:xfrm>
            <a:off x="4433956" y="3502675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Expertise in connecting IAPs to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cloud management platform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through MPLS network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Supported the overall architecture with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Policy Management Platform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by building a foundation for enterprise wide policies, strong enforcement, and an enhanced user experience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Expertise in deploying at all customer locations with 802.11ac wireless access points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(Instant APs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Easy of deployment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–  only needed to specify the site to be covered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271798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Why </a:t>
            </a:r>
            <a:r>
              <a:rPr lang="en-US" sz="1333" b="1" dirty="0" err="1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Sify</a:t>
            </a: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 was chosen?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760535" y="2008025"/>
            <a:ext cx="960000" cy="960000"/>
            <a:chOff x="1299389" y="1598081"/>
            <a:chExt cx="720000" cy="720000"/>
          </a:xfrm>
        </p:grpSpPr>
        <p:sp>
          <p:nvSpPr>
            <p:cNvPr id="34" name="Oval 33"/>
            <p:cNvSpPr/>
            <p:nvPr/>
          </p:nvSpPr>
          <p:spPr>
            <a:xfrm>
              <a:off x="1299389" y="1598081"/>
              <a:ext cx="720000" cy="7200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>
                  <a:lumMod val="60000"/>
                  <a:lumOff val="4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IN" sz="2400" dirty="0">
                  <a:solidFill>
                    <a:prstClr val="white"/>
                  </a:solidFill>
                </a:rPr>
                <a:t>	</a:t>
              </a:r>
            </a:p>
          </p:txBody>
        </p:sp>
        <p:pic>
          <p:nvPicPr>
            <p:cNvPr id="22" name="Picture 6" descr="Image result for objective icon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0153" y="1687833"/>
              <a:ext cx="540495" cy="540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" name="Content Placeholder 2"/>
          <p:cNvSpPr txBox="1">
            <a:spLocks/>
          </p:cNvSpPr>
          <p:nvPr/>
        </p:nvSpPr>
        <p:spPr>
          <a:xfrm>
            <a:off x="606808" y="3502675"/>
            <a:ext cx="3323485" cy="229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To enable plants, offices, hospitals and guest houses with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Wi-Fi services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To offer </a:t>
            </a: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enterprise mobility &amp; ease of access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of Internet and corporate applications</a:t>
            </a:r>
          </a:p>
          <a:p>
            <a:pPr>
              <a:lnSpc>
                <a:spcPct val="100000"/>
              </a:lnSpc>
              <a:buClr>
                <a:srgbClr val="1F497D"/>
              </a:buClr>
              <a:buSzPct val="100000"/>
              <a:buFont typeface="Wingdings" panose="020B0604020202020204" pitchFamily="2" charset="2"/>
              <a:buChar char="§"/>
            </a:pPr>
            <a:r>
              <a:rPr lang="en-US" sz="1067" b="1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Secure access </a:t>
            </a:r>
            <a:r>
              <a:rPr lang="en-US" sz="1067" dirty="0">
                <a:solidFill>
                  <a:prstClr val="black">
                    <a:lumMod val="75000"/>
                    <a:lumOff val="2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for internal employees and visitors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44650" y="3103006"/>
            <a:ext cx="3635127" cy="297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buClr>
                <a:srgbClr val="1F497D"/>
              </a:buClr>
              <a:buSzPct val="100000"/>
              <a:defRPr/>
            </a:pPr>
            <a:r>
              <a:rPr lang="en-US" sz="1333" b="1" dirty="0">
                <a:solidFill>
                  <a:prstClr val="black">
                    <a:lumMod val="65000"/>
                    <a:lumOff val="35000"/>
                  </a:prstClr>
                </a:solidFill>
                <a:ea typeface="Open Sans Condensed" panose="020B0806030504020204" pitchFamily="34" charset="0"/>
                <a:cs typeface="Arial" panose="020B0604020202020204" pitchFamily="34" charset="0"/>
              </a:rPr>
              <a:t>Objective</a:t>
            </a:r>
            <a:endParaRPr lang="en-US" sz="1400" b="1" dirty="0">
              <a:solidFill>
                <a:prstClr val="black">
                  <a:lumMod val="65000"/>
                  <a:lumOff val="35000"/>
                </a:prstClr>
              </a:solidFill>
              <a:ea typeface="Open Sans Condensed" panose="020B0806030504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0401" y="1374521"/>
            <a:ext cx="10871199" cy="2974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333" b="1" dirty="0">
                <a:solidFill>
                  <a:prstClr val="black"/>
                </a:solidFill>
              </a:rPr>
              <a:t>Customer’s goal: </a:t>
            </a:r>
            <a:r>
              <a:rPr lang="en-US" sz="1333" dirty="0">
                <a:solidFill>
                  <a:prstClr val="black"/>
                </a:solidFill>
              </a:rPr>
              <a:t>To have </a:t>
            </a:r>
            <a:r>
              <a:rPr lang="en-US" sz="1333" b="1" dirty="0">
                <a:solidFill>
                  <a:prstClr val="black"/>
                </a:solidFill>
              </a:rPr>
              <a:t>enhanced user experience </a:t>
            </a:r>
            <a:r>
              <a:rPr lang="en-US" sz="1333" dirty="0">
                <a:solidFill>
                  <a:prstClr val="black"/>
                </a:solidFill>
              </a:rPr>
              <a:t>for smooth and seamless connectivity for employees, guests and top management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8BF75396-5C44-A726-49EB-9DDCC3156A4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9741" t="18868" r="8515" b="18868"/>
          <a:stretch/>
        </p:blipFill>
        <p:spPr>
          <a:xfrm>
            <a:off x="10770351" y="344817"/>
            <a:ext cx="1080000" cy="46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97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2296</Words>
  <Application>Microsoft Office PowerPoint</Application>
  <PresentationFormat>Widescreen</PresentationFormat>
  <Paragraphs>257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Trebuchet MS</vt:lpstr>
      <vt:lpstr>Wingdings</vt:lpstr>
      <vt:lpstr>Office Theme</vt:lpstr>
      <vt:lpstr>Case Studies </vt:lpstr>
      <vt:lpstr>Network case studies</vt:lpstr>
      <vt:lpstr>PowerPoint Presentation</vt:lpstr>
      <vt:lpstr>World’s largest postal network steps into the digital age with Sify</vt:lpstr>
      <vt:lpstr>Built a new-age network for Dop to roll out their digital services</vt:lpstr>
      <vt:lpstr>PowerPoint Presentation</vt:lpstr>
      <vt:lpstr>PowerPoint Presentation</vt:lpstr>
      <vt:lpstr>TATA STEEL: DIGITAL NETWORK FOR INTEGRATING IT, OT &amp; PEOPLE</vt:lpstr>
      <vt:lpstr>TATA STEEL TRUSTS SIFY to build THEIR BUSINESS CRITICAL ECOSYSTEM WITH HIGH LEVELOF AUTHENTICATION &amp; CONTROLLED  ACCESS OVER OUR CLOUD BASED SERVICES- 2 pager</vt:lpstr>
      <vt:lpstr>Delivered solution with high availability, controlled access leading to ease of business</vt:lpstr>
      <vt:lpstr>Unlocked cloud potential with Sify’s cloud ready Network</vt:lpstr>
      <vt:lpstr>Centralized SD WAN over MPLS Connecting 750 Locations, DC &amp; DR to Reduce Operating costs</vt:lpstr>
      <vt:lpstr>IndiaBulls Choses SiFY to re-architect its Network</vt:lpstr>
      <vt:lpstr>Single Network provider for business continuity at Optimized cost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Studies</dc:title>
  <dc:creator>Namrata Singh</dc:creator>
  <cp:lastModifiedBy>Ali Imran Khan</cp:lastModifiedBy>
  <cp:revision>72</cp:revision>
  <dcterms:created xsi:type="dcterms:W3CDTF">2022-10-18T08:41:58Z</dcterms:created>
  <dcterms:modified xsi:type="dcterms:W3CDTF">2023-02-28T13:19:58Z</dcterms:modified>
</cp:coreProperties>
</file>