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media/image27.jpg" ContentType="image/pn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40"/>
  </p:notesMasterIdLst>
  <p:handoutMasterIdLst>
    <p:handoutMasterId r:id="rId41"/>
  </p:handoutMasterIdLst>
  <p:sldIdLst>
    <p:sldId id="256" r:id="rId6"/>
    <p:sldId id="3378" r:id="rId7"/>
    <p:sldId id="258" r:id="rId8"/>
    <p:sldId id="3457" r:id="rId9"/>
    <p:sldId id="3458" r:id="rId10"/>
    <p:sldId id="3459" r:id="rId11"/>
    <p:sldId id="3452" r:id="rId12"/>
    <p:sldId id="260" r:id="rId13"/>
    <p:sldId id="3460" r:id="rId14"/>
    <p:sldId id="3461" r:id="rId15"/>
    <p:sldId id="261" r:id="rId16"/>
    <p:sldId id="412" r:id="rId17"/>
    <p:sldId id="3465" r:id="rId18"/>
    <p:sldId id="3466" r:id="rId19"/>
    <p:sldId id="3462" r:id="rId20"/>
    <p:sldId id="3408" r:id="rId21"/>
    <p:sldId id="674" r:id="rId22"/>
    <p:sldId id="3435" r:id="rId23"/>
    <p:sldId id="3467" r:id="rId24"/>
    <p:sldId id="3463" r:id="rId25"/>
    <p:sldId id="266" r:id="rId26"/>
    <p:sldId id="3398" r:id="rId27"/>
    <p:sldId id="769" r:id="rId28"/>
    <p:sldId id="3469" r:id="rId29"/>
    <p:sldId id="264" r:id="rId30"/>
    <p:sldId id="447" r:id="rId31"/>
    <p:sldId id="448" r:id="rId32"/>
    <p:sldId id="449" r:id="rId33"/>
    <p:sldId id="3445" r:id="rId34"/>
    <p:sldId id="3444" r:id="rId35"/>
    <p:sldId id="3470" r:id="rId36"/>
    <p:sldId id="3471" r:id="rId37"/>
    <p:sldId id="3472" r:id="rId38"/>
    <p:sldId id="3387" r:id="rId39"/>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880"/>
    <a:srgbClr val="3D4245"/>
    <a:srgbClr val="1E7570"/>
    <a:srgbClr val="BF6C32"/>
    <a:srgbClr val="B6C0CC"/>
    <a:srgbClr val="708287"/>
    <a:srgbClr val="576469"/>
    <a:srgbClr val="00A399"/>
    <a:srgbClr val="00BDB1"/>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4259F-7A19-4F6F-8F5A-04D29DDF7055}" v="793" dt="2020-12-04T06:15:15.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autoAdjust="0"/>
    <p:restoredTop sz="94660"/>
  </p:normalViewPr>
  <p:slideViewPr>
    <p:cSldViewPr snapToGrid="0">
      <p:cViewPr varScale="1">
        <p:scale>
          <a:sx n="95" d="100"/>
          <a:sy n="95" d="100"/>
        </p:scale>
        <p:origin x="492" y="96"/>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A05C7-07C7-403D-AD6A-B685AE6A0096}" type="doc">
      <dgm:prSet loTypeId="urn:microsoft.com/office/officeart/2008/layout/LinedList" loCatId="list" qsTypeId="urn:microsoft.com/office/officeart/2005/8/quickstyle/simple3" qsCatId="simple" csTypeId="urn:microsoft.com/office/officeart/2005/8/colors/colorful4" csCatId="colorful" phldr="1"/>
      <dgm:spPr/>
      <dgm:t>
        <a:bodyPr/>
        <a:lstStyle/>
        <a:p>
          <a:endParaRPr lang="en-IN"/>
        </a:p>
      </dgm:t>
    </dgm:pt>
    <dgm:pt modelId="{03F31012-4BB8-4293-B298-A7EB77269A65}">
      <dgm:prSet custT="1"/>
      <dgm:spPr/>
      <dgm:t>
        <a:bodyPr anchor="ctr"/>
        <a:lstStyle/>
        <a:p>
          <a:r>
            <a:rPr lang="en-US" sz="1400" b="0" dirty="0">
              <a:solidFill>
                <a:schemeClr val="accent1">
                  <a:lumMod val="75000"/>
                </a:schemeClr>
              </a:solidFill>
              <a:latin typeface="+mn-lt"/>
            </a:rPr>
            <a:t>BUSINESS &amp; TECHNOLOGY TRENDS</a:t>
          </a:r>
          <a:endParaRPr lang="en-IN" sz="1400" cap="all" baseline="0" dirty="0">
            <a:solidFill>
              <a:schemeClr val="accent1">
                <a:lumMod val="75000"/>
              </a:schemeClr>
            </a:solidFill>
          </a:endParaRPr>
        </a:p>
      </dgm:t>
    </dgm:pt>
    <dgm:pt modelId="{C4063C69-DB6B-457B-9660-950424F0A29B}" type="parTrans" cxnId="{50861A17-178D-48E9-BF5E-75BBA9EB9C58}">
      <dgm:prSet/>
      <dgm:spPr/>
      <dgm:t>
        <a:bodyPr/>
        <a:lstStyle/>
        <a:p>
          <a:endParaRPr lang="en-IN" sz="1600">
            <a:solidFill>
              <a:schemeClr val="tx1">
                <a:lumMod val="75000"/>
                <a:lumOff val="25000"/>
              </a:schemeClr>
            </a:solidFill>
          </a:endParaRPr>
        </a:p>
      </dgm:t>
    </dgm:pt>
    <dgm:pt modelId="{FC8B63D3-FC99-4AF4-803D-1FF73EB33514}" type="sibTrans" cxnId="{50861A17-178D-48E9-BF5E-75BBA9EB9C58}">
      <dgm:prSet/>
      <dgm:spPr/>
      <dgm:t>
        <a:bodyPr/>
        <a:lstStyle/>
        <a:p>
          <a:endParaRPr lang="en-IN" sz="1600">
            <a:solidFill>
              <a:schemeClr val="tx1">
                <a:lumMod val="75000"/>
                <a:lumOff val="25000"/>
              </a:schemeClr>
            </a:solidFill>
          </a:endParaRPr>
        </a:p>
      </dgm:t>
    </dgm:pt>
    <dgm:pt modelId="{5D683482-BB09-4F42-977F-0A12D42284D0}">
      <dgm:prSet custT="1"/>
      <dgm:spPr/>
      <dgm:t>
        <a:bodyPr anchor="ctr"/>
        <a:lstStyle/>
        <a:p>
          <a:r>
            <a:rPr lang="en-IN" sz="1400" b="0" dirty="0">
              <a:solidFill>
                <a:schemeClr val="accent1">
                  <a:lumMod val="75000"/>
                </a:schemeClr>
              </a:solidFill>
              <a:latin typeface="+mn-lt"/>
            </a:rPr>
            <a:t>INTELLIGENT NETWORK SERVICES – CONTEXT WITH NETWORK TRANSFORMATION  </a:t>
          </a:r>
        </a:p>
      </dgm:t>
    </dgm:pt>
    <dgm:pt modelId="{A1744C20-C823-48DF-83F3-DA2BD6DBD073}" type="parTrans" cxnId="{32E1A839-77E5-46E0-ACE1-B746D2B63785}">
      <dgm:prSet/>
      <dgm:spPr/>
      <dgm:t>
        <a:bodyPr/>
        <a:lstStyle/>
        <a:p>
          <a:endParaRPr lang="en-IN"/>
        </a:p>
      </dgm:t>
    </dgm:pt>
    <dgm:pt modelId="{AA152E3E-5FE9-45CF-89DD-E91AD1D7C5A0}" type="sibTrans" cxnId="{32E1A839-77E5-46E0-ACE1-B746D2B63785}">
      <dgm:prSet/>
      <dgm:spPr/>
      <dgm:t>
        <a:bodyPr/>
        <a:lstStyle/>
        <a:p>
          <a:endParaRPr lang="en-IN"/>
        </a:p>
      </dgm:t>
    </dgm:pt>
    <dgm:pt modelId="{4C82CB3B-BC98-4088-B511-F2D5FAADB290}">
      <dgm:prSet custT="1"/>
      <dgm:spPr/>
      <dgm:t>
        <a:bodyPr anchor="ctr"/>
        <a:lstStyle/>
        <a:p>
          <a:r>
            <a:rPr lang="en-US" sz="1400" b="0" dirty="0">
              <a:solidFill>
                <a:schemeClr val="accent1">
                  <a:lumMod val="75000"/>
                </a:schemeClr>
              </a:solidFill>
              <a:latin typeface="+mn-lt"/>
            </a:rPr>
            <a:t>NEW-AGE NETWORK ARCHITECTURE AND DESIGN</a:t>
          </a:r>
          <a:endParaRPr lang="en-IN" sz="1400" b="0" dirty="0">
            <a:solidFill>
              <a:schemeClr val="accent1">
                <a:lumMod val="75000"/>
              </a:schemeClr>
            </a:solidFill>
            <a:latin typeface="+mn-lt"/>
          </a:endParaRPr>
        </a:p>
      </dgm:t>
    </dgm:pt>
    <dgm:pt modelId="{5F81B423-4E57-4270-9727-E4BF8952172B}" type="parTrans" cxnId="{34B822BC-FF0F-4202-B561-B3170E757E4F}">
      <dgm:prSet/>
      <dgm:spPr/>
      <dgm:t>
        <a:bodyPr/>
        <a:lstStyle/>
        <a:p>
          <a:endParaRPr lang="en-IN"/>
        </a:p>
      </dgm:t>
    </dgm:pt>
    <dgm:pt modelId="{AA1F4E48-58C5-422D-B24F-6F613AD32C56}" type="sibTrans" cxnId="{34B822BC-FF0F-4202-B561-B3170E757E4F}">
      <dgm:prSet/>
      <dgm:spPr/>
      <dgm:t>
        <a:bodyPr/>
        <a:lstStyle/>
        <a:p>
          <a:endParaRPr lang="en-IN"/>
        </a:p>
      </dgm:t>
    </dgm:pt>
    <dgm:pt modelId="{EC1EDC20-E856-45B9-83D2-A559D4AC3EE1}">
      <dgm:prSet custT="1"/>
      <dgm:spPr/>
      <dgm:t>
        <a:bodyPr anchor="ctr"/>
        <a:lstStyle/>
        <a:p>
          <a:pPr marL="541338" indent="0"/>
          <a:r>
            <a:rPr lang="en-US" sz="1200" b="0" dirty="0">
              <a:solidFill>
                <a:schemeClr val="accent1">
                  <a:lumMod val="75000"/>
                </a:schemeClr>
              </a:solidFill>
              <a:latin typeface="+mn-lt"/>
            </a:rPr>
            <a:t>NETWORK ARCHITECTURE FOR ANYWHERE DATA CENTER </a:t>
          </a:r>
          <a:endParaRPr lang="en-IN" sz="1200" b="0" dirty="0">
            <a:solidFill>
              <a:schemeClr val="accent1">
                <a:lumMod val="75000"/>
              </a:schemeClr>
            </a:solidFill>
            <a:latin typeface="+mn-lt"/>
          </a:endParaRPr>
        </a:p>
      </dgm:t>
    </dgm:pt>
    <dgm:pt modelId="{7FF5AB16-F136-46AB-AA7F-A8555ABE1D7A}" type="parTrans" cxnId="{26170778-3AFC-4F50-9FEE-DB55688F21AC}">
      <dgm:prSet/>
      <dgm:spPr/>
      <dgm:t>
        <a:bodyPr/>
        <a:lstStyle/>
        <a:p>
          <a:endParaRPr lang="en-IN"/>
        </a:p>
      </dgm:t>
    </dgm:pt>
    <dgm:pt modelId="{78277442-0577-4C81-B634-9C4BC3ACABF3}" type="sibTrans" cxnId="{26170778-3AFC-4F50-9FEE-DB55688F21AC}">
      <dgm:prSet/>
      <dgm:spPr/>
      <dgm:t>
        <a:bodyPr/>
        <a:lstStyle/>
        <a:p>
          <a:endParaRPr lang="en-IN"/>
        </a:p>
      </dgm:t>
    </dgm:pt>
    <dgm:pt modelId="{426B00D8-6AD4-4E63-A201-14030F23DE2B}">
      <dgm:prSet custT="1"/>
      <dgm:spPr/>
      <dgm:t>
        <a:bodyPr anchor="ctr"/>
        <a:lstStyle/>
        <a:p>
          <a:pPr marL="541338" indent="0">
            <a:tabLst>
              <a:tab pos="541338" algn="l"/>
            </a:tabLst>
          </a:pPr>
          <a:r>
            <a:rPr lang="en-US" sz="1200" b="0" dirty="0">
              <a:solidFill>
                <a:schemeClr val="accent1">
                  <a:lumMod val="75000"/>
                </a:schemeClr>
              </a:solidFill>
              <a:latin typeface="+mn-lt"/>
            </a:rPr>
            <a:t>NETWORK ARCHITECTURE FOR HYBRID WAN &amp; APPLICATION PERFORMANCE</a:t>
          </a:r>
          <a:endParaRPr lang="en-IN" sz="1200" b="0" dirty="0">
            <a:solidFill>
              <a:schemeClr val="accent1">
                <a:lumMod val="75000"/>
              </a:schemeClr>
            </a:solidFill>
            <a:latin typeface="+mn-lt"/>
          </a:endParaRPr>
        </a:p>
      </dgm:t>
    </dgm:pt>
    <dgm:pt modelId="{DA432CC1-8CFA-4A34-9BA0-A7114F97F232}" type="parTrans" cxnId="{FC1CC505-3755-4F04-A14D-7FEDEC0EB6AE}">
      <dgm:prSet/>
      <dgm:spPr/>
      <dgm:t>
        <a:bodyPr/>
        <a:lstStyle/>
        <a:p>
          <a:endParaRPr lang="en-IN"/>
        </a:p>
      </dgm:t>
    </dgm:pt>
    <dgm:pt modelId="{715953F4-AC93-4D61-885F-0B36B5DC10FD}" type="sibTrans" cxnId="{FC1CC505-3755-4F04-A14D-7FEDEC0EB6AE}">
      <dgm:prSet/>
      <dgm:spPr/>
      <dgm:t>
        <a:bodyPr/>
        <a:lstStyle/>
        <a:p>
          <a:endParaRPr lang="en-IN"/>
        </a:p>
      </dgm:t>
    </dgm:pt>
    <dgm:pt modelId="{0F04675A-2C3C-4344-8750-06B3D81BFD50}">
      <dgm:prSet custT="1"/>
      <dgm:spPr/>
      <dgm:t>
        <a:bodyPr anchor="ctr"/>
        <a:lstStyle/>
        <a:p>
          <a:pPr marL="541338" indent="0"/>
          <a:r>
            <a:rPr lang="en-US" sz="1200" b="0" dirty="0">
              <a:solidFill>
                <a:schemeClr val="accent1">
                  <a:lumMod val="75000"/>
                </a:schemeClr>
              </a:solidFill>
              <a:latin typeface="+mn-lt"/>
            </a:rPr>
            <a:t>NETWORK ARCHITECTURE FOR CENTRALIZED VISIBILITY &amp; CONTROL</a:t>
          </a:r>
          <a:endParaRPr lang="en-IN" sz="1200" b="0" dirty="0">
            <a:solidFill>
              <a:schemeClr val="accent1">
                <a:lumMod val="75000"/>
              </a:schemeClr>
            </a:solidFill>
            <a:latin typeface="+mn-lt"/>
          </a:endParaRPr>
        </a:p>
      </dgm:t>
    </dgm:pt>
    <dgm:pt modelId="{2C799E54-10CF-453B-B257-DA1DF770D27E}" type="parTrans" cxnId="{7B989D4A-BDF3-4FEF-A2D8-88FB5E1FF428}">
      <dgm:prSet/>
      <dgm:spPr/>
      <dgm:t>
        <a:bodyPr/>
        <a:lstStyle/>
        <a:p>
          <a:endParaRPr lang="en-IN"/>
        </a:p>
      </dgm:t>
    </dgm:pt>
    <dgm:pt modelId="{E5C08CB8-9728-482E-8D76-7F97ED866F72}" type="sibTrans" cxnId="{7B989D4A-BDF3-4FEF-A2D8-88FB5E1FF428}">
      <dgm:prSet/>
      <dgm:spPr/>
      <dgm:t>
        <a:bodyPr/>
        <a:lstStyle/>
        <a:p>
          <a:endParaRPr lang="en-IN"/>
        </a:p>
      </dgm:t>
    </dgm:pt>
    <dgm:pt modelId="{D9A1E304-8C61-476B-A278-E5F92425B27C}">
      <dgm:prSet custT="1"/>
      <dgm:spPr/>
      <dgm:t>
        <a:bodyPr anchor="ctr"/>
        <a:lstStyle/>
        <a:p>
          <a:r>
            <a:rPr lang="en-US" sz="1400" b="0" dirty="0">
              <a:solidFill>
                <a:schemeClr val="accent1">
                  <a:lumMod val="75000"/>
                </a:schemeClr>
              </a:solidFill>
              <a:latin typeface="+mn-lt"/>
            </a:rPr>
            <a:t>SIFY SUCCESS STORIES</a:t>
          </a:r>
          <a:endParaRPr lang="en-IN" sz="1400" b="0" dirty="0">
            <a:solidFill>
              <a:schemeClr val="accent1">
                <a:lumMod val="75000"/>
              </a:schemeClr>
            </a:solidFill>
            <a:latin typeface="+mn-lt"/>
          </a:endParaRPr>
        </a:p>
      </dgm:t>
    </dgm:pt>
    <dgm:pt modelId="{09D37DB2-752E-4BC9-8F67-A014329C8494}" type="parTrans" cxnId="{638C1D2B-B9FA-4CA0-B360-6482F8D476FF}">
      <dgm:prSet/>
      <dgm:spPr/>
      <dgm:t>
        <a:bodyPr/>
        <a:lstStyle/>
        <a:p>
          <a:endParaRPr lang="en-IN"/>
        </a:p>
      </dgm:t>
    </dgm:pt>
    <dgm:pt modelId="{A1A76D57-FC18-49F8-8B38-58A7B9ACFD6A}" type="sibTrans" cxnId="{638C1D2B-B9FA-4CA0-B360-6482F8D476FF}">
      <dgm:prSet/>
      <dgm:spPr/>
      <dgm:t>
        <a:bodyPr/>
        <a:lstStyle/>
        <a:p>
          <a:endParaRPr lang="en-IN"/>
        </a:p>
      </dgm:t>
    </dgm:pt>
    <dgm:pt modelId="{6C2AA290-246C-48BD-91D7-E3CB12EC46B0}">
      <dgm:prSet custT="1"/>
      <dgm:spPr/>
      <dgm:t>
        <a:bodyPr anchor="ctr"/>
        <a:lstStyle/>
        <a:p>
          <a:r>
            <a:rPr lang="en-US" sz="1400" b="0" dirty="0">
              <a:solidFill>
                <a:schemeClr val="accent1">
                  <a:lumMod val="75000"/>
                </a:schemeClr>
              </a:solidFill>
              <a:latin typeface="+mn-lt"/>
            </a:rPr>
            <a:t>KEY TAKEAWAYS</a:t>
          </a:r>
          <a:endParaRPr lang="en-IN" sz="1400" b="0" dirty="0">
            <a:solidFill>
              <a:schemeClr val="accent1">
                <a:lumMod val="75000"/>
              </a:schemeClr>
            </a:solidFill>
            <a:latin typeface="+mn-lt"/>
          </a:endParaRPr>
        </a:p>
      </dgm:t>
    </dgm:pt>
    <dgm:pt modelId="{BC3B9B93-B106-4158-AB87-71583E755715}" type="parTrans" cxnId="{67003A09-D1EB-4608-B722-9CA2DF54AE2F}">
      <dgm:prSet/>
      <dgm:spPr/>
      <dgm:t>
        <a:bodyPr/>
        <a:lstStyle/>
        <a:p>
          <a:endParaRPr lang="en-IN"/>
        </a:p>
      </dgm:t>
    </dgm:pt>
    <dgm:pt modelId="{CECAB29E-5EE8-4291-9010-2197F2982643}" type="sibTrans" cxnId="{67003A09-D1EB-4608-B722-9CA2DF54AE2F}">
      <dgm:prSet/>
      <dgm:spPr/>
      <dgm:t>
        <a:bodyPr/>
        <a:lstStyle/>
        <a:p>
          <a:endParaRPr lang="en-IN"/>
        </a:p>
      </dgm:t>
    </dgm:pt>
    <dgm:pt modelId="{A7FBD368-F683-4920-A669-FC17188D2097}" type="pres">
      <dgm:prSet presAssocID="{49DA05C7-07C7-403D-AD6A-B685AE6A0096}" presName="vert0" presStyleCnt="0">
        <dgm:presLayoutVars>
          <dgm:dir/>
          <dgm:animOne val="branch"/>
          <dgm:animLvl val="lvl"/>
        </dgm:presLayoutVars>
      </dgm:prSet>
      <dgm:spPr/>
    </dgm:pt>
    <dgm:pt modelId="{8E4F29EF-C02C-4610-8613-655E2302BCAF}" type="pres">
      <dgm:prSet presAssocID="{03F31012-4BB8-4293-B298-A7EB77269A65}" presName="thickLine" presStyleLbl="alignNode1" presStyleIdx="0" presStyleCnt="8"/>
      <dgm:spPr/>
    </dgm:pt>
    <dgm:pt modelId="{C2A396C3-3490-4E66-BB84-C5DB1AF7A844}" type="pres">
      <dgm:prSet presAssocID="{03F31012-4BB8-4293-B298-A7EB77269A65}" presName="horz1" presStyleCnt="0"/>
      <dgm:spPr/>
    </dgm:pt>
    <dgm:pt modelId="{90354892-1EEE-44FC-BC2D-CA907B74E09C}" type="pres">
      <dgm:prSet presAssocID="{03F31012-4BB8-4293-B298-A7EB77269A65}" presName="tx1" presStyleLbl="revTx" presStyleIdx="0" presStyleCnt="8"/>
      <dgm:spPr/>
    </dgm:pt>
    <dgm:pt modelId="{86FA0C5B-2B3F-4C20-A612-88657483DBF3}" type="pres">
      <dgm:prSet presAssocID="{03F31012-4BB8-4293-B298-A7EB77269A65}" presName="vert1" presStyleCnt="0"/>
      <dgm:spPr/>
    </dgm:pt>
    <dgm:pt modelId="{37016B5A-EF19-4304-B60A-671EDA372303}" type="pres">
      <dgm:prSet presAssocID="{5D683482-BB09-4F42-977F-0A12D42284D0}" presName="thickLine" presStyleLbl="alignNode1" presStyleIdx="1" presStyleCnt="8"/>
      <dgm:spPr/>
    </dgm:pt>
    <dgm:pt modelId="{43A627F9-0BD3-4372-BCE1-ABAA64B3D69B}" type="pres">
      <dgm:prSet presAssocID="{5D683482-BB09-4F42-977F-0A12D42284D0}" presName="horz1" presStyleCnt="0"/>
      <dgm:spPr/>
    </dgm:pt>
    <dgm:pt modelId="{E7AAA8DF-6E63-4964-81E1-417D23871F11}" type="pres">
      <dgm:prSet presAssocID="{5D683482-BB09-4F42-977F-0A12D42284D0}" presName="tx1" presStyleLbl="revTx" presStyleIdx="1" presStyleCnt="8"/>
      <dgm:spPr/>
    </dgm:pt>
    <dgm:pt modelId="{E81C49E5-6FBB-4209-AC9C-57576A92A2F7}" type="pres">
      <dgm:prSet presAssocID="{5D683482-BB09-4F42-977F-0A12D42284D0}" presName="vert1" presStyleCnt="0"/>
      <dgm:spPr/>
    </dgm:pt>
    <dgm:pt modelId="{7FBBD736-2F8C-469E-A033-D1F8F6A28867}" type="pres">
      <dgm:prSet presAssocID="{4C82CB3B-BC98-4088-B511-F2D5FAADB290}" presName="thickLine" presStyleLbl="alignNode1" presStyleIdx="2" presStyleCnt="8"/>
      <dgm:spPr/>
    </dgm:pt>
    <dgm:pt modelId="{B033A125-5EDF-49C2-9A74-1B85DD95EABF}" type="pres">
      <dgm:prSet presAssocID="{4C82CB3B-BC98-4088-B511-F2D5FAADB290}" presName="horz1" presStyleCnt="0"/>
      <dgm:spPr/>
    </dgm:pt>
    <dgm:pt modelId="{B3A490D8-B2E5-426B-8D33-91A3865838C3}" type="pres">
      <dgm:prSet presAssocID="{4C82CB3B-BC98-4088-B511-F2D5FAADB290}" presName="tx1" presStyleLbl="revTx" presStyleIdx="2" presStyleCnt="8"/>
      <dgm:spPr/>
    </dgm:pt>
    <dgm:pt modelId="{2A96ECE7-3E01-4279-85E2-881739A9039B}" type="pres">
      <dgm:prSet presAssocID="{4C82CB3B-BC98-4088-B511-F2D5FAADB290}" presName="vert1" presStyleCnt="0"/>
      <dgm:spPr/>
    </dgm:pt>
    <dgm:pt modelId="{54C094B0-45F2-4C3B-A7DB-BBCB57062182}" type="pres">
      <dgm:prSet presAssocID="{EC1EDC20-E856-45B9-83D2-A559D4AC3EE1}" presName="thickLine" presStyleLbl="alignNode1" presStyleIdx="3" presStyleCnt="8"/>
      <dgm:spPr/>
    </dgm:pt>
    <dgm:pt modelId="{2B0FA38D-D768-4451-91EF-67BB548BF8C1}" type="pres">
      <dgm:prSet presAssocID="{EC1EDC20-E856-45B9-83D2-A559D4AC3EE1}" presName="horz1" presStyleCnt="0"/>
      <dgm:spPr/>
    </dgm:pt>
    <dgm:pt modelId="{840C5B7A-6CF1-465B-87BC-0A1904532BBF}" type="pres">
      <dgm:prSet presAssocID="{EC1EDC20-E856-45B9-83D2-A559D4AC3EE1}" presName="tx1" presStyleLbl="revTx" presStyleIdx="3" presStyleCnt="8"/>
      <dgm:spPr/>
    </dgm:pt>
    <dgm:pt modelId="{832DC70E-3C0A-4261-A372-B2A5FB0D089C}" type="pres">
      <dgm:prSet presAssocID="{EC1EDC20-E856-45B9-83D2-A559D4AC3EE1}" presName="vert1" presStyleCnt="0"/>
      <dgm:spPr/>
    </dgm:pt>
    <dgm:pt modelId="{1FB58E20-B6D6-4C68-9754-93C270229E07}" type="pres">
      <dgm:prSet presAssocID="{426B00D8-6AD4-4E63-A201-14030F23DE2B}" presName="thickLine" presStyleLbl="alignNode1" presStyleIdx="4" presStyleCnt="8"/>
      <dgm:spPr/>
    </dgm:pt>
    <dgm:pt modelId="{8F82D2ED-7989-4278-AF47-77BC6A81D80E}" type="pres">
      <dgm:prSet presAssocID="{426B00D8-6AD4-4E63-A201-14030F23DE2B}" presName="horz1" presStyleCnt="0"/>
      <dgm:spPr/>
    </dgm:pt>
    <dgm:pt modelId="{02F6390F-A9DC-43D6-859D-DCF30B283B71}" type="pres">
      <dgm:prSet presAssocID="{426B00D8-6AD4-4E63-A201-14030F23DE2B}" presName="tx1" presStyleLbl="revTx" presStyleIdx="4" presStyleCnt="8"/>
      <dgm:spPr/>
    </dgm:pt>
    <dgm:pt modelId="{6524F432-3C53-48CE-A5EF-1431FC6CCF36}" type="pres">
      <dgm:prSet presAssocID="{426B00D8-6AD4-4E63-A201-14030F23DE2B}" presName="vert1" presStyleCnt="0"/>
      <dgm:spPr/>
    </dgm:pt>
    <dgm:pt modelId="{1C7DAA1D-2DC1-4D6E-BCE8-901BA024ABD4}" type="pres">
      <dgm:prSet presAssocID="{0F04675A-2C3C-4344-8750-06B3D81BFD50}" presName="thickLine" presStyleLbl="alignNode1" presStyleIdx="5" presStyleCnt="8"/>
      <dgm:spPr/>
    </dgm:pt>
    <dgm:pt modelId="{ADBF55AC-907D-44F8-BCFF-F7FC5FFCF56D}" type="pres">
      <dgm:prSet presAssocID="{0F04675A-2C3C-4344-8750-06B3D81BFD50}" presName="horz1" presStyleCnt="0"/>
      <dgm:spPr/>
    </dgm:pt>
    <dgm:pt modelId="{3D8E11F6-C6F8-46D5-B1B4-998FBAD13100}" type="pres">
      <dgm:prSet presAssocID="{0F04675A-2C3C-4344-8750-06B3D81BFD50}" presName="tx1" presStyleLbl="revTx" presStyleIdx="5" presStyleCnt="8"/>
      <dgm:spPr/>
    </dgm:pt>
    <dgm:pt modelId="{812BADFC-C3AA-4DB4-8943-D67589BE8F66}" type="pres">
      <dgm:prSet presAssocID="{0F04675A-2C3C-4344-8750-06B3D81BFD50}" presName="vert1" presStyleCnt="0"/>
      <dgm:spPr/>
    </dgm:pt>
    <dgm:pt modelId="{DF07EF4B-95D3-4FCF-8931-1A15B9243222}" type="pres">
      <dgm:prSet presAssocID="{D9A1E304-8C61-476B-A278-E5F92425B27C}" presName="thickLine" presStyleLbl="alignNode1" presStyleIdx="6" presStyleCnt="8"/>
      <dgm:spPr/>
    </dgm:pt>
    <dgm:pt modelId="{F0951189-1B12-448B-A7BB-2AB3D79F71BE}" type="pres">
      <dgm:prSet presAssocID="{D9A1E304-8C61-476B-A278-E5F92425B27C}" presName="horz1" presStyleCnt="0"/>
      <dgm:spPr/>
    </dgm:pt>
    <dgm:pt modelId="{790E9CAA-C6C1-4B0C-9DCF-CC71289DA515}" type="pres">
      <dgm:prSet presAssocID="{D9A1E304-8C61-476B-A278-E5F92425B27C}" presName="tx1" presStyleLbl="revTx" presStyleIdx="6" presStyleCnt="8"/>
      <dgm:spPr/>
    </dgm:pt>
    <dgm:pt modelId="{C30EEF72-9AE5-46B1-97C6-4C2DC72EDD31}" type="pres">
      <dgm:prSet presAssocID="{D9A1E304-8C61-476B-A278-E5F92425B27C}" presName="vert1" presStyleCnt="0"/>
      <dgm:spPr/>
    </dgm:pt>
    <dgm:pt modelId="{12141FEA-E55E-41A6-B482-91E43D092E6D}" type="pres">
      <dgm:prSet presAssocID="{6C2AA290-246C-48BD-91D7-E3CB12EC46B0}" presName="thickLine" presStyleLbl="alignNode1" presStyleIdx="7" presStyleCnt="8"/>
      <dgm:spPr/>
    </dgm:pt>
    <dgm:pt modelId="{323DA747-AB17-4DF2-9B74-262455C2DAA8}" type="pres">
      <dgm:prSet presAssocID="{6C2AA290-246C-48BD-91D7-E3CB12EC46B0}" presName="horz1" presStyleCnt="0"/>
      <dgm:spPr/>
    </dgm:pt>
    <dgm:pt modelId="{D17B1B64-FF2B-4CA8-B3F5-E12D1E3793EF}" type="pres">
      <dgm:prSet presAssocID="{6C2AA290-246C-48BD-91D7-E3CB12EC46B0}" presName="tx1" presStyleLbl="revTx" presStyleIdx="7" presStyleCnt="8"/>
      <dgm:spPr/>
    </dgm:pt>
    <dgm:pt modelId="{BC0FDC5E-3626-4261-87BF-7B8F1123FE16}" type="pres">
      <dgm:prSet presAssocID="{6C2AA290-246C-48BD-91D7-E3CB12EC46B0}" presName="vert1" presStyleCnt="0"/>
      <dgm:spPr/>
    </dgm:pt>
  </dgm:ptLst>
  <dgm:cxnLst>
    <dgm:cxn modelId="{FC1CC505-3755-4F04-A14D-7FEDEC0EB6AE}" srcId="{49DA05C7-07C7-403D-AD6A-B685AE6A0096}" destId="{426B00D8-6AD4-4E63-A201-14030F23DE2B}" srcOrd="4" destOrd="0" parTransId="{DA432CC1-8CFA-4A34-9BA0-A7114F97F232}" sibTransId="{715953F4-AC93-4D61-885F-0B36B5DC10FD}"/>
    <dgm:cxn modelId="{67003A09-D1EB-4608-B722-9CA2DF54AE2F}" srcId="{49DA05C7-07C7-403D-AD6A-B685AE6A0096}" destId="{6C2AA290-246C-48BD-91D7-E3CB12EC46B0}" srcOrd="7" destOrd="0" parTransId="{BC3B9B93-B106-4158-AB87-71583E755715}" sibTransId="{CECAB29E-5EE8-4291-9010-2197F2982643}"/>
    <dgm:cxn modelId="{50861A17-178D-48E9-BF5E-75BBA9EB9C58}" srcId="{49DA05C7-07C7-403D-AD6A-B685AE6A0096}" destId="{03F31012-4BB8-4293-B298-A7EB77269A65}" srcOrd="0" destOrd="0" parTransId="{C4063C69-DB6B-457B-9660-950424F0A29B}" sibTransId="{FC8B63D3-FC99-4AF4-803D-1FF73EB33514}"/>
    <dgm:cxn modelId="{37A5E719-C264-4110-922C-217A65D5298B}" type="presOf" srcId="{6C2AA290-246C-48BD-91D7-E3CB12EC46B0}" destId="{D17B1B64-FF2B-4CA8-B3F5-E12D1E3793EF}" srcOrd="0" destOrd="0" presId="urn:microsoft.com/office/officeart/2008/layout/LinedList"/>
    <dgm:cxn modelId="{638C1D2B-B9FA-4CA0-B360-6482F8D476FF}" srcId="{49DA05C7-07C7-403D-AD6A-B685AE6A0096}" destId="{D9A1E304-8C61-476B-A278-E5F92425B27C}" srcOrd="6" destOrd="0" parTransId="{09D37DB2-752E-4BC9-8F67-A014329C8494}" sibTransId="{A1A76D57-FC18-49F8-8B38-58A7B9ACFD6A}"/>
    <dgm:cxn modelId="{32E1A839-77E5-46E0-ACE1-B746D2B63785}" srcId="{49DA05C7-07C7-403D-AD6A-B685AE6A0096}" destId="{5D683482-BB09-4F42-977F-0A12D42284D0}" srcOrd="1" destOrd="0" parTransId="{A1744C20-C823-48DF-83F3-DA2BD6DBD073}" sibTransId="{AA152E3E-5FE9-45CF-89DD-E91AD1D7C5A0}"/>
    <dgm:cxn modelId="{11B7B939-9A67-42E2-BB06-080BE8997D2A}" type="presOf" srcId="{4C82CB3B-BC98-4088-B511-F2D5FAADB290}" destId="{B3A490D8-B2E5-426B-8D33-91A3865838C3}" srcOrd="0" destOrd="0" presId="urn:microsoft.com/office/officeart/2008/layout/LinedList"/>
    <dgm:cxn modelId="{6135513A-2FCC-4C2B-97F5-2822AED25114}" type="presOf" srcId="{426B00D8-6AD4-4E63-A201-14030F23DE2B}" destId="{02F6390F-A9DC-43D6-859D-DCF30B283B71}" srcOrd="0" destOrd="0" presId="urn:microsoft.com/office/officeart/2008/layout/LinedList"/>
    <dgm:cxn modelId="{73F68062-F801-43F5-A637-ED80D2BB2C9C}" type="presOf" srcId="{D9A1E304-8C61-476B-A278-E5F92425B27C}" destId="{790E9CAA-C6C1-4B0C-9DCF-CC71289DA515}" srcOrd="0" destOrd="0" presId="urn:microsoft.com/office/officeart/2008/layout/LinedList"/>
    <dgm:cxn modelId="{7B989D4A-BDF3-4FEF-A2D8-88FB5E1FF428}" srcId="{49DA05C7-07C7-403D-AD6A-B685AE6A0096}" destId="{0F04675A-2C3C-4344-8750-06B3D81BFD50}" srcOrd="5" destOrd="0" parTransId="{2C799E54-10CF-453B-B257-DA1DF770D27E}" sibTransId="{E5C08CB8-9728-482E-8D76-7F97ED866F72}"/>
    <dgm:cxn modelId="{2C75456C-1500-4C8C-974F-51A407FA4092}" type="presOf" srcId="{EC1EDC20-E856-45B9-83D2-A559D4AC3EE1}" destId="{840C5B7A-6CF1-465B-87BC-0A1904532BBF}" srcOrd="0" destOrd="0" presId="urn:microsoft.com/office/officeart/2008/layout/LinedList"/>
    <dgm:cxn modelId="{25C1E575-B89F-427B-91DD-5741F5443690}" type="presOf" srcId="{49DA05C7-07C7-403D-AD6A-B685AE6A0096}" destId="{A7FBD368-F683-4920-A669-FC17188D2097}" srcOrd="0" destOrd="0" presId="urn:microsoft.com/office/officeart/2008/layout/LinedList"/>
    <dgm:cxn modelId="{26170778-3AFC-4F50-9FEE-DB55688F21AC}" srcId="{49DA05C7-07C7-403D-AD6A-B685AE6A0096}" destId="{EC1EDC20-E856-45B9-83D2-A559D4AC3EE1}" srcOrd="3" destOrd="0" parTransId="{7FF5AB16-F136-46AB-AA7F-A8555ABE1D7A}" sibTransId="{78277442-0577-4C81-B634-9C4BC3ACABF3}"/>
    <dgm:cxn modelId="{A01A7778-93E0-4279-B85F-643647EF327D}" type="presOf" srcId="{03F31012-4BB8-4293-B298-A7EB77269A65}" destId="{90354892-1EEE-44FC-BC2D-CA907B74E09C}" srcOrd="0" destOrd="0" presId="urn:microsoft.com/office/officeart/2008/layout/LinedList"/>
    <dgm:cxn modelId="{71FC5B96-A1B2-479B-89A7-C489A71528D4}" type="presOf" srcId="{5D683482-BB09-4F42-977F-0A12D42284D0}" destId="{E7AAA8DF-6E63-4964-81E1-417D23871F11}" srcOrd="0" destOrd="0" presId="urn:microsoft.com/office/officeart/2008/layout/LinedList"/>
    <dgm:cxn modelId="{34B822BC-FF0F-4202-B561-B3170E757E4F}" srcId="{49DA05C7-07C7-403D-AD6A-B685AE6A0096}" destId="{4C82CB3B-BC98-4088-B511-F2D5FAADB290}" srcOrd="2" destOrd="0" parTransId="{5F81B423-4E57-4270-9727-E4BF8952172B}" sibTransId="{AA1F4E48-58C5-422D-B24F-6F613AD32C56}"/>
    <dgm:cxn modelId="{83FC73D9-0032-4A26-BAEF-18B296B2D1F7}" type="presOf" srcId="{0F04675A-2C3C-4344-8750-06B3D81BFD50}" destId="{3D8E11F6-C6F8-46D5-B1B4-998FBAD13100}" srcOrd="0" destOrd="0" presId="urn:microsoft.com/office/officeart/2008/layout/LinedList"/>
    <dgm:cxn modelId="{CF8B2215-FEFA-468B-981E-E9DD487FE3AE}" type="presParOf" srcId="{A7FBD368-F683-4920-A669-FC17188D2097}" destId="{8E4F29EF-C02C-4610-8613-655E2302BCAF}" srcOrd="0" destOrd="0" presId="urn:microsoft.com/office/officeart/2008/layout/LinedList"/>
    <dgm:cxn modelId="{BEA2A9A3-474C-4B77-9389-B4E9E2909542}" type="presParOf" srcId="{A7FBD368-F683-4920-A669-FC17188D2097}" destId="{C2A396C3-3490-4E66-BB84-C5DB1AF7A844}" srcOrd="1" destOrd="0" presId="urn:microsoft.com/office/officeart/2008/layout/LinedList"/>
    <dgm:cxn modelId="{DE83E7D6-8D55-4D5C-BEED-AF307FCF0F0F}" type="presParOf" srcId="{C2A396C3-3490-4E66-BB84-C5DB1AF7A844}" destId="{90354892-1EEE-44FC-BC2D-CA907B74E09C}" srcOrd="0" destOrd="0" presId="urn:microsoft.com/office/officeart/2008/layout/LinedList"/>
    <dgm:cxn modelId="{240F8BDD-F5A6-4A88-976F-026A3C2A8E1C}" type="presParOf" srcId="{C2A396C3-3490-4E66-BB84-C5DB1AF7A844}" destId="{86FA0C5B-2B3F-4C20-A612-88657483DBF3}" srcOrd="1" destOrd="0" presId="urn:microsoft.com/office/officeart/2008/layout/LinedList"/>
    <dgm:cxn modelId="{34E9AF14-630A-442B-B653-09511169EFEE}" type="presParOf" srcId="{A7FBD368-F683-4920-A669-FC17188D2097}" destId="{37016B5A-EF19-4304-B60A-671EDA372303}" srcOrd="2" destOrd="0" presId="urn:microsoft.com/office/officeart/2008/layout/LinedList"/>
    <dgm:cxn modelId="{9EEBAB22-78D0-42C7-BF6D-EB5EB794E2DA}" type="presParOf" srcId="{A7FBD368-F683-4920-A669-FC17188D2097}" destId="{43A627F9-0BD3-4372-BCE1-ABAA64B3D69B}" srcOrd="3" destOrd="0" presId="urn:microsoft.com/office/officeart/2008/layout/LinedList"/>
    <dgm:cxn modelId="{84EA0483-9E8D-42A9-B7F8-AC6A6FA85E17}" type="presParOf" srcId="{43A627F9-0BD3-4372-BCE1-ABAA64B3D69B}" destId="{E7AAA8DF-6E63-4964-81E1-417D23871F11}" srcOrd="0" destOrd="0" presId="urn:microsoft.com/office/officeart/2008/layout/LinedList"/>
    <dgm:cxn modelId="{26AC5870-5D0B-49C7-8CE3-3DC911123668}" type="presParOf" srcId="{43A627F9-0BD3-4372-BCE1-ABAA64B3D69B}" destId="{E81C49E5-6FBB-4209-AC9C-57576A92A2F7}" srcOrd="1" destOrd="0" presId="urn:microsoft.com/office/officeart/2008/layout/LinedList"/>
    <dgm:cxn modelId="{4C9EFEA4-B96A-4850-B07C-491B8035E1E1}" type="presParOf" srcId="{A7FBD368-F683-4920-A669-FC17188D2097}" destId="{7FBBD736-2F8C-469E-A033-D1F8F6A28867}" srcOrd="4" destOrd="0" presId="urn:microsoft.com/office/officeart/2008/layout/LinedList"/>
    <dgm:cxn modelId="{458475FF-DA33-40FB-A238-2C988B9A5395}" type="presParOf" srcId="{A7FBD368-F683-4920-A669-FC17188D2097}" destId="{B033A125-5EDF-49C2-9A74-1B85DD95EABF}" srcOrd="5" destOrd="0" presId="urn:microsoft.com/office/officeart/2008/layout/LinedList"/>
    <dgm:cxn modelId="{609B2B29-F73A-4789-9F90-0B8B628D3D75}" type="presParOf" srcId="{B033A125-5EDF-49C2-9A74-1B85DD95EABF}" destId="{B3A490D8-B2E5-426B-8D33-91A3865838C3}" srcOrd="0" destOrd="0" presId="urn:microsoft.com/office/officeart/2008/layout/LinedList"/>
    <dgm:cxn modelId="{48F0A44E-0532-4C7D-BB5E-DCD93963390B}" type="presParOf" srcId="{B033A125-5EDF-49C2-9A74-1B85DD95EABF}" destId="{2A96ECE7-3E01-4279-85E2-881739A9039B}" srcOrd="1" destOrd="0" presId="urn:microsoft.com/office/officeart/2008/layout/LinedList"/>
    <dgm:cxn modelId="{3353CDA7-6285-47AB-A1EE-A8BBCCE21628}" type="presParOf" srcId="{A7FBD368-F683-4920-A669-FC17188D2097}" destId="{54C094B0-45F2-4C3B-A7DB-BBCB57062182}" srcOrd="6" destOrd="0" presId="urn:microsoft.com/office/officeart/2008/layout/LinedList"/>
    <dgm:cxn modelId="{A48064F4-B4B2-41D8-AF5A-EE161047A40D}" type="presParOf" srcId="{A7FBD368-F683-4920-A669-FC17188D2097}" destId="{2B0FA38D-D768-4451-91EF-67BB548BF8C1}" srcOrd="7" destOrd="0" presId="urn:microsoft.com/office/officeart/2008/layout/LinedList"/>
    <dgm:cxn modelId="{7B6E980A-4F4E-4936-BCF6-C7F9C531284B}" type="presParOf" srcId="{2B0FA38D-D768-4451-91EF-67BB548BF8C1}" destId="{840C5B7A-6CF1-465B-87BC-0A1904532BBF}" srcOrd="0" destOrd="0" presId="urn:microsoft.com/office/officeart/2008/layout/LinedList"/>
    <dgm:cxn modelId="{F4571AF8-FDA8-4024-9D8D-985CFD63B676}" type="presParOf" srcId="{2B0FA38D-D768-4451-91EF-67BB548BF8C1}" destId="{832DC70E-3C0A-4261-A372-B2A5FB0D089C}" srcOrd="1" destOrd="0" presId="urn:microsoft.com/office/officeart/2008/layout/LinedList"/>
    <dgm:cxn modelId="{EAFB0239-5440-4799-928E-42D652E3FFD9}" type="presParOf" srcId="{A7FBD368-F683-4920-A669-FC17188D2097}" destId="{1FB58E20-B6D6-4C68-9754-93C270229E07}" srcOrd="8" destOrd="0" presId="urn:microsoft.com/office/officeart/2008/layout/LinedList"/>
    <dgm:cxn modelId="{4A039247-C8C3-4AB2-A76F-66F81893E6B6}" type="presParOf" srcId="{A7FBD368-F683-4920-A669-FC17188D2097}" destId="{8F82D2ED-7989-4278-AF47-77BC6A81D80E}" srcOrd="9" destOrd="0" presId="urn:microsoft.com/office/officeart/2008/layout/LinedList"/>
    <dgm:cxn modelId="{CBA0BE48-21B9-4F3D-95B1-82084FA9256A}" type="presParOf" srcId="{8F82D2ED-7989-4278-AF47-77BC6A81D80E}" destId="{02F6390F-A9DC-43D6-859D-DCF30B283B71}" srcOrd="0" destOrd="0" presId="urn:microsoft.com/office/officeart/2008/layout/LinedList"/>
    <dgm:cxn modelId="{CB02AD3B-EDEA-4F81-9154-10F2FCB3F13D}" type="presParOf" srcId="{8F82D2ED-7989-4278-AF47-77BC6A81D80E}" destId="{6524F432-3C53-48CE-A5EF-1431FC6CCF36}" srcOrd="1" destOrd="0" presId="urn:microsoft.com/office/officeart/2008/layout/LinedList"/>
    <dgm:cxn modelId="{D4B85B4D-A171-4ACA-AE49-CADD210C5C08}" type="presParOf" srcId="{A7FBD368-F683-4920-A669-FC17188D2097}" destId="{1C7DAA1D-2DC1-4D6E-BCE8-901BA024ABD4}" srcOrd="10" destOrd="0" presId="urn:microsoft.com/office/officeart/2008/layout/LinedList"/>
    <dgm:cxn modelId="{162DF3F2-914F-4ADB-82A7-473A3FFD4203}" type="presParOf" srcId="{A7FBD368-F683-4920-A669-FC17188D2097}" destId="{ADBF55AC-907D-44F8-BCFF-F7FC5FFCF56D}" srcOrd="11" destOrd="0" presId="urn:microsoft.com/office/officeart/2008/layout/LinedList"/>
    <dgm:cxn modelId="{69F7C1EA-2F5A-4382-AC9D-1A68BE634B62}" type="presParOf" srcId="{ADBF55AC-907D-44F8-BCFF-F7FC5FFCF56D}" destId="{3D8E11F6-C6F8-46D5-B1B4-998FBAD13100}" srcOrd="0" destOrd="0" presId="urn:microsoft.com/office/officeart/2008/layout/LinedList"/>
    <dgm:cxn modelId="{67FA200D-3218-49C7-9BC6-B83C04AC4C52}" type="presParOf" srcId="{ADBF55AC-907D-44F8-BCFF-F7FC5FFCF56D}" destId="{812BADFC-C3AA-4DB4-8943-D67589BE8F66}" srcOrd="1" destOrd="0" presId="urn:microsoft.com/office/officeart/2008/layout/LinedList"/>
    <dgm:cxn modelId="{0B8BC4EB-E3A0-4A56-85B9-686A1C4DEC03}" type="presParOf" srcId="{A7FBD368-F683-4920-A669-FC17188D2097}" destId="{DF07EF4B-95D3-4FCF-8931-1A15B9243222}" srcOrd="12" destOrd="0" presId="urn:microsoft.com/office/officeart/2008/layout/LinedList"/>
    <dgm:cxn modelId="{04E0A70E-862C-4B3D-B5D1-103FABAE942A}" type="presParOf" srcId="{A7FBD368-F683-4920-A669-FC17188D2097}" destId="{F0951189-1B12-448B-A7BB-2AB3D79F71BE}" srcOrd="13" destOrd="0" presId="urn:microsoft.com/office/officeart/2008/layout/LinedList"/>
    <dgm:cxn modelId="{A9E5840C-8AEA-4AC0-8FF0-A1F2F78C5A33}" type="presParOf" srcId="{F0951189-1B12-448B-A7BB-2AB3D79F71BE}" destId="{790E9CAA-C6C1-4B0C-9DCF-CC71289DA515}" srcOrd="0" destOrd="0" presId="urn:microsoft.com/office/officeart/2008/layout/LinedList"/>
    <dgm:cxn modelId="{30C344A2-D4C8-4BE4-AE63-BF74B89F271E}" type="presParOf" srcId="{F0951189-1B12-448B-A7BB-2AB3D79F71BE}" destId="{C30EEF72-9AE5-46B1-97C6-4C2DC72EDD31}" srcOrd="1" destOrd="0" presId="urn:microsoft.com/office/officeart/2008/layout/LinedList"/>
    <dgm:cxn modelId="{48CD5AE3-D769-4986-8C23-C5326C0663FF}" type="presParOf" srcId="{A7FBD368-F683-4920-A669-FC17188D2097}" destId="{12141FEA-E55E-41A6-B482-91E43D092E6D}" srcOrd="14" destOrd="0" presId="urn:microsoft.com/office/officeart/2008/layout/LinedList"/>
    <dgm:cxn modelId="{E50FD96F-25CA-4ABA-8EA3-F8BD8EB16101}" type="presParOf" srcId="{A7FBD368-F683-4920-A669-FC17188D2097}" destId="{323DA747-AB17-4DF2-9B74-262455C2DAA8}" srcOrd="15" destOrd="0" presId="urn:microsoft.com/office/officeart/2008/layout/LinedList"/>
    <dgm:cxn modelId="{7DB6A09C-280F-4414-8158-9A2B996983CD}" type="presParOf" srcId="{323DA747-AB17-4DF2-9B74-262455C2DAA8}" destId="{D17B1B64-FF2B-4CA8-B3F5-E12D1E3793EF}" srcOrd="0" destOrd="0" presId="urn:microsoft.com/office/officeart/2008/layout/LinedList"/>
    <dgm:cxn modelId="{FCBCA65A-C683-4B6C-AFFD-6CCD7926B097}" type="presParOf" srcId="{323DA747-AB17-4DF2-9B74-262455C2DAA8}" destId="{BC0FDC5E-3626-4261-87BF-7B8F1123FE16}" srcOrd="1" destOrd="0" presId="urn:microsoft.com/office/officeart/2008/layout/LinedList"/>
  </dgm:cxnLst>
  <dgm:bg/>
  <dgm:whole>
    <a:ln w="1270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32D99-E1B4-42BB-B23E-9C48D7ED3E51}"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IN"/>
        </a:p>
      </dgm:t>
    </dgm:pt>
    <dgm:pt modelId="{41851A5F-FAC7-4665-A862-F4C4D65E86D4}">
      <dgm:prSet custT="1"/>
      <dgm:spPr>
        <a:noFill/>
        <a:ln w="9525">
          <a:solidFill>
            <a:schemeClr val="accent1"/>
          </a:solidFill>
          <a:prstDash val="sysDot"/>
        </a:ln>
      </dgm:spPr>
      <dgm:t>
        <a:bodyPr/>
        <a:lstStyle/>
        <a:p>
          <a:pPr>
            <a:lnSpc>
              <a:spcPts val="1500"/>
            </a:lnSpc>
            <a:spcAft>
              <a:spcPts val="0"/>
            </a:spcAft>
          </a:pPr>
          <a:r>
            <a:rPr lang="en-US" sz="1200"/>
            <a:t>By 2024, 50% of network operations teams will be required to rearchitect their network monitoring stack, due to the impact of hybrid networking.</a:t>
          </a:r>
          <a:endParaRPr lang="en-IN" sz="1200"/>
        </a:p>
      </dgm:t>
    </dgm:pt>
    <dgm:pt modelId="{585B0F49-8D4D-44CE-BCCC-32ABBBC36D92}" type="parTrans" cxnId="{CF561750-93D7-499F-B437-96B356A8E191}">
      <dgm:prSet/>
      <dgm:spPr/>
      <dgm:t>
        <a:bodyPr/>
        <a:lstStyle/>
        <a:p>
          <a:endParaRPr lang="en-IN"/>
        </a:p>
      </dgm:t>
    </dgm:pt>
    <dgm:pt modelId="{7C8BCF39-A16A-4D89-8FA2-009E90A893B9}" type="sibTrans" cxnId="{CF561750-93D7-499F-B437-96B356A8E191}">
      <dgm:prSet/>
      <dgm:spPr/>
      <dgm:t>
        <a:bodyPr/>
        <a:lstStyle/>
        <a:p>
          <a:endParaRPr lang="en-IN"/>
        </a:p>
      </dgm:t>
    </dgm:pt>
    <dgm:pt modelId="{A7B6AD20-D0B4-4F3D-A7FD-720DC8A1FC22}">
      <dgm:prSet custT="1"/>
      <dgm:spPr>
        <a:noFill/>
        <a:ln w="9525">
          <a:solidFill>
            <a:schemeClr val="accent2"/>
          </a:solidFill>
          <a:prstDash val="sysDot"/>
        </a:ln>
      </dgm:spPr>
      <dgm:t>
        <a:bodyPr/>
        <a:lstStyle/>
        <a:p>
          <a:pPr>
            <a:lnSpc>
              <a:spcPts val="1500"/>
            </a:lnSpc>
            <a:spcAft>
              <a:spcPts val="0"/>
            </a:spcAft>
          </a:pPr>
          <a:r>
            <a:rPr lang="en-US" sz="1200" dirty="0"/>
            <a:t>By 2025, 50% of all organizations will use cloud-based network management platforms as the primary method for configuring and supporting their networks, up from less than 15% today.</a:t>
          </a:r>
          <a:endParaRPr lang="en-IN" sz="1200" dirty="0"/>
        </a:p>
      </dgm:t>
    </dgm:pt>
    <dgm:pt modelId="{1F1719AB-9BE0-4198-9C66-0443EC84F7B2}" type="parTrans" cxnId="{E65A2EC4-91D0-4C0C-A255-9F9BC38316BD}">
      <dgm:prSet/>
      <dgm:spPr/>
      <dgm:t>
        <a:bodyPr/>
        <a:lstStyle/>
        <a:p>
          <a:endParaRPr lang="en-IN"/>
        </a:p>
      </dgm:t>
    </dgm:pt>
    <dgm:pt modelId="{703BD31E-4851-49E0-BFC7-15A220032FF9}" type="sibTrans" cxnId="{E65A2EC4-91D0-4C0C-A255-9F9BC38316BD}">
      <dgm:prSet/>
      <dgm:spPr/>
      <dgm:t>
        <a:bodyPr/>
        <a:lstStyle/>
        <a:p>
          <a:endParaRPr lang="en-IN"/>
        </a:p>
      </dgm:t>
    </dgm:pt>
    <dgm:pt modelId="{1532C6A6-4B75-4D75-9E10-D5745FCC0F8F}">
      <dgm:prSet custT="1"/>
      <dgm:spPr>
        <a:noFill/>
        <a:ln w="9525">
          <a:solidFill>
            <a:schemeClr val="accent3"/>
          </a:solidFill>
          <a:prstDash val="sysDot"/>
        </a:ln>
      </dgm:spPr>
      <dgm:t>
        <a:bodyPr/>
        <a:lstStyle/>
        <a:p>
          <a:pPr>
            <a:lnSpc>
              <a:spcPts val="1500"/>
            </a:lnSpc>
            <a:spcAft>
              <a:spcPts val="0"/>
            </a:spcAft>
          </a:pPr>
          <a:r>
            <a:rPr lang="en-US" sz="1200" dirty="0"/>
            <a:t>By 2025, to enhance agility and support for cloud applications, 65% of enterprises will have implemented software-defined wide-area networks (SD-WANs), compared with about </a:t>
          </a:r>
          <a:br>
            <a:rPr lang="en-US" sz="1200" dirty="0"/>
          </a:br>
          <a:r>
            <a:rPr lang="en-US" sz="1200" dirty="0"/>
            <a:t>30% in 2020.</a:t>
          </a:r>
          <a:endParaRPr lang="en-IN" sz="1200" dirty="0"/>
        </a:p>
      </dgm:t>
    </dgm:pt>
    <dgm:pt modelId="{480D47D7-5D9A-4EBD-8003-41B4B17DB01E}" type="parTrans" cxnId="{BDA2D5F4-E460-401D-8AA3-A9F6AA73829B}">
      <dgm:prSet/>
      <dgm:spPr/>
      <dgm:t>
        <a:bodyPr/>
        <a:lstStyle/>
        <a:p>
          <a:endParaRPr lang="en-IN"/>
        </a:p>
      </dgm:t>
    </dgm:pt>
    <dgm:pt modelId="{AD3E673E-F7E0-496C-9E72-2314E0CACB46}" type="sibTrans" cxnId="{BDA2D5F4-E460-401D-8AA3-A9F6AA73829B}">
      <dgm:prSet/>
      <dgm:spPr/>
      <dgm:t>
        <a:bodyPr/>
        <a:lstStyle/>
        <a:p>
          <a:endParaRPr lang="en-IN"/>
        </a:p>
      </dgm:t>
    </dgm:pt>
    <dgm:pt modelId="{98D76202-A4E7-4FE4-8536-CDD2DB85B975}">
      <dgm:prSet custT="1"/>
      <dgm:spPr>
        <a:noFill/>
        <a:ln w="9525">
          <a:solidFill>
            <a:schemeClr val="accent4"/>
          </a:solidFill>
          <a:prstDash val="sysDot"/>
        </a:ln>
      </dgm:spPr>
      <dgm:t>
        <a:bodyPr/>
        <a:lstStyle/>
        <a:p>
          <a:pPr>
            <a:lnSpc>
              <a:spcPts val="1500"/>
            </a:lnSpc>
            <a:spcAft>
              <a:spcPts val="0"/>
            </a:spcAft>
          </a:pPr>
          <a:r>
            <a:rPr lang="en-US" sz="1200" dirty="0"/>
            <a:t>In 2021, spend on SDWAN will surpass spend on traditional branch office routers</a:t>
          </a:r>
          <a:endParaRPr lang="en-IN" sz="1200" dirty="0"/>
        </a:p>
      </dgm:t>
    </dgm:pt>
    <dgm:pt modelId="{024221AF-929E-4184-BDE2-8CB5F0A1874F}" type="parTrans" cxnId="{22D35EA4-75E2-4F16-AE9E-04F459549C81}">
      <dgm:prSet/>
      <dgm:spPr/>
      <dgm:t>
        <a:bodyPr/>
        <a:lstStyle/>
        <a:p>
          <a:endParaRPr lang="en-IN"/>
        </a:p>
      </dgm:t>
    </dgm:pt>
    <dgm:pt modelId="{01812061-FE2B-4A62-8A26-0FA1D6BC5E84}" type="sibTrans" cxnId="{22D35EA4-75E2-4F16-AE9E-04F459549C81}">
      <dgm:prSet/>
      <dgm:spPr/>
      <dgm:t>
        <a:bodyPr/>
        <a:lstStyle/>
        <a:p>
          <a:endParaRPr lang="en-IN"/>
        </a:p>
      </dgm:t>
    </dgm:pt>
    <dgm:pt modelId="{0A8E5DF9-E7CA-480E-9953-FDA1E82287D8}">
      <dgm:prSet custT="1"/>
      <dgm:spPr>
        <a:noFill/>
        <a:ln w="9525">
          <a:solidFill>
            <a:schemeClr val="accent5"/>
          </a:solidFill>
          <a:prstDash val="sysDot"/>
        </a:ln>
      </dgm:spPr>
      <dgm:t>
        <a:bodyPr/>
        <a:lstStyle/>
        <a:p>
          <a:pPr>
            <a:lnSpc>
              <a:spcPts val="1500"/>
            </a:lnSpc>
            <a:spcAft>
              <a:spcPts val="0"/>
            </a:spcAft>
          </a:pPr>
          <a:r>
            <a:rPr lang="en-US" sz="1200" dirty="0"/>
            <a:t>Most networking leaders struggle with network automation progress, since only 26% maintain accurate network data, severely stalling and limiting the effectiveness of these initiatives.</a:t>
          </a:r>
          <a:endParaRPr lang="en-IN" sz="1200" dirty="0"/>
        </a:p>
      </dgm:t>
    </dgm:pt>
    <dgm:pt modelId="{EF6F1C76-8E95-4BDA-A6AF-CD24DE30D44B}" type="parTrans" cxnId="{02AC27E6-0F73-4ADF-80C0-8FCB8D5A9054}">
      <dgm:prSet/>
      <dgm:spPr/>
      <dgm:t>
        <a:bodyPr/>
        <a:lstStyle/>
        <a:p>
          <a:endParaRPr lang="en-IN"/>
        </a:p>
      </dgm:t>
    </dgm:pt>
    <dgm:pt modelId="{25B05086-2968-4297-87EB-AE8C02B06425}" type="sibTrans" cxnId="{02AC27E6-0F73-4ADF-80C0-8FCB8D5A9054}">
      <dgm:prSet/>
      <dgm:spPr/>
      <dgm:t>
        <a:bodyPr/>
        <a:lstStyle/>
        <a:p>
          <a:endParaRPr lang="en-IN"/>
        </a:p>
      </dgm:t>
    </dgm:pt>
    <dgm:pt modelId="{41434C36-3538-448E-8EFE-ADFBB805F842}">
      <dgm:prSet custT="1"/>
      <dgm:spPr>
        <a:noFill/>
        <a:ln w="9525">
          <a:solidFill>
            <a:schemeClr val="accent6"/>
          </a:solidFill>
          <a:prstDash val="sysDot"/>
        </a:ln>
      </dgm:spPr>
      <dgm:t>
        <a:bodyPr/>
        <a:lstStyle/>
        <a:p>
          <a:pPr>
            <a:lnSpc>
              <a:spcPts val="1500"/>
            </a:lnSpc>
            <a:spcAft>
              <a:spcPts val="0"/>
            </a:spcAft>
          </a:pPr>
          <a:r>
            <a:rPr lang="en-US" sz="1200" dirty="0"/>
            <a:t>By 2025, 30% of all organizations will rely on AI and ML-based network management and control systems to augment network operations and troubleshooting tasks, up from less than </a:t>
          </a:r>
          <a:br>
            <a:rPr lang="en-US" sz="1200" dirty="0"/>
          </a:br>
          <a:r>
            <a:rPr lang="en-US" sz="1200" dirty="0"/>
            <a:t>5% in 2020.</a:t>
          </a:r>
          <a:endParaRPr lang="en-IN" sz="1200" dirty="0"/>
        </a:p>
      </dgm:t>
    </dgm:pt>
    <dgm:pt modelId="{42BE668F-4350-4075-B186-B19512A46932}" type="parTrans" cxnId="{03ACD5A6-1600-41CA-AD16-C209CD280708}">
      <dgm:prSet/>
      <dgm:spPr/>
      <dgm:t>
        <a:bodyPr/>
        <a:lstStyle/>
        <a:p>
          <a:endParaRPr lang="en-IN"/>
        </a:p>
      </dgm:t>
    </dgm:pt>
    <dgm:pt modelId="{E145B6F1-176D-430B-B111-23C6F3403765}" type="sibTrans" cxnId="{03ACD5A6-1600-41CA-AD16-C209CD280708}">
      <dgm:prSet/>
      <dgm:spPr/>
      <dgm:t>
        <a:bodyPr/>
        <a:lstStyle/>
        <a:p>
          <a:endParaRPr lang="en-IN"/>
        </a:p>
      </dgm:t>
    </dgm:pt>
    <dgm:pt modelId="{F651D42C-F36E-4776-8339-13149A936BCA}" type="pres">
      <dgm:prSet presAssocID="{F3332D99-E1B4-42BB-B23E-9C48D7ED3E51}" presName="diagram" presStyleCnt="0">
        <dgm:presLayoutVars>
          <dgm:dir/>
          <dgm:resizeHandles val="exact"/>
        </dgm:presLayoutVars>
      </dgm:prSet>
      <dgm:spPr/>
    </dgm:pt>
    <dgm:pt modelId="{3CEDC4DD-7DD4-4315-B916-388662B4F214}" type="pres">
      <dgm:prSet presAssocID="{41851A5F-FAC7-4665-A862-F4C4D65E86D4}" presName="node" presStyleLbl="node1" presStyleIdx="0" presStyleCnt="6" custScaleY="106788" custLinFactNeighborX="-3" custLinFactNeighborY="3134">
        <dgm:presLayoutVars>
          <dgm:bulletEnabled val="1"/>
        </dgm:presLayoutVars>
      </dgm:prSet>
      <dgm:spPr>
        <a:prstGeom prst="roundRect">
          <a:avLst/>
        </a:prstGeom>
      </dgm:spPr>
    </dgm:pt>
    <dgm:pt modelId="{85AADE84-62DF-448D-A77C-0E47407F513B}" type="pres">
      <dgm:prSet presAssocID="{7C8BCF39-A16A-4D89-8FA2-009E90A893B9}" presName="sibTrans" presStyleCnt="0"/>
      <dgm:spPr/>
    </dgm:pt>
    <dgm:pt modelId="{0CFF59F1-C4EB-4660-BD3C-A88597F5A6B5}" type="pres">
      <dgm:prSet presAssocID="{A7B6AD20-D0B4-4F3D-A7FD-720DC8A1FC22}" presName="node" presStyleLbl="node1" presStyleIdx="1" presStyleCnt="6" custScaleY="106788" custLinFactNeighborX="-3" custLinFactNeighborY="3134">
        <dgm:presLayoutVars>
          <dgm:bulletEnabled val="1"/>
        </dgm:presLayoutVars>
      </dgm:prSet>
      <dgm:spPr>
        <a:prstGeom prst="roundRect">
          <a:avLst/>
        </a:prstGeom>
      </dgm:spPr>
    </dgm:pt>
    <dgm:pt modelId="{B5A18F07-3710-4EC8-ACD1-3E8A6CC67D87}" type="pres">
      <dgm:prSet presAssocID="{703BD31E-4851-49E0-BFC7-15A220032FF9}" presName="sibTrans" presStyleCnt="0"/>
      <dgm:spPr/>
    </dgm:pt>
    <dgm:pt modelId="{7551689B-36F3-47FC-8773-002116635EA4}" type="pres">
      <dgm:prSet presAssocID="{1532C6A6-4B75-4D75-9E10-D5745FCC0F8F}" presName="node" presStyleLbl="node1" presStyleIdx="2" presStyleCnt="6" custScaleY="106788" custLinFactNeighborX="-3" custLinFactNeighborY="3134">
        <dgm:presLayoutVars>
          <dgm:bulletEnabled val="1"/>
        </dgm:presLayoutVars>
      </dgm:prSet>
      <dgm:spPr>
        <a:prstGeom prst="roundRect">
          <a:avLst/>
        </a:prstGeom>
      </dgm:spPr>
    </dgm:pt>
    <dgm:pt modelId="{03D77881-958F-4A2B-886B-9DB574F6AAF8}" type="pres">
      <dgm:prSet presAssocID="{AD3E673E-F7E0-496C-9E72-2314E0CACB46}" presName="sibTrans" presStyleCnt="0"/>
      <dgm:spPr/>
    </dgm:pt>
    <dgm:pt modelId="{A95DD777-03D7-4731-A302-C514A80DA9FD}" type="pres">
      <dgm:prSet presAssocID="{98D76202-A4E7-4FE4-8536-CDD2DB85B975}" presName="node" presStyleLbl="node1" presStyleIdx="3" presStyleCnt="6" custScaleY="106788" custLinFactNeighborX="-3" custLinFactNeighborY="3134">
        <dgm:presLayoutVars>
          <dgm:bulletEnabled val="1"/>
        </dgm:presLayoutVars>
      </dgm:prSet>
      <dgm:spPr>
        <a:prstGeom prst="roundRect">
          <a:avLst/>
        </a:prstGeom>
      </dgm:spPr>
    </dgm:pt>
    <dgm:pt modelId="{D0AD1F4F-AF91-43E9-8665-57894C6FCAA9}" type="pres">
      <dgm:prSet presAssocID="{01812061-FE2B-4A62-8A26-0FA1D6BC5E84}" presName="sibTrans" presStyleCnt="0"/>
      <dgm:spPr/>
    </dgm:pt>
    <dgm:pt modelId="{A051D37D-BE84-4960-B443-CAA7091A33F3}" type="pres">
      <dgm:prSet presAssocID="{0A8E5DF9-E7CA-480E-9953-FDA1E82287D8}" presName="node" presStyleLbl="node1" presStyleIdx="4" presStyleCnt="6" custScaleY="106788" custLinFactNeighborX="-3" custLinFactNeighborY="3134">
        <dgm:presLayoutVars>
          <dgm:bulletEnabled val="1"/>
        </dgm:presLayoutVars>
      </dgm:prSet>
      <dgm:spPr>
        <a:prstGeom prst="roundRect">
          <a:avLst/>
        </a:prstGeom>
      </dgm:spPr>
    </dgm:pt>
    <dgm:pt modelId="{81E39536-94F2-45C2-84BB-36628DB7F7D5}" type="pres">
      <dgm:prSet presAssocID="{25B05086-2968-4297-87EB-AE8C02B06425}" presName="sibTrans" presStyleCnt="0"/>
      <dgm:spPr/>
    </dgm:pt>
    <dgm:pt modelId="{296DFCCF-B319-483E-822D-5A0558B93125}" type="pres">
      <dgm:prSet presAssocID="{41434C36-3538-448E-8EFE-ADFBB805F842}" presName="node" presStyleLbl="node1" presStyleIdx="5" presStyleCnt="6" custScaleY="106788">
        <dgm:presLayoutVars>
          <dgm:bulletEnabled val="1"/>
        </dgm:presLayoutVars>
      </dgm:prSet>
      <dgm:spPr>
        <a:prstGeom prst="roundRect">
          <a:avLst/>
        </a:prstGeom>
      </dgm:spPr>
    </dgm:pt>
  </dgm:ptLst>
  <dgm:cxnLst>
    <dgm:cxn modelId="{06262E01-3CA8-4574-96C3-1D0107EDA4C9}" type="presOf" srcId="{1532C6A6-4B75-4D75-9E10-D5745FCC0F8F}" destId="{7551689B-36F3-47FC-8773-002116635EA4}" srcOrd="0" destOrd="0" presId="urn:microsoft.com/office/officeart/2005/8/layout/default"/>
    <dgm:cxn modelId="{B7401C08-7CBA-4CF2-99A3-EE968DB13A82}" type="presOf" srcId="{98D76202-A4E7-4FE4-8536-CDD2DB85B975}" destId="{A95DD777-03D7-4731-A302-C514A80DA9FD}" srcOrd="0" destOrd="0" presId="urn:microsoft.com/office/officeart/2005/8/layout/default"/>
    <dgm:cxn modelId="{808AA825-97BE-4B9B-8F61-5D75CC2EA9C6}" type="presOf" srcId="{41851A5F-FAC7-4665-A862-F4C4D65E86D4}" destId="{3CEDC4DD-7DD4-4315-B916-388662B4F214}" srcOrd="0" destOrd="0" presId="urn:microsoft.com/office/officeart/2005/8/layout/default"/>
    <dgm:cxn modelId="{C1810947-1058-4068-B1B4-3E6C44EE3DE4}" type="presOf" srcId="{F3332D99-E1B4-42BB-B23E-9C48D7ED3E51}" destId="{F651D42C-F36E-4776-8339-13149A936BCA}" srcOrd="0" destOrd="0" presId="urn:microsoft.com/office/officeart/2005/8/layout/default"/>
    <dgm:cxn modelId="{CF561750-93D7-499F-B437-96B356A8E191}" srcId="{F3332D99-E1B4-42BB-B23E-9C48D7ED3E51}" destId="{41851A5F-FAC7-4665-A862-F4C4D65E86D4}" srcOrd="0" destOrd="0" parTransId="{585B0F49-8D4D-44CE-BCCC-32ABBBC36D92}" sibTransId="{7C8BCF39-A16A-4D89-8FA2-009E90A893B9}"/>
    <dgm:cxn modelId="{5B548970-BBEC-4EE6-83E0-0D8B4D3685F7}" type="presOf" srcId="{41434C36-3538-448E-8EFE-ADFBB805F842}" destId="{296DFCCF-B319-483E-822D-5A0558B93125}" srcOrd="0" destOrd="0" presId="urn:microsoft.com/office/officeart/2005/8/layout/default"/>
    <dgm:cxn modelId="{1EAC8273-D0E4-46A8-8748-9F5F2CFF2626}" type="presOf" srcId="{A7B6AD20-D0B4-4F3D-A7FD-720DC8A1FC22}" destId="{0CFF59F1-C4EB-4660-BD3C-A88597F5A6B5}" srcOrd="0" destOrd="0" presId="urn:microsoft.com/office/officeart/2005/8/layout/default"/>
    <dgm:cxn modelId="{22D35EA4-75E2-4F16-AE9E-04F459549C81}" srcId="{F3332D99-E1B4-42BB-B23E-9C48D7ED3E51}" destId="{98D76202-A4E7-4FE4-8536-CDD2DB85B975}" srcOrd="3" destOrd="0" parTransId="{024221AF-929E-4184-BDE2-8CB5F0A1874F}" sibTransId="{01812061-FE2B-4A62-8A26-0FA1D6BC5E84}"/>
    <dgm:cxn modelId="{03ACD5A6-1600-41CA-AD16-C209CD280708}" srcId="{F3332D99-E1B4-42BB-B23E-9C48D7ED3E51}" destId="{41434C36-3538-448E-8EFE-ADFBB805F842}" srcOrd="5" destOrd="0" parTransId="{42BE668F-4350-4075-B186-B19512A46932}" sibTransId="{E145B6F1-176D-430B-B111-23C6F3403765}"/>
    <dgm:cxn modelId="{E65A2EC4-91D0-4C0C-A255-9F9BC38316BD}" srcId="{F3332D99-E1B4-42BB-B23E-9C48D7ED3E51}" destId="{A7B6AD20-D0B4-4F3D-A7FD-720DC8A1FC22}" srcOrd="1" destOrd="0" parTransId="{1F1719AB-9BE0-4198-9C66-0443EC84F7B2}" sibTransId="{703BD31E-4851-49E0-BFC7-15A220032FF9}"/>
    <dgm:cxn modelId="{02AC27E6-0F73-4ADF-80C0-8FCB8D5A9054}" srcId="{F3332D99-E1B4-42BB-B23E-9C48D7ED3E51}" destId="{0A8E5DF9-E7CA-480E-9953-FDA1E82287D8}" srcOrd="4" destOrd="0" parTransId="{EF6F1C76-8E95-4BDA-A6AF-CD24DE30D44B}" sibTransId="{25B05086-2968-4297-87EB-AE8C02B06425}"/>
    <dgm:cxn modelId="{82BED3F0-7488-40B0-B009-554B72F9D3CF}" type="presOf" srcId="{0A8E5DF9-E7CA-480E-9953-FDA1E82287D8}" destId="{A051D37D-BE84-4960-B443-CAA7091A33F3}" srcOrd="0" destOrd="0" presId="urn:microsoft.com/office/officeart/2005/8/layout/default"/>
    <dgm:cxn modelId="{BDA2D5F4-E460-401D-8AA3-A9F6AA73829B}" srcId="{F3332D99-E1B4-42BB-B23E-9C48D7ED3E51}" destId="{1532C6A6-4B75-4D75-9E10-D5745FCC0F8F}" srcOrd="2" destOrd="0" parTransId="{480D47D7-5D9A-4EBD-8003-41B4B17DB01E}" sibTransId="{AD3E673E-F7E0-496C-9E72-2314E0CACB46}"/>
    <dgm:cxn modelId="{5D979E69-D6C2-438A-8E73-4826191BF720}" type="presParOf" srcId="{F651D42C-F36E-4776-8339-13149A936BCA}" destId="{3CEDC4DD-7DD4-4315-B916-388662B4F214}" srcOrd="0" destOrd="0" presId="urn:microsoft.com/office/officeart/2005/8/layout/default"/>
    <dgm:cxn modelId="{C15D31F1-83A8-4EB5-848B-40289389CB5C}" type="presParOf" srcId="{F651D42C-F36E-4776-8339-13149A936BCA}" destId="{85AADE84-62DF-448D-A77C-0E47407F513B}" srcOrd="1" destOrd="0" presId="urn:microsoft.com/office/officeart/2005/8/layout/default"/>
    <dgm:cxn modelId="{0BBB44D7-E16A-47F9-97B0-2234169A3232}" type="presParOf" srcId="{F651D42C-F36E-4776-8339-13149A936BCA}" destId="{0CFF59F1-C4EB-4660-BD3C-A88597F5A6B5}" srcOrd="2" destOrd="0" presId="urn:microsoft.com/office/officeart/2005/8/layout/default"/>
    <dgm:cxn modelId="{E6FAD2EC-FEFF-4A8E-A351-064DCF8FCC05}" type="presParOf" srcId="{F651D42C-F36E-4776-8339-13149A936BCA}" destId="{B5A18F07-3710-4EC8-ACD1-3E8A6CC67D87}" srcOrd="3" destOrd="0" presId="urn:microsoft.com/office/officeart/2005/8/layout/default"/>
    <dgm:cxn modelId="{A191D37C-1681-4126-AE92-68AA3CEB43C7}" type="presParOf" srcId="{F651D42C-F36E-4776-8339-13149A936BCA}" destId="{7551689B-36F3-47FC-8773-002116635EA4}" srcOrd="4" destOrd="0" presId="urn:microsoft.com/office/officeart/2005/8/layout/default"/>
    <dgm:cxn modelId="{6BF0E563-9C6F-43A1-BEBA-B7FB54FE6298}" type="presParOf" srcId="{F651D42C-F36E-4776-8339-13149A936BCA}" destId="{03D77881-958F-4A2B-886B-9DB574F6AAF8}" srcOrd="5" destOrd="0" presId="urn:microsoft.com/office/officeart/2005/8/layout/default"/>
    <dgm:cxn modelId="{D6BDDD36-3E1E-4A39-BDCE-9CDA7386F0C8}" type="presParOf" srcId="{F651D42C-F36E-4776-8339-13149A936BCA}" destId="{A95DD777-03D7-4731-A302-C514A80DA9FD}" srcOrd="6" destOrd="0" presId="urn:microsoft.com/office/officeart/2005/8/layout/default"/>
    <dgm:cxn modelId="{8E047B88-A0E7-4175-88F4-C5CE8D39FC36}" type="presParOf" srcId="{F651D42C-F36E-4776-8339-13149A936BCA}" destId="{D0AD1F4F-AF91-43E9-8665-57894C6FCAA9}" srcOrd="7" destOrd="0" presId="urn:microsoft.com/office/officeart/2005/8/layout/default"/>
    <dgm:cxn modelId="{30758D87-191F-4540-92B2-919F4F235AE7}" type="presParOf" srcId="{F651D42C-F36E-4776-8339-13149A936BCA}" destId="{A051D37D-BE84-4960-B443-CAA7091A33F3}" srcOrd="8" destOrd="0" presId="urn:microsoft.com/office/officeart/2005/8/layout/default"/>
    <dgm:cxn modelId="{8C530D45-0F4F-4024-9DE1-658F88DF57BB}" type="presParOf" srcId="{F651D42C-F36E-4776-8339-13149A936BCA}" destId="{81E39536-94F2-45C2-84BB-36628DB7F7D5}" srcOrd="9" destOrd="0" presId="urn:microsoft.com/office/officeart/2005/8/layout/default"/>
    <dgm:cxn modelId="{45CDF5B8-10C4-49B2-839F-97C155527039}" type="presParOf" srcId="{F651D42C-F36E-4776-8339-13149A936BCA}" destId="{296DFCCF-B319-483E-822D-5A0558B9312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B74F6D-8DB7-47B5-B29C-189D556406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1E25B32E-197F-4A64-8D2A-274289F35300}">
      <dgm:prSet custT="1"/>
      <dgm:spPr>
        <a:solidFill>
          <a:schemeClr val="accent5">
            <a:lumMod val="40000"/>
            <a:lumOff val="60000"/>
          </a:schemeClr>
        </a:solidFill>
        <a:ln w="12700">
          <a:solidFill>
            <a:schemeClr val="bg1"/>
          </a:solidFill>
          <a:prstDash val="sysDot"/>
        </a:ln>
      </dgm:spPr>
      <dgm:t>
        <a:bodyPr/>
        <a:lstStyle/>
        <a:p>
          <a:endParaRPr lang="en-IN" sz="1200" dirty="0">
            <a:solidFill>
              <a:schemeClr val="tx1"/>
            </a:solidFill>
          </a:endParaRPr>
        </a:p>
      </dgm:t>
    </dgm:pt>
    <dgm:pt modelId="{597C1AC3-094C-4ACE-8145-62B9DCEAC7D7}" type="parTrans" cxnId="{11787C60-EF09-4520-9159-16AD0855E771}">
      <dgm:prSet/>
      <dgm:spPr/>
      <dgm:t>
        <a:bodyPr/>
        <a:lstStyle/>
        <a:p>
          <a:endParaRPr lang="en-IN" sz="1200"/>
        </a:p>
      </dgm:t>
    </dgm:pt>
    <dgm:pt modelId="{1B9AC3A5-7B3D-479D-ADD3-E2F6FA71291B}" type="sibTrans" cxnId="{11787C60-EF09-4520-9159-16AD0855E771}">
      <dgm:prSet/>
      <dgm:spPr/>
      <dgm:t>
        <a:bodyPr/>
        <a:lstStyle/>
        <a:p>
          <a:endParaRPr lang="en-IN" sz="1200"/>
        </a:p>
      </dgm:t>
    </dgm:pt>
    <dgm:pt modelId="{9975D966-6F8E-49A4-BCB4-F75E379BA860}">
      <dgm:prSet custT="1"/>
      <dgm:spPr>
        <a:solidFill>
          <a:schemeClr val="accent5">
            <a:lumMod val="60000"/>
            <a:lumOff val="40000"/>
          </a:schemeClr>
        </a:solidFill>
        <a:ln w="12700">
          <a:noFill/>
          <a:prstDash val="sysDot"/>
        </a:ln>
      </dgm:spPr>
      <dgm:t>
        <a:bodyPr/>
        <a:lstStyle/>
        <a:p>
          <a:endParaRPr lang="en-IN" sz="1200">
            <a:solidFill>
              <a:schemeClr val="tx1"/>
            </a:solidFill>
          </a:endParaRPr>
        </a:p>
      </dgm:t>
    </dgm:pt>
    <dgm:pt modelId="{D8DDFAC7-2510-44AF-8456-B7C55BF88150}" type="parTrans" cxnId="{2F08EF14-7373-4BD4-8D69-E1346AF07E32}">
      <dgm:prSet/>
      <dgm:spPr/>
      <dgm:t>
        <a:bodyPr/>
        <a:lstStyle/>
        <a:p>
          <a:endParaRPr lang="en-IN" sz="1200"/>
        </a:p>
      </dgm:t>
    </dgm:pt>
    <dgm:pt modelId="{E7A3880B-6065-4936-973D-23533B457F63}" type="sibTrans" cxnId="{2F08EF14-7373-4BD4-8D69-E1346AF07E32}">
      <dgm:prSet/>
      <dgm:spPr/>
      <dgm:t>
        <a:bodyPr/>
        <a:lstStyle/>
        <a:p>
          <a:endParaRPr lang="en-IN" sz="1200"/>
        </a:p>
      </dgm:t>
    </dgm:pt>
    <dgm:pt modelId="{ED41427F-C1D6-4594-B4FE-70958619E4EF}">
      <dgm:prSet custT="1"/>
      <dgm:spPr>
        <a:solidFill>
          <a:schemeClr val="accent5">
            <a:lumMod val="40000"/>
            <a:lumOff val="60000"/>
          </a:schemeClr>
        </a:solidFill>
        <a:ln w="12700">
          <a:solidFill>
            <a:schemeClr val="bg1"/>
          </a:solidFill>
          <a:prstDash val="sysDot"/>
        </a:ln>
      </dgm:spPr>
      <dgm:t>
        <a:bodyPr/>
        <a:lstStyle/>
        <a:p>
          <a:endParaRPr lang="en-IN" sz="1200" dirty="0">
            <a:solidFill>
              <a:schemeClr val="tx1"/>
            </a:solidFill>
          </a:endParaRPr>
        </a:p>
      </dgm:t>
    </dgm:pt>
    <dgm:pt modelId="{82E40497-5198-4A44-BCEF-33C384E68590}" type="parTrans" cxnId="{25732D02-49E6-467D-93C8-ADDC922F3CC3}">
      <dgm:prSet/>
      <dgm:spPr/>
      <dgm:t>
        <a:bodyPr/>
        <a:lstStyle/>
        <a:p>
          <a:endParaRPr lang="en-IN" sz="1200"/>
        </a:p>
      </dgm:t>
    </dgm:pt>
    <dgm:pt modelId="{2F8924E4-BB6F-4E6B-AE27-0E83203E785A}" type="sibTrans" cxnId="{25732D02-49E6-467D-93C8-ADDC922F3CC3}">
      <dgm:prSet/>
      <dgm:spPr/>
      <dgm:t>
        <a:bodyPr/>
        <a:lstStyle/>
        <a:p>
          <a:endParaRPr lang="en-IN" sz="1200"/>
        </a:p>
      </dgm:t>
    </dgm:pt>
    <dgm:pt modelId="{9C2E3167-D9EB-4DEE-AF2E-DFDD6023ED9F}" type="pres">
      <dgm:prSet presAssocID="{51B74F6D-8DB7-47B5-B29C-189D556406CD}" presName="diagram" presStyleCnt="0">
        <dgm:presLayoutVars>
          <dgm:dir/>
          <dgm:resizeHandles val="exact"/>
        </dgm:presLayoutVars>
      </dgm:prSet>
      <dgm:spPr/>
    </dgm:pt>
    <dgm:pt modelId="{CCBFC1EA-36DD-4FFA-9CEA-AC9CBAF98462}" type="pres">
      <dgm:prSet presAssocID="{1E25B32E-197F-4A64-8D2A-274289F35300}" presName="node" presStyleLbl="node1" presStyleIdx="0" presStyleCnt="3" custScaleX="143020">
        <dgm:presLayoutVars>
          <dgm:bulletEnabled val="1"/>
        </dgm:presLayoutVars>
      </dgm:prSet>
      <dgm:spPr>
        <a:prstGeom prst="round2SameRect">
          <a:avLst/>
        </a:prstGeom>
      </dgm:spPr>
    </dgm:pt>
    <dgm:pt modelId="{D92BF306-43A2-4F45-813A-23FC7C7CED03}" type="pres">
      <dgm:prSet presAssocID="{1B9AC3A5-7B3D-479D-ADD3-E2F6FA71291B}" presName="sibTrans" presStyleCnt="0"/>
      <dgm:spPr/>
    </dgm:pt>
    <dgm:pt modelId="{C958CBE3-8FCF-4BEF-BC3F-6CD542135A3C}" type="pres">
      <dgm:prSet presAssocID="{9975D966-6F8E-49A4-BCB4-F75E379BA860}" presName="node" presStyleLbl="node1" presStyleIdx="1" presStyleCnt="3" custScaleX="143020" custLinFactNeighborY="-11539">
        <dgm:presLayoutVars>
          <dgm:bulletEnabled val="1"/>
        </dgm:presLayoutVars>
      </dgm:prSet>
      <dgm:spPr/>
    </dgm:pt>
    <dgm:pt modelId="{277861F6-F857-42BA-B8A6-58EF3F5D35A4}" type="pres">
      <dgm:prSet presAssocID="{E7A3880B-6065-4936-973D-23533B457F63}" presName="sibTrans" presStyleCnt="0"/>
      <dgm:spPr/>
    </dgm:pt>
    <dgm:pt modelId="{666EE0A7-829C-4DC7-8A85-7C80E9CFB64C}" type="pres">
      <dgm:prSet presAssocID="{ED41427F-C1D6-4594-B4FE-70958619E4EF}" presName="node" presStyleLbl="node1" presStyleIdx="2" presStyleCnt="3" custFlipVert="1" custScaleX="143020" custLinFactNeighborY="-22400">
        <dgm:presLayoutVars>
          <dgm:bulletEnabled val="1"/>
        </dgm:presLayoutVars>
      </dgm:prSet>
      <dgm:spPr>
        <a:prstGeom prst="round2SameRect">
          <a:avLst/>
        </a:prstGeom>
      </dgm:spPr>
    </dgm:pt>
  </dgm:ptLst>
  <dgm:cxnLst>
    <dgm:cxn modelId="{25732D02-49E6-467D-93C8-ADDC922F3CC3}" srcId="{51B74F6D-8DB7-47B5-B29C-189D556406CD}" destId="{ED41427F-C1D6-4594-B4FE-70958619E4EF}" srcOrd="2" destOrd="0" parTransId="{82E40497-5198-4A44-BCEF-33C384E68590}" sibTransId="{2F8924E4-BB6F-4E6B-AE27-0E83203E785A}"/>
    <dgm:cxn modelId="{2F08EF14-7373-4BD4-8D69-E1346AF07E32}" srcId="{51B74F6D-8DB7-47B5-B29C-189D556406CD}" destId="{9975D966-6F8E-49A4-BCB4-F75E379BA860}" srcOrd="1" destOrd="0" parTransId="{D8DDFAC7-2510-44AF-8456-B7C55BF88150}" sibTransId="{E7A3880B-6065-4936-973D-23533B457F63}"/>
    <dgm:cxn modelId="{975B0A1F-CF05-4A10-B0D8-534924BA57D6}" type="presOf" srcId="{51B74F6D-8DB7-47B5-B29C-189D556406CD}" destId="{9C2E3167-D9EB-4DEE-AF2E-DFDD6023ED9F}" srcOrd="0" destOrd="0" presId="urn:microsoft.com/office/officeart/2005/8/layout/default"/>
    <dgm:cxn modelId="{11787C60-EF09-4520-9159-16AD0855E771}" srcId="{51B74F6D-8DB7-47B5-B29C-189D556406CD}" destId="{1E25B32E-197F-4A64-8D2A-274289F35300}" srcOrd="0" destOrd="0" parTransId="{597C1AC3-094C-4ACE-8145-62B9DCEAC7D7}" sibTransId="{1B9AC3A5-7B3D-479D-ADD3-E2F6FA71291B}"/>
    <dgm:cxn modelId="{6DBEBA65-3E88-4F8B-BC40-4F284373B52F}" type="presOf" srcId="{ED41427F-C1D6-4594-B4FE-70958619E4EF}" destId="{666EE0A7-829C-4DC7-8A85-7C80E9CFB64C}" srcOrd="0" destOrd="0" presId="urn:microsoft.com/office/officeart/2005/8/layout/default"/>
    <dgm:cxn modelId="{5AA77C96-0A87-409E-B7EB-CFBF858B20E5}" type="presOf" srcId="{9975D966-6F8E-49A4-BCB4-F75E379BA860}" destId="{C958CBE3-8FCF-4BEF-BC3F-6CD542135A3C}" srcOrd="0" destOrd="0" presId="urn:microsoft.com/office/officeart/2005/8/layout/default"/>
    <dgm:cxn modelId="{C63D9DE5-8F70-4E6A-B9BF-7E6070C48F55}" type="presOf" srcId="{1E25B32E-197F-4A64-8D2A-274289F35300}" destId="{CCBFC1EA-36DD-4FFA-9CEA-AC9CBAF98462}" srcOrd="0" destOrd="0" presId="urn:microsoft.com/office/officeart/2005/8/layout/default"/>
    <dgm:cxn modelId="{38B3E65F-C725-4FD7-91E8-00C57095B7F4}" type="presParOf" srcId="{9C2E3167-D9EB-4DEE-AF2E-DFDD6023ED9F}" destId="{CCBFC1EA-36DD-4FFA-9CEA-AC9CBAF98462}" srcOrd="0" destOrd="0" presId="urn:microsoft.com/office/officeart/2005/8/layout/default"/>
    <dgm:cxn modelId="{9AEA5C74-AD0F-4523-8235-F5E1F5DC7137}" type="presParOf" srcId="{9C2E3167-D9EB-4DEE-AF2E-DFDD6023ED9F}" destId="{D92BF306-43A2-4F45-813A-23FC7C7CED03}" srcOrd="1" destOrd="0" presId="urn:microsoft.com/office/officeart/2005/8/layout/default"/>
    <dgm:cxn modelId="{57979B6F-181C-414C-A402-5725A69ACFF1}" type="presParOf" srcId="{9C2E3167-D9EB-4DEE-AF2E-DFDD6023ED9F}" destId="{C958CBE3-8FCF-4BEF-BC3F-6CD542135A3C}" srcOrd="2" destOrd="0" presId="urn:microsoft.com/office/officeart/2005/8/layout/default"/>
    <dgm:cxn modelId="{CD43D140-F944-480C-B32B-0D81D53F1708}" type="presParOf" srcId="{9C2E3167-D9EB-4DEE-AF2E-DFDD6023ED9F}" destId="{277861F6-F857-42BA-B8A6-58EF3F5D35A4}" srcOrd="3" destOrd="0" presId="urn:microsoft.com/office/officeart/2005/8/layout/default"/>
    <dgm:cxn modelId="{04217D0F-6904-4917-B1EE-161D0AB204AD}" type="presParOf" srcId="{9C2E3167-D9EB-4DEE-AF2E-DFDD6023ED9F}" destId="{666EE0A7-829C-4DC7-8A85-7C80E9CFB64C}"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F29EF-C02C-4610-8613-655E2302BCAF}">
      <dsp:nvSpPr>
        <dsp:cNvPr id="0" name=""/>
        <dsp:cNvSpPr/>
      </dsp:nvSpPr>
      <dsp:spPr>
        <a:xfrm>
          <a:off x="0" y="0"/>
          <a:ext cx="8496443" cy="0"/>
        </a:xfrm>
        <a:prstGeom prst="lin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0354892-1EEE-44FC-BC2D-CA907B74E09C}">
      <dsp:nvSpPr>
        <dsp:cNvPr id="0" name=""/>
        <dsp:cNvSpPr/>
      </dsp:nvSpPr>
      <dsp:spPr>
        <a:xfrm>
          <a:off x="0" y="0"/>
          <a:ext cx="8496443" cy="46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accent1">
                  <a:lumMod val="75000"/>
                </a:schemeClr>
              </a:solidFill>
              <a:latin typeface="+mn-lt"/>
            </a:rPr>
            <a:t>BUSINESS &amp; TECHNOLOGY TRENDS</a:t>
          </a:r>
          <a:endParaRPr lang="en-IN" sz="1400" kern="1200" cap="all" baseline="0" dirty="0">
            <a:solidFill>
              <a:schemeClr val="accent1">
                <a:lumMod val="75000"/>
              </a:schemeClr>
            </a:solidFill>
          </a:endParaRPr>
        </a:p>
      </dsp:txBody>
      <dsp:txXfrm>
        <a:off x="0" y="0"/>
        <a:ext cx="8496443" cy="468114"/>
      </dsp:txXfrm>
    </dsp:sp>
    <dsp:sp modelId="{37016B5A-EF19-4304-B60A-671EDA372303}">
      <dsp:nvSpPr>
        <dsp:cNvPr id="0" name=""/>
        <dsp:cNvSpPr/>
      </dsp:nvSpPr>
      <dsp:spPr>
        <a:xfrm>
          <a:off x="0" y="468114"/>
          <a:ext cx="8496443" cy="0"/>
        </a:xfrm>
        <a:prstGeom prst="line">
          <a:avLst/>
        </a:prstGeom>
        <a:gradFill rotWithShape="0">
          <a:gsLst>
            <a:gs pos="0">
              <a:schemeClr val="accent4">
                <a:hueOff val="-637824"/>
                <a:satOff val="3843"/>
                <a:lumOff val="308"/>
                <a:alphaOff val="0"/>
                <a:tint val="50000"/>
                <a:satMod val="300000"/>
              </a:schemeClr>
            </a:gs>
            <a:gs pos="35000">
              <a:schemeClr val="accent4">
                <a:hueOff val="-637824"/>
                <a:satOff val="3843"/>
                <a:lumOff val="308"/>
                <a:alphaOff val="0"/>
                <a:tint val="37000"/>
                <a:satMod val="300000"/>
              </a:schemeClr>
            </a:gs>
            <a:gs pos="100000">
              <a:schemeClr val="accent4">
                <a:hueOff val="-637824"/>
                <a:satOff val="3843"/>
                <a:lumOff val="308"/>
                <a:alphaOff val="0"/>
                <a:tint val="15000"/>
                <a:satMod val="350000"/>
              </a:schemeClr>
            </a:gs>
          </a:gsLst>
          <a:lin ang="16200000" scaled="1"/>
        </a:gradFill>
        <a:ln w="9525" cap="flat" cmpd="sng" algn="ctr">
          <a:solidFill>
            <a:schemeClr val="accent4">
              <a:hueOff val="-637824"/>
              <a:satOff val="3843"/>
              <a:lumOff val="30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7AAA8DF-6E63-4964-81E1-417D23871F11}">
      <dsp:nvSpPr>
        <dsp:cNvPr id="0" name=""/>
        <dsp:cNvSpPr/>
      </dsp:nvSpPr>
      <dsp:spPr>
        <a:xfrm>
          <a:off x="0" y="468114"/>
          <a:ext cx="8496443" cy="46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0" kern="1200" dirty="0">
              <a:solidFill>
                <a:schemeClr val="accent1">
                  <a:lumMod val="75000"/>
                </a:schemeClr>
              </a:solidFill>
              <a:latin typeface="+mn-lt"/>
            </a:rPr>
            <a:t>INTELLIGENT NETWORK SERVICES – CONTEXT WITH NETWORK TRANSFORMATION  </a:t>
          </a:r>
        </a:p>
      </dsp:txBody>
      <dsp:txXfrm>
        <a:off x="0" y="468114"/>
        <a:ext cx="8496443" cy="468114"/>
      </dsp:txXfrm>
    </dsp:sp>
    <dsp:sp modelId="{7FBBD736-2F8C-469E-A033-D1F8F6A28867}">
      <dsp:nvSpPr>
        <dsp:cNvPr id="0" name=""/>
        <dsp:cNvSpPr/>
      </dsp:nvSpPr>
      <dsp:spPr>
        <a:xfrm>
          <a:off x="0" y="936228"/>
          <a:ext cx="8496443" cy="0"/>
        </a:xfrm>
        <a:prstGeom prst="line">
          <a:avLst/>
        </a:prstGeom>
        <a:gradFill rotWithShape="0">
          <a:gsLst>
            <a:gs pos="0">
              <a:schemeClr val="accent4">
                <a:hueOff val="-1275649"/>
                <a:satOff val="7685"/>
                <a:lumOff val="616"/>
                <a:alphaOff val="0"/>
                <a:tint val="50000"/>
                <a:satMod val="300000"/>
              </a:schemeClr>
            </a:gs>
            <a:gs pos="35000">
              <a:schemeClr val="accent4">
                <a:hueOff val="-1275649"/>
                <a:satOff val="7685"/>
                <a:lumOff val="616"/>
                <a:alphaOff val="0"/>
                <a:tint val="37000"/>
                <a:satMod val="300000"/>
              </a:schemeClr>
            </a:gs>
            <a:gs pos="100000">
              <a:schemeClr val="accent4">
                <a:hueOff val="-1275649"/>
                <a:satOff val="7685"/>
                <a:lumOff val="616"/>
                <a:alphaOff val="0"/>
                <a:tint val="15000"/>
                <a:satMod val="350000"/>
              </a:schemeClr>
            </a:gs>
          </a:gsLst>
          <a:lin ang="16200000" scaled="1"/>
        </a:gradFill>
        <a:ln w="9525" cap="flat" cmpd="sng" algn="ctr">
          <a:solidFill>
            <a:schemeClr val="accent4">
              <a:hueOff val="-1275649"/>
              <a:satOff val="7685"/>
              <a:lumOff val="61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3A490D8-B2E5-426B-8D33-91A3865838C3}">
      <dsp:nvSpPr>
        <dsp:cNvPr id="0" name=""/>
        <dsp:cNvSpPr/>
      </dsp:nvSpPr>
      <dsp:spPr>
        <a:xfrm>
          <a:off x="0" y="936228"/>
          <a:ext cx="8496443" cy="46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accent1">
                  <a:lumMod val="75000"/>
                </a:schemeClr>
              </a:solidFill>
              <a:latin typeface="+mn-lt"/>
            </a:rPr>
            <a:t>NEW-AGE NETWORK ARCHITECTURE AND DESIGN</a:t>
          </a:r>
          <a:endParaRPr lang="en-IN" sz="1400" b="0" kern="1200" dirty="0">
            <a:solidFill>
              <a:schemeClr val="accent1">
                <a:lumMod val="75000"/>
              </a:schemeClr>
            </a:solidFill>
            <a:latin typeface="+mn-lt"/>
          </a:endParaRPr>
        </a:p>
      </dsp:txBody>
      <dsp:txXfrm>
        <a:off x="0" y="936228"/>
        <a:ext cx="8496443" cy="468114"/>
      </dsp:txXfrm>
    </dsp:sp>
    <dsp:sp modelId="{54C094B0-45F2-4C3B-A7DB-BBCB57062182}">
      <dsp:nvSpPr>
        <dsp:cNvPr id="0" name=""/>
        <dsp:cNvSpPr/>
      </dsp:nvSpPr>
      <dsp:spPr>
        <a:xfrm>
          <a:off x="0" y="1404342"/>
          <a:ext cx="8496443" cy="0"/>
        </a:xfrm>
        <a:prstGeom prst="line">
          <a:avLst/>
        </a:prstGeom>
        <a:gradFill rotWithShape="0">
          <a:gsLst>
            <a:gs pos="0">
              <a:schemeClr val="accent4">
                <a:hueOff val="-1913473"/>
                <a:satOff val="11528"/>
                <a:lumOff val="924"/>
                <a:alphaOff val="0"/>
                <a:tint val="50000"/>
                <a:satMod val="300000"/>
              </a:schemeClr>
            </a:gs>
            <a:gs pos="35000">
              <a:schemeClr val="accent4">
                <a:hueOff val="-1913473"/>
                <a:satOff val="11528"/>
                <a:lumOff val="924"/>
                <a:alphaOff val="0"/>
                <a:tint val="37000"/>
                <a:satMod val="300000"/>
              </a:schemeClr>
            </a:gs>
            <a:gs pos="100000">
              <a:schemeClr val="accent4">
                <a:hueOff val="-1913473"/>
                <a:satOff val="11528"/>
                <a:lumOff val="924"/>
                <a:alphaOff val="0"/>
                <a:tint val="15000"/>
                <a:satMod val="350000"/>
              </a:schemeClr>
            </a:gs>
          </a:gsLst>
          <a:lin ang="16200000" scaled="1"/>
        </a:gradFill>
        <a:ln w="9525" cap="flat" cmpd="sng" algn="ctr">
          <a:solidFill>
            <a:schemeClr val="accent4">
              <a:hueOff val="-1913473"/>
              <a:satOff val="11528"/>
              <a:lumOff val="92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40C5B7A-6CF1-465B-87BC-0A1904532BBF}">
      <dsp:nvSpPr>
        <dsp:cNvPr id="0" name=""/>
        <dsp:cNvSpPr/>
      </dsp:nvSpPr>
      <dsp:spPr>
        <a:xfrm>
          <a:off x="0" y="1404342"/>
          <a:ext cx="8496443" cy="46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41338" lvl="0" indent="0" algn="l" defTabSz="533400">
            <a:lnSpc>
              <a:spcPct val="90000"/>
            </a:lnSpc>
            <a:spcBef>
              <a:spcPct val="0"/>
            </a:spcBef>
            <a:spcAft>
              <a:spcPct val="35000"/>
            </a:spcAft>
            <a:buNone/>
          </a:pPr>
          <a:r>
            <a:rPr lang="en-US" sz="1200" b="0" kern="1200" dirty="0">
              <a:solidFill>
                <a:schemeClr val="accent1">
                  <a:lumMod val="75000"/>
                </a:schemeClr>
              </a:solidFill>
              <a:latin typeface="+mn-lt"/>
            </a:rPr>
            <a:t>NETWORK ARCHITECTURE FOR ANYWHERE DATA CENTER </a:t>
          </a:r>
          <a:endParaRPr lang="en-IN" sz="1200" b="0" kern="1200" dirty="0">
            <a:solidFill>
              <a:schemeClr val="accent1">
                <a:lumMod val="75000"/>
              </a:schemeClr>
            </a:solidFill>
            <a:latin typeface="+mn-lt"/>
          </a:endParaRPr>
        </a:p>
      </dsp:txBody>
      <dsp:txXfrm>
        <a:off x="0" y="1404342"/>
        <a:ext cx="8496443" cy="468114"/>
      </dsp:txXfrm>
    </dsp:sp>
    <dsp:sp modelId="{1FB58E20-B6D6-4C68-9754-93C270229E07}">
      <dsp:nvSpPr>
        <dsp:cNvPr id="0" name=""/>
        <dsp:cNvSpPr/>
      </dsp:nvSpPr>
      <dsp:spPr>
        <a:xfrm>
          <a:off x="0" y="1872456"/>
          <a:ext cx="8496443" cy="0"/>
        </a:xfrm>
        <a:prstGeom prst="line">
          <a:avLst/>
        </a:prstGeom>
        <a:gradFill rotWithShape="0">
          <a:gsLst>
            <a:gs pos="0">
              <a:schemeClr val="accent4">
                <a:hueOff val="-2551297"/>
                <a:satOff val="15371"/>
                <a:lumOff val="1232"/>
                <a:alphaOff val="0"/>
                <a:tint val="50000"/>
                <a:satMod val="300000"/>
              </a:schemeClr>
            </a:gs>
            <a:gs pos="35000">
              <a:schemeClr val="accent4">
                <a:hueOff val="-2551297"/>
                <a:satOff val="15371"/>
                <a:lumOff val="1232"/>
                <a:alphaOff val="0"/>
                <a:tint val="37000"/>
                <a:satMod val="300000"/>
              </a:schemeClr>
            </a:gs>
            <a:gs pos="100000">
              <a:schemeClr val="accent4">
                <a:hueOff val="-2551297"/>
                <a:satOff val="15371"/>
                <a:lumOff val="1232"/>
                <a:alphaOff val="0"/>
                <a:tint val="15000"/>
                <a:satMod val="350000"/>
              </a:schemeClr>
            </a:gs>
          </a:gsLst>
          <a:lin ang="16200000" scaled="1"/>
        </a:gradFill>
        <a:ln w="9525" cap="flat" cmpd="sng" algn="ctr">
          <a:solidFill>
            <a:schemeClr val="accent4">
              <a:hueOff val="-2551297"/>
              <a:satOff val="15371"/>
              <a:lumOff val="123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2F6390F-A9DC-43D6-859D-DCF30B283B71}">
      <dsp:nvSpPr>
        <dsp:cNvPr id="0" name=""/>
        <dsp:cNvSpPr/>
      </dsp:nvSpPr>
      <dsp:spPr>
        <a:xfrm>
          <a:off x="0" y="1872456"/>
          <a:ext cx="8496443" cy="46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41338" lvl="0" indent="0" algn="l" defTabSz="533400">
            <a:lnSpc>
              <a:spcPct val="90000"/>
            </a:lnSpc>
            <a:spcBef>
              <a:spcPct val="0"/>
            </a:spcBef>
            <a:spcAft>
              <a:spcPct val="35000"/>
            </a:spcAft>
            <a:buNone/>
            <a:tabLst>
              <a:tab pos="541338" algn="l"/>
            </a:tabLst>
          </a:pPr>
          <a:r>
            <a:rPr lang="en-US" sz="1200" b="0" kern="1200" dirty="0">
              <a:solidFill>
                <a:schemeClr val="accent1">
                  <a:lumMod val="75000"/>
                </a:schemeClr>
              </a:solidFill>
              <a:latin typeface="+mn-lt"/>
            </a:rPr>
            <a:t>NETWORK ARCHITECTURE FOR HYBRID WAN &amp; APPLICATION PERFORMANCE</a:t>
          </a:r>
          <a:endParaRPr lang="en-IN" sz="1200" b="0" kern="1200" dirty="0">
            <a:solidFill>
              <a:schemeClr val="accent1">
                <a:lumMod val="75000"/>
              </a:schemeClr>
            </a:solidFill>
            <a:latin typeface="+mn-lt"/>
          </a:endParaRPr>
        </a:p>
      </dsp:txBody>
      <dsp:txXfrm>
        <a:off x="0" y="1872456"/>
        <a:ext cx="8496443" cy="468114"/>
      </dsp:txXfrm>
    </dsp:sp>
    <dsp:sp modelId="{1C7DAA1D-2DC1-4D6E-BCE8-901BA024ABD4}">
      <dsp:nvSpPr>
        <dsp:cNvPr id="0" name=""/>
        <dsp:cNvSpPr/>
      </dsp:nvSpPr>
      <dsp:spPr>
        <a:xfrm>
          <a:off x="0" y="2340570"/>
          <a:ext cx="8496443" cy="0"/>
        </a:xfrm>
        <a:prstGeom prst="line">
          <a:avLst/>
        </a:prstGeom>
        <a:gradFill rotWithShape="0">
          <a:gsLst>
            <a:gs pos="0">
              <a:schemeClr val="accent4">
                <a:hueOff val="-3189121"/>
                <a:satOff val="19214"/>
                <a:lumOff val="1540"/>
                <a:alphaOff val="0"/>
                <a:tint val="50000"/>
                <a:satMod val="300000"/>
              </a:schemeClr>
            </a:gs>
            <a:gs pos="35000">
              <a:schemeClr val="accent4">
                <a:hueOff val="-3189121"/>
                <a:satOff val="19214"/>
                <a:lumOff val="1540"/>
                <a:alphaOff val="0"/>
                <a:tint val="37000"/>
                <a:satMod val="300000"/>
              </a:schemeClr>
            </a:gs>
            <a:gs pos="100000">
              <a:schemeClr val="accent4">
                <a:hueOff val="-3189121"/>
                <a:satOff val="19214"/>
                <a:lumOff val="1540"/>
                <a:alphaOff val="0"/>
                <a:tint val="15000"/>
                <a:satMod val="350000"/>
              </a:schemeClr>
            </a:gs>
          </a:gsLst>
          <a:lin ang="16200000" scaled="1"/>
        </a:gradFill>
        <a:ln w="9525" cap="flat" cmpd="sng" algn="ctr">
          <a:solidFill>
            <a:schemeClr val="accent4">
              <a:hueOff val="-3189121"/>
              <a:satOff val="19214"/>
              <a:lumOff val="154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D8E11F6-C6F8-46D5-B1B4-998FBAD13100}">
      <dsp:nvSpPr>
        <dsp:cNvPr id="0" name=""/>
        <dsp:cNvSpPr/>
      </dsp:nvSpPr>
      <dsp:spPr>
        <a:xfrm>
          <a:off x="0" y="2340570"/>
          <a:ext cx="8496443" cy="46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41338" lvl="0" indent="0" algn="l" defTabSz="533400">
            <a:lnSpc>
              <a:spcPct val="90000"/>
            </a:lnSpc>
            <a:spcBef>
              <a:spcPct val="0"/>
            </a:spcBef>
            <a:spcAft>
              <a:spcPct val="35000"/>
            </a:spcAft>
            <a:buNone/>
          </a:pPr>
          <a:r>
            <a:rPr lang="en-US" sz="1200" b="0" kern="1200" dirty="0">
              <a:solidFill>
                <a:schemeClr val="accent1">
                  <a:lumMod val="75000"/>
                </a:schemeClr>
              </a:solidFill>
              <a:latin typeface="+mn-lt"/>
            </a:rPr>
            <a:t>NETWORK ARCHITECTURE FOR CENTRALIZED VISIBILITY &amp; CONTROL</a:t>
          </a:r>
          <a:endParaRPr lang="en-IN" sz="1200" b="0" kern="1200" dirty="0">
            <a:solidFill>
              <a:schemeClr val="accent1">
                <a:lumMod val="75000"/>
              </a:schemeClr>
            </a:solidFill>
            <a:latin typeface="+mn-lt"/>
          </a:endParaRPr>
        </a:p>
      </dsp:txBody>
      <dsp:txXfrm>
        <a:off x="0" y="2340570"/>
        <a:ext cx="8496443" cy="468114"/>
      </dsp:txXfrm>
    </dsp:sp>
    <dsp:sp modelId="{DF07EF4B-95D3-4FCF-8931-1A15B9243222}">
      <dsp:nvSpPr>
        <dsp:cNvPr id="0" name=""/>
        <dsp:cNvSpPr/>
      </dsp:nvSpPr>
      <dsp:spPr>
        <a:xfrm>
          <a:off x="0" y="2808684"/>
          <a:ext cx="8496443" cy="0"/>
        </a:xfrm>
        <a:prstGeom prst="line">
          <a:avLst/>
        </a:prstGeom>
        <a:gradFill rotWithShape="0">
          <a:gsLst>
            <a:gs pos="0">
              <a:schemeClr val="accent4">
                <a:hueOff val="-3826945"/>
                <a:satOff val="23056"/>
                <a:lumOff val="1848"/>
                <a:alphaOff val="0"/>
                <a:tint val="50000"/>
                <a:satMod val="300000"/>
              </a:schemeClr>
            </a:gs>
            <a:gs pos="35000">
              <a:schemeClr val="accent4">
                <a:hueOff val="-3826945"/>
                <a:satOff val="23056"/>
                <a:lumOff val="1848"/>
                <a:alphaOff val="0"/>
                <a:tint val="37000"/>
                <a:satMod val="300000"/>
              </a:schemeClr>
            </a:gs>
            <a:gs pos="100000">
              <a:schemeClr val="accent4">
                <a:hueOff val="-3826945"/>
                <a:satOff val="23056"/>
                <a:lumOff val="1848"/>
                <a:alphaOff val="0"/>
                <a:tint val="15000"/>
                <a:satMod val="350000"/>
              </a:schemeClr>
            </a:gs>
          </a:gsLst>
          <a:lin ang="16200000" scaled="1"/>
        </a:gradFill>
        <a:ln w="9525" cap="flat" cmpd="sng" algn="ctr">
          <a:solidFill>
            <a:schemeClr val="accent4">
              <a:hueOff val="-3826945"/>
              <a:satOff val="23056"/>
              <a:lumOff val="184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90E9CAA-C6C1-4B0C-9DCF-CC71289DA515}">
      <dsp:nvSpPr>
        <dsp:cNvPr id="0" name=""/>
        <dsp:cNvSpPr/>
      </dsp:nvSpPr>
      <dsp:spPr>
        <a:xfrm>
          <a:off x="0" y="2808684"/>
          <a:ext cx="8496443" cy="46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accent1">
                  <a:lumMod val="75000"/>
                </a:schemeClr>
              </a:solidFill>
              <a:latin typeface="+mn-lt"/>
            </a:rPr>
            <a:t>SIFY SUCCESS STORIES</a:t>
          </a:r>
          <a:endParaRPr lang="en-IN" sz="1400" b="0" kern="1200" dirty="0">
            <a:solidFill>
              <a:schemeClr val="accent1">
                <a:lumMod val="75000"/>
              </a:schemeClr>
            </a:solidFill>
            <a:latin typeface="+mn-lt"/>
          </a:endParaRPr>
        </a:p>
      </dsp:txBody>
      <dsp:txXfrm>
        <a:off x="0" y="2808684"/>
        <a:ext cx="8496443" cy="468114"/>
      </dsp:txXfrm>
    </dsp:sp>
    <dsp:sp modelId="{12141FEA-E55E-41A6-B482-91E43D092E6D}">
      <dsp:nvSpPr>
        <dsp:cNvPr id="0" name=""/>
        <dsp:cNvSpPr/>
      </dsp:nvSpPr>
      <dsp:spPr>
        <a:xfrm>
          <a:off x="0" y="3276798"/>
          <a:ext cx="8496443" cy="0"/>
        </a:xfrm>
        <a:prstGeom prst="line">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w="9525"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17B1B64-FF2B-4CA8-B3F5-E12D1E3793EF}">
      <dsp:nvSpPr>
        <dsp:cNvPr id="0" name=""/>
        <dsp:cNvSpPr/>
      </dsp:nvSpPr>
      <dsp:spPr>
        <a:xfrm>
          <a:off x="0" y="3276798"/>
          <a:ext cx="8496443" cy="46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accent1">
                  <a:lumMod val="75000"/>
                </a:schemeClr>
              </a:solidFill>
              <a:latin typeface="+mn-lt"/>
            </a:rPr>
            <a:t>KEY TAKEAWAYS</a:t>
          </a:r>
          <a:endParaRPr lang="en-IN" sz="1400" b="0" kern="1200" dirty="0">
            <a:solidFill>
              <a:schemeClr val="accent1">
                <a:lumMod val="75000"/>
              </a:schemeClr>
            </a:solidFill>
            <a:latin typeface="+mn-lt"/>
          </a:endParaRPr>
        </a:p>
      </dsp:txBody>
      <dsp:txXfrm>
        <a:off x="0" y="3276798"/>
        <a:ext cx="8496443" cy="468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DC4DD-7DD4-4315-B916-388662B4F214}">
      <dsp:nvSpPr>
        <dsp:cNvPr id="0" name=""/>
        <dsp:cNvSpPr/>
      </dsp:nvSpPr>
      <dsp:spPr>
        <a:xfrm>
          <a:off x="0" y="88466"/>
          <a:ext cx="2655046" cy="1701162"/>
        </a:xfrm>
        <a:prstGeom prst="roundRect">
          <a:avLst/>
        </a:prstGeom>
        <a:noFill/>
        <a:ln w="9525" cap="flat" cmpd="sng" algn="ctr">
          <a:solidFill>
            <a:schemeClr val="accent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ts val="1500"/>
            </a:lnSpc>
            <a:spcBef>
              <a:spcPct val="0"/>
            </a:spcBef>
            <a:spcAft>
              <a:spcPts val="0"/>
            </a:spcAft>
            <a:buNone/>
          </a:pPr>
          <a:r>
            <a:rPr lang="en-US" sz="1200" kern="1200"/>
            <a:t>By 2024, 50% of network operations teams will be required to rearchitect their network monitoring stack, due to the impact of hybrid networking.</a:t>
          </a:r>
          <a:endParaRPr lang="en-IN" sz="1200" kern="1200"/>
        </a:p>
      </dsp:txBody>
      <dsp:txXfrm>
        <a:off x="83044" y="171510"/>
        <a:ext cx="2488958" cy="1535074"/>
      </dsp:txXfrm>
    </dsp:sp>
    <dsp:sp modelId="{0CFF59F1-C4EB-4660-BD3C-A88597F5A6B5}">
      <dsp:nvSpPr>
        <dsp:cNvPr id="0" name=""/>
        <dsp:cNvSpPr/>
      </dsp:nvSpPr>
      <dsp:spPr>
        <a:xfrm>
          <a:off x="2920471" y="88466"/>
          <a:ext cx="2655046" cy="1701162"/>
        </a:xfrm>
        <a:prstGeom prst="roundRect">
          <a:avLst/>
        </a:prstGeom>
        <a:noFill/>
        <a:ln w="9525" cap="flat" cmpd="sng" algn="ctr">
          <a:solidFill>
            <a:schemeClr val="accent2"/>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ts val="1500"/>
            </a:lnSpc>
            <a:spcBef>
              <a:spcPct val="0"/>
            </a:spcBef>
            <a:spcAft>
              <a:spcPts val="0"/>
            </a:spcAft>
            <a:buNone/>
          </a:pPr>
          <a:r>
            <a:rPr lang="en-US" sz="1200" kern="1200" dirty="0"/>
            <a:t>By 2025, 50% of all organizations will use cloud-based network management platforms as the primary method for configuring and supporting their networks, up from less than 15% today.</a:t>
          </a:r>
          <a:endParaRPr lang="en-IN" sz="1200" kern="1200" dirty="0"/>
        </a:p>
      </dsp:txBody>
      <dsp:txXfrm>
        <a:off x="3003515" y="171510"/>
        <a:ext cx="2488958" cy="1535074"/>
      </dsp:txXfrm>
    </dsp:sp>
    <dsp:sp modelId="{7551689B-36F3-47FC-8773-002116635EA4}">
      <dsp:nvSpPr>
        <dsp:cNvPr id="0" name=""/>
        <dsp:cNvSpPr/>
      </dsp:nvSpPr>
      <dsp:spPr>
        <a:xfrm>
          <a:off x="5841023" y="88466"/>
          <a:ext cx="2655046" cy="1701162"/>
        </a:xfrm>
        <a:prstGeom prst="roundRect">
          <a:avLst/>
        </a:prstGeom>
        <a:noFill/>
        <a:ln w="9525" cap="flat" cmpd="sng" algn="ctr">
          <a:solidFill>
            <a:schemeClr val="accent3"/>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ts val="1500"/>
            </a:lnSpc>
            <a:spcBef>
              <a:spcPct val="0"/>
            </a:spcBef>
            <a:spcAft>
              <a:spcPts val="0"/>
            </a:spcAft>
            <a:buNone/>
          </a:pPr>
          <a:r>
            <a:rPr lang="en-US" sz="1200" kern="1200" dirty="0"/>
            <a:t>By 2025, to enhance agility and support for cloud applications, 65% of enterprises will have implemented software-defined wide-area networks (SD-WANs), compared with about </a:t>
          </a:r>
          <a:br>
            <a:rPr lang="en-US" sz="1200" kern="1200" dirty="0"/>
          </a:br>
          <a:r>
            <a:rPr lang="en-US" sz="1200" kern="1200" dirty="0"/>
            <a:t>30% in 2020.</a:t>
          </a:r>
          <a:endParaRPr lang="en-IN" sz="1200" kern="1200" dirty="0"/>
        </a:p>
      </dsp:txBody>
      <dsp:txXfrm>
        <a:off x="5924067" y="171510"/>
        <a:ext cx="2488958" cy="1535074"/>
      </dsp:txXfrm>
    </dsp:sp>
    <dsp:sp modelId="{A95DD777-03D7-4731-A302-C514A80DA9FD}">
      <dsp:nvSpPr>
        <dsp:cNvPr id="0" name=""/>
        <dsp:cNvSpPr/>
      </dsp:nvSpPr>
      <dsp:spPr>
        <a:xfrm>
          <a:off x="0" y="2043750"/>
          <a:ext cx="2655046" cy="1701162"/>
        </a:xfrm>
        <a:prstGeom prst="roundRect">
          <a:avLst/>
        </a:prstGeom>
        <a:noFill/>
        <a:ln w="9525" cap="flat" cmpd="sng" algn="ctr">
          <a:solidFill>
            <a:schemeClr val="accent4"/>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ts val="1500"/>
            </a:lnSpc>
            <a:spcBef>
              <a:spcPct val="0"/>
            </a:spcBef>
            <a:spcAft>
              <a:spcPts val="0"/>
            </a:spcAft>
            <a:buNone/>
          </a:pPr>
          <a:r>
            <a:rPr lang="en-US" sz="1200" kern="1200" dirty="0"/>
            <a:t>In 2021, spend on SDWAN will surpass spend on traditional branch office routers</a:t>
          </a:r>
          <a:endParaRPr lang="en-IN" sz="1200" kern="1200" dirty="0"/>
        </a:p>
      </dsp:txBody>
      <dsp:txXfrm>
        <a:off x="83044" y="2126794"/>
        <a:ext cx="2488958" cy="1535074"/>
      </dsp:txXfrm>
    </dsp:sp>
    <dsp:sp modelId="{A051D37D-BE84-4960-B443-CAA7091A33F3}">
      <dsp:nvSpPr>
        <dsp:cNvPr id="0" name=""/>
        <dsp:cNvSpPr/>
      </dsp:nvSpPr>
      <dsp:spPr>
        <a:xfrm>
          <a:off x="2920471" y="2043750"/>
          <a:ext cx="2655046" cy="1701162"/>
        </a:xfrm>
        <a:prstGeom prst="roundRect">
          <a:avLst/>
        </a:prstGeom>
        <a:noFill/>
        <a:ln w="9525" cap="flat" cmpd="sng" algn="ctr">
          <a:solidFill>
            <a:schemeClr val="accent5"/>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ts val="1500"/>
            </a:lnSpc>
            <a:spcBef>
              <a:spcPct val="0"/>
            </a:spcBef>
            <a:spcAft>
              <a:spcPts val="0"/>
            </a:spcAft>
            <a:buNone/>
          </a:pPr>
          <a:r>
            <a:rPr lang="en-US" sz="1200" kern="1200" dirty="0"/>
            <a:t>Most networking leaders struggle with network automation progress, since only 26% maintain accurate network data, severely stalling and limiting the effectiveness of these initiatives.</a:t>
          </a:r>
          <a:endParaRPr lang="en-IN" sz="1200" kern="1200" dirty="0"/>
        </a:p>
      </dsp:txBody>
      <dsp:txXfrm>
        <a:off x="3003515" y="2126794"/>
        <a:ext cx="2488958" cy="1535074"/>
      </dsp:txXfrm>
    </dsp:sp>
    <dsp:sp modelId="{296DFCCF-B319-483E-822D-5A0558B93125}">
      <dsp:nvSpPr>
        <dsp:cNvPr id="0" name=""/>
        <dsp:cNvSpPr/>
      </dsp:nvSpPr>
      <dsp:spPr>
        <a:xfrm>
          <a:off x="5841103" y="2005208"/>
          <a:ext cx="2655046" cy="1701162"/>
        </a:xfrm>
        <a:prstGeom prst="roundRect">
          <a:avLst/>
        </a:prstGeom>
        <a:noFill/>
        <a:ln w="9525" cap="flat" cmpd="sng" algn="ctr">
          <a:solidFill>
            <a:schemeClr val="accent6"/>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ts val="1500"/>
            </a:lnSpc>
            <a:spcBef>
              <a:spcPct val="0"/>
            </a:spcBef>
            <a:spcAft>
              <a:spcPts val="0"/>
            </a:spcAft>
            <a:buNone/>
          </a:pPr>
          <a:r>
            <a:rPr lang="en-US" sz="1200" kern="1200" dirty="0"/>
            <a:t>By 2025, 30% of all organizations will rely on AI and ML-based network management and control systems to augment network operations and troubleshooting tasks, up from less than </a:t>
          </a:r>
          <a:br>
            <a:rPr lang="en-US" sz="1200" kern="1200" dirty="0"/>
          </a:br>
          <a:r>
            <a:rPr lang="en-US" sz="1200" kern="1200" dirty="0"/>
            <a:t>5% in 2020.</a:t>
          </a:r>
          <a:endParaRPr lang="en-IN" sz="1200" kern="1200" dirty="0"/>
        </a:p>
      </dsp:txBody>
      <dsp:txXfrm>
        <a:off x="5924147" y="2088252"/>
        <a:ext cx="2488958" cy="1535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FC1EA-36DD-4FFA-9CEA-AC9CBAF98462}">
      <dsp:nvSpPr>
        <dsp:cNvPr id="0" name=""/>
        <dsp:cNvSpPr/>
      </dsp:nvSpPr>
      <dsp:spPr>
        <a:xfrm>
          <a:off x="109103" y="1066"/>
          <a:ext cx="2675860" cy="1122581"/>
        </a:xfrm>
        <a:prstGeom prst="round2SameRect">
          <a:avLst/>
        </a:prstGeom>
        <a:solidFill>
          <a:schemeClr val="accent5">
            <a:lumMod val="40000"/>
            <a:lumOff val="60000"/>
          </a:schemeClr>
        </a:solidFill>
        <a:ln w="12700" cap="flat" cmpd="sng" algn="ctr">
          <a:solidFill>
            <a:schemeClr val="bg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IN" sz="1200" kern="1200" dirty="0">
            <a:solidFill>
              <a:schemeClr val="tx1"/>
            </a:solidFill>
          </a:endParaRPr>
        </a:p>
      </dsp:txBody>
      <dsp:txXfrm>
        <a:off x="163903" y="55866"/>
        <a:ext cx="2566260" cy="1067781"/>
      </dsp:txXfrm>
    </dsp:sp>
    <dsp:sp modelId="{C958CBE3-8FCF-4BEF-BC3F-6CD542135A3C}">
      <dsp:nvSpPr>
        <dsp:cNvPr id="0" name=""/>
        <dsp:cNvSpPr/>
      </dsp:nvSpPr>
      <dsp:spPr>
        <a:xfrm>
          <a:off x="109103" y="1181210"/>
          <a:ext cx="2675860" cy="1122581"/>
        </a:xfrm>
        <a:prstGeom prst="rect">
          <a:avLst/>
        </a:prstGeom>
        <a:solidFill>
          <a:schemeClr val="accent5">
            <a:lumMod val="60000"/>
            <a:lumOff val="40000"/>
          </a:schemeClr>
        </a:solidFill>
        <a:ln w="12700"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IN" sz="1200" kern="1200">
            <a:solidFill>
              <a:schemeClr val="tx1"/>
            </a:solidFill>
          </a:endParaRPr>
        </a:p>
      </dsp:txBody>
      <dsp:txXfrm>
        <a:off x="109103" y="1181210"/>
        <a:ext cx="2675860" cy="1122581"/>
      </dsp:txXfrm>
    </dsp:sp>
    <dsp:sp modelId="{666EE0A7-829C-4DC7-8A85-7C80E9CFB64C}">
      <dsp:nvSpPr>
        <dsp:cNvPr id="0" name=""/>
        <dsp:cNvSpPr/>
      </dsp:nvSpPr>
      <dsp:spPr>
        <a:xfrm flipV="1">
          <a:off x="109103" y="2368965"/>
          <a:ext cx="2675860" cy="1122581"/>
        </a:xfrm>
        <a:prstGeom prst="round2SameRect">
          <a:avLst/>
        </a:prstGeom>
        <a:solidFill>
          <a:schemeClr val="accent5">
            <a:lumMod val="40000"/>
            <a:lumOff val="60000"/>
          </a:schemeClr>
        </a:solidFill>
        <a:ln w="12700" cap="flat" cmpd="sng" algn="ctr">
          <a:solidFill>
            <a:schemeClr val="bg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IN" sz="1200" kern="1200" dirty="0">
            <a:solidFill>
              <a:schemeClr val="tx1"/>
            </a:solidFill>
          </a:endParaRPr>
        </a:p>
      </dsp:txBody>
      <dsp:txXfrm rot="10800000">
        <a:off x="163903" y="2368965"/>
        <a:ext cx="2566260" cy="10677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B69182-364C-4E44-AE91-EB64F3C259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B91D2ADC-6214-4902-A3E2-9AC66786A6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2DE51B-C4E0-4CAE-B3F3-51E45EBBEBBE}" type="datetimeFigureOut">
              <a:rPr lang="en-IN" smtClean="0"/>
              <a:t>04-12-2020</a:t>
            </a:fld>
            <a:endParaRPr lang="en-IN"/>
          </a:p>
        </p:txBody>
      </p:sp>
      <p:sp>
        <p:nvSpPr>
          <p:cNvPr id="4" name="Footer Placeholder 3">
            <a:extLst>
              <a:ext uri="{FF2B5EF4-FFF2-40B4-BE49-F238E27FC236}">
                <a16:creationId xmlns:a16="http://schemas.microsoft.com/office/drawing/2014/main" id="{666EEDF6-CB8C-473F-9F8A-16E0838420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67BF682D-075E-4305-8F81-D6E3F7BBD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EB429-4EE4-400F-96E5-6581FC8B2D03}" type="slidenum">
              <a:rPr lang="en-IN" smtClean="0"/>
              <a:t>‹#›</a:t>
            </a:fld>
            <a:endParaRPr lang="en-IN"/>
          </a:p>
        </p:txBody>
      </p:sp>
    </p:spTree>
    <p:extLst>
      <p:ext uri="{BB962C8B-B14F-4D97-AF65-F5344CB8AC3E}">
        <p14:creationId xmlns:p14="http://schemas.microsoft.com/office/powerpoint/2010/main" val="1839677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16DCF-76BF-4439-92AF-7B76261CE805}" type="datetimeFigureOut">
              <a:rPr lang="en-IN" smtClean="0"/>
              <a:t>04-12-2020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5E597-3BAA-4267-8E5F-96EE1B04E0CF}" type="slidenum">
              <a:rPr lang="en-IN" smtClean="0"/>
              <a:t>‹#›</a:t>
            </a:fld>
            <a:endParaRPr lang="en-IN"/>
          </a:p>
        </p:txBody>
      </p:sp>
    </p:spTree>
    <p:extLst>
      <p:ext uri="{BB962C8B-B14F-4D97-AF65-F5344CB8AC3E}">
        <p14:creationId xmlns:p14="http://schemas.microsoft.com/office/powerpoint/2010/main" val="217946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etworkworld.com/article/3207535/what-is-iot-how-the-internet-of-things-works.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networkworld.com/article/3224893/what-is-edge-computing-and-how-it-s-changing-the-network.html" TargetMode="External"/><Relationship Id="rId4" Type="http://schemas.openxmlformats.org/officeDocument/2006/relationships/hyperlink" Target="https://www.networkworld.com/article/3330603/5g-versus-4g-how-speed-latency-and-application-support-differ.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2</a:t>
            </a:fld>
            <a:endParaRPr lang="en-US" dirty="0"/>
          </a:p>
        </p:txBody>
      </p:sp>
    </p:spTree>
    <p:extLst>
      <p:ext uri="{BB962C8B-B14F-4D97-AF65-F5344CB8AC3E}">
        <p14:creationId xmlns:p14="http://schemas.microsoft.com/office/powerpoint/2010/main" val="388015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IN" sz="1200" b="0" i="0" kern="1200" dirty="0">
                <a:solidFill>
                  <a:schemeClr val="tx1"/>
                </a:solidFill>
                <a:effectLst/>
                <a:latin typeface="+mn-lt"/>
                <a:ea typeface="+mn-ea"/>
                <a:cs typeface="+mn-cs"/>
              </a:rPr>
              <a:t>Edge computing is transforming the way data is being handled, processed, and delivered from millions of devices around the world. The explosive growth of internet-connected devices – the </a:t>
            </a:r>
            <a:r>
              <a:rPr lang="en-IN" sz="1200" b="0" i="0" kern="1200" dirty="0">
                <a:solidFill>
                  <a:schemeClr val="tx1"/>
                </a:solidFill>
                <a:effectLst/>
                <a:latin typeface="+mn-lt"/>
                <a:ea typeface="+mn-ea"/>
                <a:cs typeface="+mn-cs"/>
                <a:hlinkClick r:id="rId3"/>
              </a:rPr>
              <a:t>IoT</a:t>
            </a:r>
            <a:r>
              <a:rPr lang="en-IN" sz="1200" b="0" i="0" kern="1200" dirty="0">
                <a:solidFill>
                  <a:schemeClr val="tx1"/>
                </a:solidFill>
                <a:effectLst/>
                <a:latin typeface="+mn-lt"/>
                <a:ea typeface="+mn-ea"/>
                <a:cs typeface="+mn-cs"/>
              </a:rPr>
              <a:t> – along with new applications that require real-time computing power, continues to drive edge-computing systems.</a:t>
            </a:r>
          </a:p>
          <a:p>
            <a:r>
              <a:rPr lang="en-IN" sz="1200" b="0" i="0" kern="1200" dirty="0">
                <a:solidFill>
                  <a:schemeClr val="tx1"/>
                </a:solidFill>
                <a:effectLst/>
                <a:latin typeface="+mn-lt"/>
                <a:ea typeface="+mn-ea"/>
                <a:cs typeface="+mn-cs"/>
              </a:rPr>
              <a:t>Faster networking technologies, such as </a:t>
            </a:r>
            <a:r>
              <a:rPr lang="en-IN" sz="1200" b="0" i="0" kern="1200" dirty="0">
                <a:solidFill>
                  <a:schemeClr val="tx1"/>
                </a:solidFill>
                <a:effectLst/>
                <a:latin typeface="+mn-lt"/>
                <a:ea typeface="+mn-ea"/>
                <a:cs typeface="+mn-cs"/>
                <a:hlinkClick r:id="rId4"/>
              </a:rPr>
              <a:t>5G</a:t>
            </a:r>
            <a:r>
              <a:rPr lang="en-IN" sz="1200" b="0" i="0" kern="1200" dirty="0">
                <a:solidFill>
                  <a:schemeClr val="tx1"/>
                </a:solidFill>
                <a:effectLst/>
                <a:latin typeface="+mn-lt"/>
                <a:ea typeface="+mn-ea"/>
                <a:cs typeface="+mn-cs"/>
              </a:rPr>
              <a:t> wireless, are allowing for edge computing systems to accelerate the creation or support of real-time applications, such as video processing and analytics, self-driving cars, artificial intelligence and robotics, to name a few.</a:t>
            </a:r>
          </a:p>
          <a:p>
            <a:r>
              <a:rPr lang="en-IN" sz="1200" b="0" i="0" kern="1200" dirty="0">
                <a:solidFill>
                  <a:schemeClr val="tx1"/>
                </a:solidFill>
                <a:effectLst/>
                <a:latin typeface="+mn-lt"/>
                <a:ea typeface="+mn-ea"/>
                <a:cs typeface="+mn-cs"/>
              </a:rPr>
              <a:t>While early goals of edge computing were to </a:t>
            </a:r>
            <a:r>
              <a:rPr lang="en-IN" sz="1200" b="0" i="0" kern="1200" dirty="0">
                <a:solidFill>
                  <a:schemeClr val="tx1"/>
                </a:solidFill>
                <a:effectLst/>
                <a:latin typeface="+mn-lt"/>
                <a:ea typeface="+mn-ea"/>
                <a:cs typeface="+mn-cs"/>
                <a:hlinkClick r:id="rId5"/>
              </a:rPr>
              <a:t>address the costs of bandwidth</a:t>
            </a:r>
            <a:r>
              <a:rPr lang="en-IN" sz="1200" b="0" i="0" kern="1200" dirty="0">
                <a:solidFill>
                  <a:schemeClr val="tx1"/>
                </a:solidFill>
                <a:effectLst/>
                <a:latin typeface="+mn-lt"/>
                <a:ea typeface="+mn-ea"/>
                <a:cs typeface="+mn-cs"/>
              </a:rPr>
              <a:t> for data traveling long distances because of the growth of IoT-generated data, the rise of real-time applications that need processing at the edge will drive the technology ahead.</a:t>
            </a:r>
          </a:p>
          <a:p>
            <a:r>
              <a:rPr lang="en-IN" sz="1200" b="1" i="0" kern="1200" dirty="0">
                <a:solidFill>
                  <a:schemeClr val="tx1"/>
                </a:solidFill>
                <a:effectLst/>
                <a:latin typeface="+mn-lt"/>
                <a:ea typeface="+mn-ea"/>
                <a:cs typeface="+mn-cs"/>
              </a:rPr>
              <a:t>What is edge computing?</a:t>
            </a:r>
          </a:p>
          <a:p>
            <a:r>
              <a:rPr lang="en-IN" sz="1200" b="0" i="0" kern="1200" dirty="0">
                <a:solidFill>
                  <a:schemeClr val="tx1"/>
                </a:solidFill>
                <a:effectLst/>
                <a:latin typeface="+mn-lt"/>
                <a:ea typeface="+mn-ea"/>
                <a:cs typeface="+mn-cs"/>
              </a:rPr>
              <a:t>Gartner defines edge computing as “a part of a distributed computing topology in which information processing is located close to the edge – where things and people produce or consume that information.”</a:t>
            </a:r>
          </a:p>
          <a:p>
            <a:r>
              <a:rPr lang="en-IN" sz="1200" b="0" i="0" kern="1200" dirty="0">
                <a:solidFill>
                  <a:schemeClr val="tx1"/>
                </a:solidFill>
                <a:effectLst/>
                <a:latin typeface="+mn-lt"/>
                <a:ea typeface="+mn-ea"/>
                <a:cs typeface="+mn-cs"/>
              </a:rPr>
              <a:t>At its basic level, edge computing brings computation and data storage closer to the devices where it’s being gathered, rather than relying on a central location that can be thousands of miles away. This is done so that data, especially real-time data, does not suffer latency issues that can affect an application’s performance. In addition, companies can save money by having the processing done locally, reducing the amount of data that needs to be processed in a centralized or cloud-based location.</a:t>
            </a:r>
          </a:p>
          <a:p>
            <a:r>
              <a:rPr lang="en-IN" sz="1200" b="0" i="0" kern="1200" dirty="0">
                <a:solidFill>
                  <a:schemeClr val="tx1"/>
                </a:solidFill>
                <a:effectLst/>
                <a:latin typeface="+mn-lt"/>
                <a:ea typeface="+mn-ea"/>
                <a:cs typeface="+mn-cs"/>
              </a:rPr>
              <a:t>Edge computing was developed due to the exponential growth of IoT devices, which connect to the internet for either receiving information from the cloud or delivering data back to the cloud. And many IoT devices generate enormous amounts of data during the course of their operations.</a:t>
            </a:r>
          </a:p>
          <a:p>
            <a:r>
              <a:rPr lang="en-IN" sz="1200" b="0" i="0" kern="1200" dirty="0">
                <a:solidFill>
                  <a:schemeClr val="tx1"/>
                </a:solidFill>
                <a:effectLst/>
                <a:latin typeface="+mn-lt"/>
                <a:ea typeface="+mn-ea"/>
                <a:cs typeface="+mn-cs"/>
              </a:rPr>
              <a:t>Think about devices that monitor manufacturing equipment on a factory floor, or an internet-connected video camera that sends live footage from a remote office. While a single device producing data can transmit it across a network quite easily, problems arise when the number of devices transmitting data at the same time grows. Instead of one video camera transmitting live footage, multiply that by hundreds or thousands of devices. Not only will quality suffer due to latency, but the costs in bandwidth can be tremendous.</a:t>
            </a:r>
          </a:p>
          <a:p>
            <a:r>
              <a:rPr lang="en-IN" sz="1200" b="0" i="0" kern="1200" dirty="0">
                <a:solidFill>
                  <a:schemeClr val="tx1"/>
                </a:solidFill>
                <a:effectLst/>
                <a:latin typeface="+mn-lt"/>
                <a:ea typeface="+mn-ea"/>
                <a:cs typeface="+mn-cs"/>
              </a:rPr>
              <a:t>Edge-computing hardware and services help solve this problem by being a local source of processing and storage for many of these systems. An edge gateway, for example, can process data from an edge device, and then send only the relevant data back through the cloud, reducing bandwidth needs. Or it can send data back to the edge device in the case of real-time application needs.</a:t>
            </a:r>
          </a:p>
          <a:p>
            <a:r>
              <a:rPr lang="en-IN" sz="1200" b="0" i="0" kern="1200" dirty="0">
                <a:solidFill>
                  <a:schemeClr val="tx1"/>
                </a:solidFill>
                <a:effectLst/>
                <a:latin typeface="+mn-lt"/>
                <a:ea typeface="+mn-ea"/>
                <a:cs typeface="+mn-cs"/>
              </a:rPr>
              <a:t>These edge devices can include many different things, such as an IoT sensor, an employee’s notebook computer, their latest smartphone, the security camera or even the internet-connected microwave oven in the office break room. Edge gateways themselves are considered edge devices within an edge-computing infrastructure.</a:t>
            </a:r>
          </a:p>
          <a:p>
            <a:endParaRPr lang="en-US" dirty="0"/>
          </a:p>
        </p:txBody>
      </p:sp>
      <p:sp>
        <p:nvSpPr>
          <p:cNvPr id="4" name="Slide Number Placeholder 3"/>
          <p:cNvSpPr>
            <a:spLocks noGrp="1"/>
          </p:cNvSpPr>
          <p:nvPr>
            <p:ph type="sldNum" sz="quarter" idx="5"/>
          </p:nvPr>
        </p:nvSpPr>
        <p:spPr/>
        <p:txBody>
          <a:bodyPr/>
          <a:lstStyle/>
          <a:p>
            <a:fld id="{FCC0C7FB-05A3-4118-86D5-E4ADFF43D7FA}" type="slidenum">
              <a:rPr lang="en-US" smtClean="0"/>
              <a:t>11</a:t>
            </a:fld>
            <a:endParaRPr lang="en-US"/>
          </a:p>
        </p:txBody>
      </p:sp>
    </p:spTree>
    <p:extLst>
      <p:ext uri="{BB962C8B-B14F-4D97-AF65-F5344CB8AC3E}">
        <p14:creationId xmlns:p14="http://schemas.microsoft.com/office/powerpoint/2010/main" val="233636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 use of modern IT architectures has given way to the evolution of Increasing use of Internet as connectivity option to the Cloud( SaaS And IaaS ) . The  traditional hub and spoke connectivity model with Data Centers acting as hub nodes for traffic aggregation is no more relevant as Cloud and Multi-Cloud environments are acting like multiple data centers spread across the network . So the traditional DC is no more the center of the network . We can also say that Data Centers have moved to the Cloud , hence bringing greater relevance to Hybrid WAN , including MPLS and Internet complex as reliable connectivity options . From Data Centers to corporate offices, mobility to various flavors for cloud (IaaS, PaaS) Hybrid WAN has connected all of them. </a:t>
            </a:r>
            <a:endParaRPr lang="en-IN" dirty="0"/>
          </a:p>
        </p:txBody>
      </p:sp>
      <p:sp>
        <p:nvSpPr>
          <p:cNvPr id="4" name="Slide Number Placeholder 3"/>
          <p:cNvSpPr>
            <a:spLocks noGrp="1"/>
          </p:cNvSpPr>
          <p:nvPr>
            <p:ph type="sldNum" sz="quarter" idx="5"/>
          </p:nvPr>
        </p:nvSpPr>
        <p:spPr/>
        <p:txBody>
          <a:bodyPr/>
          <a:lstStyle/>
          <a:p>
            <a:fld id="{FCC0C7FB-05A3-4118-86D5-E4ADFF43D7FA}" type="slidenum">
              <a:rPr lang="en-US" smtClean="0"/>
              <a:t>16</a:t>
            </a:fld>
            <a:endParaRPr lang="en-US" dirty="0"/>
          </a:p>
        </p:txBody>
      </p:sp>
    </p:spTree>
    <p:extLst>
      <p:ext uri="{BB962C8B-B14F-4D97-AF65-F5344CB8AC3E}">
        <p14:creationId xmlns:p14="http://schemas.microsoft.com/office/powerpoint/2010/main" val="79189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SDWAN transforms the way networks were being used.</a:t>
            </a:r>
          </a:p>
          <a:p>
            <a:pPr marL="228600" indent="-228600">
              <a:buAutoNum type="arabicPeriod"/>
            </a:pPr>
            <a:r>
              <a:rPr lang="en-US" sz="1200" b="0" kern="1200" dirty="0">
                <a:solidFill>
                  <a:schemeClr val="bg1"/>
                </a:solidFill>
                <a:latin typeface="+mn-lt"/>
                <a:ea typeface="+mn-ea"/>
                <a:cs typeface="Arial" panose="020B0604020202020204" pitchFamily="34" charset="0"/>
              </a:rPr>
              <a:t>Customers can now utilize any Service provider, any transport type (MPLS/ILL/BB/4G-LTE) suiting Applications in their network.</a:t>
            </a:r>
          </a:p>
          <a:p>
            <a:pPr marL="228600" indent="-228600">
              <a:buAutoNum type="arabicPeriod"/>
            </a:pPr>
            <a:r>
              <a:rPr lang="en-US" sz="1200" b="0" kern="1200" dirty="0">
                <a:solidFill>
                  <a:schemeClr val="bg1"/>
                </a:solidFill>
                <a:latin typeface="+mn-lt"/>
                <a:ea typeface="+mn-ea"/>
                <a:cs typeface="Arial" panose="020B0604020202020204" pitchFamily="34" charset="0"/>
              </a:rPr>
              <a:t>Cloud based Centralized Monitoring and Management platform provides real time visibility and unified management,  device by device management is no more required.</a:t>
            </a:r>
          </a:p>
          <a:p>
            <a:pPr marL="228600" indent="-228600">
              <a:buAutoNum type="arabicPeriod"/>
            </a:pPr>
            <a:r>
              <a:rPr lang="en-US" sz="1200" b="0" kern="1200" baseline="0" dirty="0">
                <a:solidFill>
                  <a:schemeClr val="bg1"/>
                </a:solidFill>
                <a:latin typeface="+mn-lt"/>
                <a:ea typeface="+mn-ea"/>
                <a:cs typeface="Arial" panose="020B0604020202020204" pitchFamily="34" charset="0"/>
              </a:rPr>
              <a:t>SDWAN supports integration with legacy network architectures, so customers can do phase wise migration of sites.</a:t>
            </a:r>
          </a:p>
          <a:p>
            <a:pPr marL="228600" indent="-228600">
              <a:buAutoNum type="arabicPeriod"/>
            </a:pPr>
            <a:r>
              <a:rPr lang="en-US" sz="1200" b="0" kern="1200" baseline="0" dirty="0">
                <a:solidFill>
                  <a:schemeClr val="bg1"/>
                </a:solidFill>
                <a:latin typeface="+mn-lt"/>
                <a:ea typeface="+mn-ea"/>
                <a:cs typeface="Arial" panose="020B0604020202020204" pitchFamily="34" charset="0"/>
              </a:rPr>
              <a:t>Platform gives complete Application awareness and policies to suit performance. Customers get clear visibility of site wise utilization of various Apps. App based SLA can be implemented.</a:t>
            </a:r>
          </a:p>
          <a:p>
            <a:pPr marL="228600" indent="-228600">
              <a:buAutoNum type="arabicPeriod"/>
            </a:pPr>
            <a:r>
              <a:rPr lang="en-US" sz="1200" b="0" kern="1200" baseline="0" dirty="0">
                <a:solidFill>
                  <a:schemeClr val="bg1"/>
                </a:solidFill>
                <a:latin typeface="+mn-lt"/>
                <a:ea typeface="+mn-ea"/>
                <a:cs typeface="Arial" panose="020B0604020202020204" pitchFamily="34" charset="0"/>
              </a:rPr>
              <a:t>All WAN links can be aggregated to give unified WAN pipe and links can be used in active-active. Real time quality assessment can be done to ensure dynamic traffic steering can be done basis link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mn-lt"/>
                <a:ea typeface="+mn-ea"/>
                <a:cs typeface="+mn-cs"/>
              </a:rPr>
              <a:t>End to End Managed services </a:t>
            </a:r>
            <a:r>
              <a:rPr lang="en-US" sz="1200" kern="1200" dirty="0">
                <a:solidFill>
                  <a:schemeClr val="tx1"/>
                </a:solidFill>
                <a:latin typeface="+mn-lt"/>
                <a:ea typeface="+mn-ea"/>
                <a:cs typeface="+mn-cs"/>
              </a:rPr>
              <a:t>to drive efficiencies in the customer deployments </a:t>
            </a:r>
            <a:r>
              <a:rPr lang="en-US" sz="1200" kern="1200" dirty="0" err="1">
                <a:solidFill>
                  <a:schemeClr val="tx1"/>
                </a:solidFill>
                <a:latin typeface="+mn-lt"/>
                <a:ea typeface="+mn-ea"/>
                <a:cs typeface="+mn-cs"/>
              </a:rPr>
              <a:t>tolead</a:t>
            </a:r>
            <a:r>
              <a:rPr lang="en-US" sz="1200" kern="1200" dirty="0">
                <a:solidFill>
                  <a:schemeClr val="tx1"/>
                </a:solidFill>
                <a:latin typeface="+mn-lt"/>
                <a:ea typeface="+mn-ea"/>
                <a:cs typeface="+mn-cs"/>
              </a:rPr>
              <a:t> engagements through insights and value beyond cost economics.</a:t>
            </a:r>
          </a:p>
          <a:p>
            <a:pPr marL="0" indent="0">
              <a:buNone/>
            </a:pPr>
            <a:endParaRPr lang="en-US" sz="1200" b="0" kern="1200" baseline="0" dirty="0">
              <a:solidFill>
                <a:schemeClr val="bg1"/>
              </a:solidFill>
              <a:latin typeface="+mn-lt"/>
              <a:ea typeface="+mn-ea"/>
              <a:cs typeface="Arial" panose="020B0604020202020204" pitchFamily="34" charset="0"/>
            </a:endParaRPr>
          </a:p>
          <a:p>
            <a:pPr marL="228600" indent="-228600">
              <a:buAutoNum type="arabicPeriod"/>
            </a:pPr>
            <a:r>
              <a:rPr lang="en-US" sz="1200" b="0" kern="1200" baseline="0" dirty="0">
                <a:solidFill>
                  <a:schemeClr val="bg1"/>
                </a:solidFill>
                <a:latin typeface="+mn-lt"/>
                <a:ea typeface="+mn-ea"/>
                <a:cs typeface="Arial" panose="020B0604020202020204" pitchFamily="34" charset="0"/>
              </a:rPr>
              <a:t>Platform is hosted in </a:t>
            </a:r>
            <a:r>
              <a:rPr lang="en-US" sz="1200" b="0" kern="1200" baseline="0" dirty="0" err="1">
                <a:solidFill>
                  <a:schemeClr val="bg1"/>
                </a:solidFill>
                <a:latin typeface="+mn-lt"/>
                <a:ea typeface="+mn-ea"/>
                <a:cs typeface="Arial" panose="020B0604020202020204" pitchFamily="34" charset="0"/>
              </a:rPr>
              <a:t>Sify</a:t>
            </a:r>
            <a:r>
              <a:rPr lang="en-US" sz="1200" b="0" kern="1200" baseline="0" dirty="0">
                <a:solidFill>
                  <a:schemeClr val="bg1"/>
                </a:solidFill>
                <a:latin typeface="+mn-lt"/>
                <a:ea typeface="+mn-ea"/>
                <a:cs typeface="Arial" panose="020B0604020202020204" pitchFamily="34" charset="0"/>
              </a:rPr>
              <a:t> Secure Cloud and all monitoring &amp; management is done by technical experts from the NOC. No configuration interventions are required at branch sites.</a:t>
            </a:r>
          </a:p>
          <a:p>
            <a:pPr marL="228600" indent="-228600">
              <a:buAutoNum type="arabicPeriod"/>
            </a:pPr>
            <a:endParaRPr lang="en-US" baseline="0"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17</a:t>
            </a:fld>
            <a:endParaRPr lang="en-US" dirty="0"/>
          </a:p>
        </p:txBody>
      </p:sp>
    </p:spTree>
    <p:extLst>
      <p:ext uri="{BB962C8B-B14F-4D97-AF65-F5344CB8AC3E}">
        <p14:creationId xmlns:p14="http://schemas.microsoft.com/office/powerpoint/2010/main" val="242206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SDWAN transforms the way networks were being used.</a:t>
            </a:r>
          </a:p>
          <a:p>
            <a:pPr marL="228600" indent="-228600">
              <a:buAutoNum type="arabicPeriod"/>
            </a:pPr>
            <a:r>
              <a:rPr lang="en-US" sz="1200" b="0" kern="1200" dirty="0">
                <a:solidFill>
                  <a:schemeClr val="bg1"/>
                </a:solidFill>
                <a:latin typeface="+mn-lt"/>
                <a:ea typeface="+mn-ea"/>
                <a:cs typeface="Arial" panose="020B0604020202020204" pitchFamily="34" charset="0"/>
              </a:rPr>
              <a:t>Customers can now utilize any Service provider, any transport type (MPLS/ILL/BB/4G-LTE) suiting Applications in their network.</a:t>
            </a:r>
          </a:p>
          <a:p>
            <a:pPr marL="228600" indent="-228600">
              <a:buAutoNum type="arabicPeriod"/>
            </a:pPr>
            <a:r>
              <a:rPr lang="en-US" sz="1200" b="0" kern="1200" dirty="0">
                <a:solidFill>
                  <a:schemeClr val="bg1"/>
                </a:solidFill>
                <a:latin typeface="+mn-lt"/>
                <a:ea typeface="+mn-ea"/>
                <a:cs typeface="Arial" panose="020B0604020202020204" pitchFamily="34" charset="0"/>
              </a:rPr>
              <a:t>Cloud based Centralized Monitoring and Management platform provides real time visibility and unified management,  device by device management is no more required.</a:t>
            </a:r>
          </a:p>
          <a:p>
            <a:pPr marL="228600" indent="-228600">
              <a:buAutoNum type="arabicPeriod"/>
            </a:pPr>
            <a:r>
              <a:rPr lang="en-US" sz="1200" b="0" kern="1200" baseline="0" dirty="0">
                <a:solidFill>
                  <a:schemeClr val="bg1"/>
                </a:solidFill>
                <a:latin typeface="+mn-lt"/>
                <a:ea typeface="+mn-ea"/>
                <a:cs typeface="Arial" panose="020B0604020202020204" pitchFamily="34" charset="0"/>
              </a:rPr>
              <a:t>SDWAN supports integration with legacy network architectures, so customers can do phase wise migration of sites.</a:t>
            </a:r>
          </a:p>
          <a:p>
            <a:pPr marL="228600" indent="-228600">
              <a:buAutoNum type="arabicPeriod"/>
            </a:pPr>
            <a:r>
              <a:rPr lang="en-US" sz="1200" b="0" kern="1200" baseline="0" dirty="0">
                <a:solidFill>
                  <a:schemeClr val="bg1"/>
                </a:solidFill>
                <a:latin typeface="+mn-lt"/>
                <a:ea typeface="+mn-ea"/>
                <a:cs typeface="Arial" panose="020B0604020202020204" pitchFamily="34" charset="0"/>
              </a:rPr>
              <a:t>All WAN links can be aggregated to give unified WAN pipe and links can be used in active-active. Real time quality assessment can be done to ensure dynamic traffic steering can be done basis link performance</a:t>
            </a:r>
          </a:p>
          <a:p>
            <a:pPr marL="228600" indent="-228600">
              <a:buAutoNum type="arabicPeriod"/>
            </a:pPr>
            <a:r>
              <a:rPr lang="en-US" sz="1200" b="0" i="1" kern="1200" dirty="0">
                <a:solidFill>
                  <a:schemeClr val="tx1"/>
                </a:solidFill>
                <a:latin typeface="+mn-lt"/>
                <a:ea typeface="+mn-ea"/>
                <a:cs typeface="+mn-cs"/>
              </a:rPr>
              <a:t>End to End Managed services</a:t>
            </a:r>
            <a:r>
              <a:rPr lang="en-US" sz="1200" b="1" i="1" kern="1200" dirty="0">
                <a:solidFill>
                  <a:schemeClr val="tx1"/>
                </a:solidFill>
                <a:latin typeface="+mn-lt"/>
                <a:ea typeface="+mn-ea"/>
                <a:cs typeface="+mn-cs"/>
              </a:rPr>
              <a:t> </a:t>
            </a:r>
            <a:r>
              <a:rPr lang="en-US" sz="1200" kern="1200" dirty="0">
                <a:solidFill>
                  <a:schemeClr val="tx1"/>
                </a:solidFill>
                <a:latin typeface="+mn-lt"/>
                <a:ea typeface="+mn-ea"/>
                <a:cs typeface="+mn-cs"/>
              </a:rPr>
              <a:t>to drive efficiencies in the customer deployments to lead engagements through insights and value beyond cost economics. </a:t>
            </a:r>
            <a:r>
              <a:rPr lang="en-US" sz="1200" b="0" kern="1200" baseline="0" dirty="0">
                <a:solidFill>
                  <a:schemeClr val="bg1"/>
                </a:solidFill>
                <a:latin typeface="+mn-lt"/>
                <a:ea typeface="+mn-ea"/>
                <a:cs typeface="Arial" panose="020B0604020202020204" pitchFamily="34" charset="0"/>
              </a:rPr>
              <a:t>Platform is hosted in Sify Secure Cloud and all monitoring &amp; management is done by technical experts from the NOC. No configuration interventions are required at branch sites.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Application based QoS </a:t>
            </a:r>
            <a:r>
              <a:rPr lang="en-US" sz="1200" b="0" kern="1200" baseline="0" dirty="0">
                <a:solidFill>
                  <a:schemeClr val="bg1"/>
                </a:solidFill>
                <a:effectLst/>
                <a:latin typeface="+mn-lt"/>
                <a:ea typeface="+mn-ea"/>
                <a:cs typeface="Arial" panose="020B0604020202020204" pitchFamily="34" charset="0"/>
              </a:rPr>
              <a:t>: </a:t>
            </a:r>
            <a:r>
              <a:rPr lang="en-US" sz="1200" b="0" kern="1200" baseline="0" dirty="0">
                <a:solidFill>
                  <a:schemeClr val="bg1"/>
                </a:solidFill>
                <a:latin typeface="+mn-lt"/>
                <a:ea typeface="+mn-ea"/>
                <a:cs typeface="Arial" panose="020B0604020202020204" pitchFamily="34" charset="0"/>
              </a:rPr>
              <a:t>Platform gives complete Application awareness and policies to suit performance. Customers get clear visibility of site wise utilization of various Apps. App based SLA can be implemented.</a:t>
            </a:r>
          </a:p>
          <a:p>
            <a:pPr marL="228600" indent="-228600">
              <a:buAutoNum type="arabicPeriod"/>
            </a:pPr>
            <a:endParaRPr lang="en-US" sz="1200" b="0" kern="1200" baseline="0" dirty="0">
              <a:solidFill>
                <a:schemeClr val="bg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4493BE6-C02E-A449-90BE-BD78020DE316}" type="slidenum">
              <a:rPr lang="en-US" smtClean="0"/>
              <a:t>18</a:t>
            </a:fld>
            <a:endParaRPr lang="en-US" dirty="0"/>
          </a:p>
        </p:txBody>
      </p:sp>
    </p:spTree>
    <p:extLst>
      <p:ext uri="{BB962C8B-B14F-4D97-AF65-F5344CB8AC3E}">
        <p14:creationId xmlns:p14="http://schemas.microsoft.com/office/powerpoint/2010/main" val="408858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t>
            </a:r>
            <a:r>
              <a:rPr lang="en-US" dirty="0" err="1"/>
              <a:t>Sify</a:t>
            </a:r>
            <a:r>
              <a:rPr lang="en-US" dirty="0"/>
              <a:t> is an ideal partner for SDWAN deployments:</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a:t>Sify</a:t>
            </a:r>
            <a:r>
              <a:rPr lang="en-US" dirty="0"/>
              <a:t> can provide SDWAN solution irrespective of Service providers and media types and provide </a:t>
            </a:r>
            <a:r>
              <a:rPr lang="en-US" sz="1200" kern="1200" dirty="0">
                <a:solidFill>
                  <a:srgbClr val="595959"/>
                </a:solidFill>
                <a:latin typeface="+mn-lt"/>
                <a:ea typeface="+mn-ea"/>
                <a:cs typeface="+mn-cs"/>
              </a:rPr>
              <a:t>End-to-End Managed Services Model- Edge CPEs, Subscription, Installation &amp; Support.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err="1">
                <a:solidFill>
                  <a:srgbClr val="595959"/>
                </a:solidFill>
                <a:latin typeface="+mn-lt"/>
                <a:ea typeface="+mn-ea"/>
                <a:cs typeface="+mn-cs"/>
              </a:rPr>
              <a:t>Sify</a:t>
            </a:r>
            <a:r>
              <a:rPr lang="en-US" sz="1200" kern="1200" dirty="0">
                <a:solidFill>
                  <a:srgbClr val="595959"/>
                </a:solidFill>
                <a:latin typeface="+mn-lt"/>
                <a:ea typeface="+mn-ea"/>
                <a:cs typeface="+mn-cs"/>
              </a:rPr>
              <a:t> has created Geo redundant headend infra for SDWAN Control components in </a:t>
            </a:r>
            <a:r>
              <a:rPr lang="en-US" sz="1200" kern="1200" dirty="0" err="1">
                <a:solidFill>
                  <a:srgbClr val="595959"/>
                </a:solidFill>
                <a:latin typeface="+mn-lt"/>
                <a:ea typeface="+mn-ea"/>
                <a:cs typeface="+mn-cs"/>
              </a:rPr>
              <a:t>Sify’s</a:t>
            </a:r>
            <a:r>
              <a:rPr lang="en-US" sz="1200" kern="1200" dirty="0">
                <a:solidFill>
                  <a:srgbClr val="595959"/>
                </a:solidFill>
                <a:latin typeface="+mn-lt"/>
                <a:ea typeface="+mn-ea"/>
                <a:cs typeface="+mn-cs"/>
              </a:rPr>
              <a:t> own core network. This infra is managed 24x7 by skilled resources ensuring high availability. This high capacity infra can support multiple tenants and is highly scalable.</a:t>
            </a:r>
          </a:p>
          <a:p>
            <a:pPr marL="228600" indent="-228600">
              <a:buAutoNum type="arabicPeriod"/>
            </a:pPr>
            <a:endParaRPr lang="en-US" dirty="0"/>
          </a:p>
          <a:p>
            <a:pPr marL="228600" indent="-228600">
              <a:buAutoNum type="arabicPeriod"/>
            </a:pPr>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17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could be three approaches in which </a:t>
            </a:r>
            <a:r>
              <a:rPr lang="en-US" dirty="0" err="1"/>
              <a:t>Sify</a:t>
            </a:r>
            <a:r>
              <a:rPr lang="en-US" dirty="0"/>
              <a:t> can offer NOC Services to customers:</a:t>
            </a:r>
          </a:p>
          <a:p>
            <a:endParaRPr lang="en-US" dirty="0"/>
          </a:p>
          <a:p>
            <a:pPr marL="228600" indent="-228600">
              <a:buAutoNum type="arabicPeriod"/>
            </a:pPr>
            <a:r>
              <a:rPr lang="en-US" b="1" dirty="0"/>
              <a:t>NOC Operations Outsourcing</a:t>
            </a:r>
            <a:r>
              <a:rPr lang="en-US" dirty="0"/>
              <a:t>: </a:t>
            </a:r>
            <a:r>
              <a:rPr lang="en-US" dirty="0" err="1"/>
              <a:t>Sify</a:t>
            </a:r>
            <a:r>
              <a:rPr lang="en-US" dirty="0"/>
              <a:t> will transition the as-is WAN network under </a:t>
            </a:r>
            <a:r>
              <a:rPr lang="en-US" dirty="0" err="1"/>
              <a:t>Sify</a:t>
            </a:r>
            <a:r>
              <a:rPr lang="en-US" dirty="0"/>
              <a:t> Management and provide 24x7 monitoring of links, incident management, change management, unified SLA management across multiple service providers and AMC management for HW contracts.</a:t>
            </a:r>
          </a:p>
          <a:p>
            <a:pPr marL="228600" indent="-228600">
              <a:buAutoNum type="arabicPeriod"/>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t>Network Consolidation &amp; Operations Outsourcing: </a:t>
            </a:r>
            <a:r>
              <a:rPr lang="en-US" sz="1200" b="0" dirty="0"/>
              <a:t>Along with NOC Operations Outsourcing KPIs, </a:t>
            </a:r>
            <a:r>
              <a:rPr lang="en-US" sz="1200" b="0" dirty="0" err="1"/>
              <a:t>Sify</a:t>
            </a:r>
            <a:r>
              <a:rPr lang="en-US" sz="1200" b="0" dirty="0"/>
              <a:t> will help in network study, assessment &amp; consolidation of WAN networks. </a:t>
            </a:r>
            <a:r>
              <a:rPr lang="en-US" sz="1200" b="0" dirty="0" err="1"/>
              <a:t>Sify</a:t>
            </a:r>
            <a:r>
              <a:rPr lang="en-US" sz="1200" b="0" dirty="0"/>
              <a:t> will provide own connectivity wherever required to build desired redundancies. CPEs are also managed 24x7 by </a:t>
            </a:r>
            <a:r>
              <a:rPr lang="en-US" sz="1200" b="0" dirty="0" err="1"/>
              <a:t>Sify</a:t>
            </a:r>
            <a:r>
              <a:rPr lang="en-US" sz="1200" b="0" dirty="0"/>
              <a:t> GNOC team.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t>Network Transformation &amp; Operations: </a:t>
            </a:r>
            <a:r>
              <a:rPr lang="en-US" sz="1200" b="0" dirty="0"/>
              <a:t>In this approach </a:t>
            </a:r>
            <a:r>
              <a:rPr lang="en-US" sz="1200" b="0" dirty="0" err="1"/>
              <a:t>Sify</a:t>
            </a:r>
            <a:r>
              <a:rPr lang="en-US" sz="1200" b="0" dirty="0"/>
              <a:t> undertakes redesigning and reengineering as-is WAN network to a new highly reliable network architecture which is optimized and scalable to customer business needs. This new WAN can be based on SDWAN architecture to given more visibility in the network and give features of dynamic traffic steering based on link performances.</a:t>
            </a:r>
            <a:endParaRPr lang="en-US" sz="1200" b="0" dirty="0">
              <a:solidFill>
                <a:sysClr val="window" lastClr="FFFFFF"/>
              </a:solidFill>
            </a:endParaRPr>
          </a:p>
        </p:txBody>
      </p:sp>
      <p:sp>
        <p:nvSpPr>
          <p:cNvPr id="4" name="Slide Number Placeholder 3"/>
          <p:cNvSpPr>
            <a:spLocks noGrp="1"/>
          </p:cNvSpPr>
          <p:nvPr>
            <p:ph type="sldNum" sz="quarter" idx="5"/>
          </p:nvPr>
        </p:nvSpPr>
        <p:spPr/>
        <p:txBody>
          <a:bodyPr/>
          <a:lstStyle/>
          <a:p>
            <a:fld id="{BE4E5D13-173E-48F8-BD3F-40C2B197B809}" type="slidenum">
              <a:rPr lang="en-US" smtClean="0"/>
              <a:pPr/>
              <a:t>23</a:t>
            </a:fld>
            <a:endParaRPr lang="en-US"/>
          </a:p>
        </p:txBody>
      </p:sp>
    </p:spTree>
    <p:extLst>
      <p:ext uri="{BB962C8B-B14F-4D97-AF65-F5344CB8AC3E}">
        <p14:creationId xmlns:p14="http://schemas.microsoft.com/office/powerpoint/2010/main" val="3262439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576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8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5377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16" name="Picture 4" descr="Image result for digital transformation shutterstock">
            <a:extLst>
              <a:ext uri="{FF2B5EF4-FFF2-40B4-BE49-F238E27FC236}">
                <a16:creationId xmlns:a16="http://schemas.microsoft.com/office/drawing/2014/main" id="{29315217-BCC5-4F02-9294-ECE44B9855A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2"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160"/>
              </a:lnSpc>
              <a:spcBef>
                <a:spcPts val="0"/>
              </a:spcBef>
              <a:buNone/>
              <a:defRPr sz="1800" b="1">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341072"/>
          </a:xfrm>
        </p:spPr>
        <p:txBody>
          <a:bodyPr anchor="ctr">
            <a:noAutofit/>
          </a:bodyPr>
          <a:lstStyle>
            <a:lvl1pPr marL="0" indent="0">
              <a:buNone/>
              <a:defRPr sz="1400" b="0">
                <a:solidFill>
                  <a:schemeClr val="bg1">
                    <a:lumMod val="75000"/>
                  </a:schemeClr>
                </a:solidFill>
              </a:defRPr>
            </a:lvl1pPr>
          </a:lstStyle>
          <a:p>
            <a:pPr lvl="0"/>
            <a:r>
              <a:rPr lang="en-US" dirty="0"/>
              <a:t>Month ‘20</a:t>
            </a:r>
          </a:p>
        </p:txBody>
      </p:sp>
    </p:spTree>
    <p:extLst>
      <p:ext uri="{BB962C8B-B14F-4D97-AF65-F5344CB8AC3E}">
        <p14:creationId xmlns:p14="http://schemas.microsoft.com/office/powerpoint/2010/main" val="347217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4" descr="Image result for digital transformation shutterstock">
            <a:extLst>
              <a:ext uri="{FF2B5EF4-FFF2-40B4-BE49-F238E27FC236}">
                <a16:creationId xmlns:a16="http://schemas.microsoft.com/office/drawing/2014/main" id="{23C423DA-DBC2-4791-A340-471ACAEE4EF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0" y="0"/>
            <a:ext cx="9144001" cy="51435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5" name="Group 24">
            <a:extLst>
              <a:ext uri="{FF2B5EF4-FFF2-40B4-BE49-F238E27FC236}">
                <a16:creationId xmlns:a16="http://schemas.microsoft.com/office/drawing/2014/main" id="{4768FEC3-A0BA-4764-96D5-B3C92E8D1928}"/>
              </a:ext>
            </a:extLst>
          </p:cNvPr>
          <p:cNvGrpSpPr/>
          <p:nvPr userDrawn="1"/>
        </p:nvGrpSpPr>
        <p:grpSpPr>
          <a:xfrm>
            <a:off x="-1" y="3827086"/>
            <a:ext cx="9143998" cy="1321578"/>
            <a:chOff x="-1" y="1665612"/>
            <a:chExt cx="6829063" cy="1822540"/>
          </a:xfrm>
        </p:grpSpPr>
        <p:sp>
          <p:nvSpPr>
            <p:cNvPr id="26" name="Rectangle 25">
              <a:extLst>
                <a:ext uri="{FF2B5EF4-FFF2-40B4-BE49-F238E27FC236}">
                  <a16:creationId xmlns:a16="http://schemas.microsoft.com/office/drawing/2014/main" id="{8AD19607-E94E-48EE-A274-950F2411742E}"/>
                </a:ext>
              </a:extLst>
            </p:cNvPr>
            <p:cNvSpPr/>
            <p:nvPr/>
          </p:nvSpPr>
          <p:spPr>
            <a:xfrm>
              <a:off x="-1" y="1710769"/>
              <a:ext cx="6829063" cy="1725139"/>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77DEEFF8-DA08-4F45-9434-BB7AA3A1EA70}"/>
                </a:ext>
              </a:extLst>
            </p:cNvPr>
            <p:cNvSpPr/>
            <p:nvPr/>
          </p:nvSpPr>
          <p:spPr>
            <a:xfrm>
              <a:off x="0" y="166561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a:extLst>
                <a:ext uri="{FF2B5EF4-FFF2-40B4-BE49-F238E27FC236}">
                  <a16:creationId xmlns:a16="http://schemas.microsoft.com/office/drawing/2014/main" id="{8AE5952E-D6B0-4781-B308-23BA2AAD329D}"/>
                </a:ext>
              </a:extLst>
            </p:cNvPr>
            <p:cNvSpPr/>
            <p:nvPr/>
          </p:nvSpPr>
          <p:spPr>
            <a:xfrm>
              <a:off x="0" y="344023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2" name="Group 41">
            <a:extLst>
              <a:ext uri="{FF2B5EF4-FFF2-40B4-BE49-F238E27FC236}">
                <a16:creationId xmlns:a16="http://schemas.microsoft.com/office/drawing/2014/main" id="{2E7CA434-7B39-4D80-90CF-2FB3F35527A2}"/>
              </a:ext>
            </a:extLst>
          </p:cNvPr>
          <p:cNvGrpSpPr/>
          <p:nvPr userDrawn="1"/>
        </p:nvGrpSpPr>
        <p:grpSpPr>
          <a:xfrm>
            <a:off x="8352302" y="3862399"/>
            <a:ext cx="791697" cy="1250952"/>
            <a:chOff x="8352302" y="0"/>
            <a:chExt cx="791697" cy="5143500"/>
          </a:xfrm>
        </p:grpSpPr>
        <p:sp>
          <p:nvSpPr>
            <p:cNvPr id="43" name="Rectangle 42">
              <a:extLst>
                <a:ext uri="{FF2B5EF4-FFF2-40B4-BE49-F238E27FC236}">
                  <a16:creationId xmlns:a16="http://schemas.microsoft.com/office/drawing/2014/main" id="{6F3D57A6-21F7-4E18-9AEA-11414B75D447}"/>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Rectangle 43">
              <a:extLst>
                <a:ext uri="{FF2B5EF4-FFF2-40B4-BE49-F238E27FC236}">
                  <a16:creationId xmlns:a16="http://schemas.microsoft.com/office/drawing/2014/main" id="{E1EF13F8-8375-4AF3-9F14-63315808DD39}"/>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Rectangle 44">
              <a:extLst>
                <a:ext uri="{FF2B5EF4-FFF2-40B4-BE49-F238E27FC236}">
                  <a16:creationId xmlns:a16="http://schemas.microsoft.com/office/drawing/2014/main" id="{E67ACCDE-0BE1-422C-B27A-CDA381085B80}"/>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6" name="Text Placeholder 3">
            <a:extLst>
              <a:ext uri="{FF2B5EF4-FFF2-40B4-BE49-F238E27FC236}">
                <a16:creationId xmlns:a16="http://schemas.microsoft.com/office/drawing/2014/main" id="{FC89170F-4740-47C6-A37C-089B562BC848}"/>
              </a:ext>
            </a:extLst>
          </p:cNvPr>
          <p:cNvSpPr>
            <a:spLocks noGrp="1"/>
          </p:cNvSpPr>
          <p:nvPr>
            <p:ph type="body" sz="quarter" idx="11" hasCustomPrompt="1"/>
          </p:nvPr>
        </p:nvSpPr>
        <p:spPr>
          <a:xfrm>
            <a:off x="323850" y="3894576"/>
            <a:ext cx="7662353" cy="1008111"/>
          </a:xfrm>
        </p:spPr>
        <p:txBody>
          <a:bodyPr anchor="ctr">
            <a:normAutofit/>
          </a:bodyPr>
          <a:lstStyle>
            <a:lvl1pPr marL="0" indent="0">
              <a:lnSpc>
                <a:spcPts val="3000"/>
              </a:lnSpc>
              <a:spcBef>
                <a:spcPts val="0"/>
              </a:spcBef>
              <a:buNone/>
              <a:defRPr sz="2400" b="1" cap="all" baseline="0">
                <a:solidFill>
                  <a:schemeClr val="bg1"/>
                </a:solidFill>
              </a:defRPr>
            </a:lvl1pPr>
          </a:lstStyle>
          <a:p>
            <a:pPr lvl="0"/>
            <a:r>
              <a:rPr lang="en-US" dirty="0"/>
              <a:t>SECTION DIVIDER</a:t>
            </a:r>
          </a:p>
        </p:txBody>
      </p:sp>
    </p:spTree>
    <p:extLst>
      <p:ext uri="{BB962C8B-B14F-4D97-AF65-F5344CB8AC3E}">
        <p14:creationId xmlns:p14="http://schemas.microsoft.com/office/powerpoint/2010/main" val="376825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Full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50989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61293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hank You - Without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
        <p:nvSpPr>
          <p:cNvPr id="2" name="Rectangle 1">
            <a:extLst>
              <a:ext uri="{FF2B5EF4-FFF2-40B4-BE49-F238E27FC236}">
                <a16:creationId xmlns:a16="http://schemas.microsoft.com/office/drawing/2014/main" id="{4330E4DA-C954-4695-AE3D-F2F5D1B1F141}"/>
              </a:ext>
            </a:extLst>
          </p:cNvPr>
          <p:cNvSpPr/>
          <p:nvPr userDrawn="1"/>
        </p:nvSpPr>
        <p:spPr>
          <a:xfrm>
            <a:off x="7876310" y="0"/>
            <a:ext cx="1066800" cy="75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7636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8" name="Picture 2" descr="Image result for digital transformation shutterstock">
            <a:extLst>
              <a:ext uri="{FF2B5EF4-FFF2-40B4-BE49-F238E27FC236}">
                <a16:creationId xmlns:a16="http://schemas.microsoft.com/office/drawing/2014/main" id="{AA07EBF4-94A2-4E29-AA44-A3BFCABC334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1587" y="0"/>
            <a:ext cx="9144001" cy="51435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2156751"/>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userDrawn="1"/>
        </p:nvGrpSpPr>
        <p:grpSpPr>
          <a:xfrm>
            <a:off x="-1" y="1629992"/>
            <a:ext cx="6350001" cy="189378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7" name="Group 36">
            <a:extLst>
              <a:ext uri="{FF2B5EF4-FFF2-40B4-BE49-F238E27FC236}">
                <a16:creationId xmlns:a16="http://schemas.microsoft.com/office/drawing/2014/main" id="{87697701-4197-44C5-9DF6-DCE8EB7667A7}"/>
              </a:ext>
            </a:extLst>
          </p:cNvPr>
          <p:cNvGrpSpPr/>
          <p:nvPr userDrawn="1"/>
        </p:nvGrpSpPr>
        <p:grpSpPr>
          <a:xfrm>
            <a:off x="8352302" y="1710769"/>
            <a:ext cx="791697" cy="1725140"/>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2314827"/>
            <a:ext cx="5450400" cy="524111"/>
          </a:xfrm>
        </p:spPr>
        <p:txBody>
          <a:bodyPr anchor="ctr">
            <a:normAutofit/>
          </a:bodyPr>
          <a:lstStyle>
            <a:lvl1pPr marL="0" indent="0">
              <a:buNone/>
              <a:defRPr sz="2400" b="1">
                <a:solidFill>
                  <a:schemeClr val="tx2">
                    <a:lumMod val="50000"/>
                  </a:schemeClr>
                </a:solidFill>
              </a:defRPr>
            </a:lvl1pPr>
          </a:lstStyle>
          <a:p>
            <a:pPr lvl="0"/>
            <a:r>
              <a:rPr lang="en-US" dirty="0"/>
              <a:t>SECTION DIVIDER</a:t>
            </a:r>
          </a:p>
        </p:txBody>
      </p:sp>
    </p:spTree>
    <p:extLst>
      <p:ext uri="{BB962C8B-B14F-4D97-AF65-F5344CB8AC3E}">
        <p14:creationId xmlns:p14="http://schemas.microsoft.com/office/powerpoint/2010/main" val="590605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86433" y="4767265"/>
            <a:ext cx="487680" cy="274637"/>
          </a:xfrm>
          <a:prstGeom prst="rect">
            <a:avLst/>
          </a:prstGeom>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361132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9315217-BCC5-4F02-9294-ECE44B9855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2"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160"/>
              </a:lnSpc>
              <a:spcBef>
                <a:spcPts val="0"/>
              </a:spcBef>
              <a:buNone/>
              <a:defRPr sz="1800" b="1">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341072"/>
          </a:xfrm>
        </p:spPr>
        <p:txBody>
          <a:bodyPr anchor="ctr">
            <a:noAutofit/>
          </a:bodyPr>
          <a:lstStyle>
            <a:lvl1pPr marL="0" indent="0">
              <a:buNone/>
              <a:defRPr sz="1400" b="0">
                <a:solidFill>
                  <a:schemeClr val="bg1">
                    <a:lumMod val="75000"/>
                  </a:schemeClr>
                </a:solidFill>
              </a:defRPr>
            </a:lvl1pPr>
          </a:lstStyle>
          <a:p>
            <a:pPr lvl="0"/>
            <a:r>
              <a:rPr lang="en-US" dirty="0"/>
              <a:t>Month ‘20</a:t>
            </a:r>
          </a:p>
        </p:txBody>
      </p:sp>
    </p:spTree>
    <p:extLst>
      <p:ext uri="{BB962C8B-B14F-4D97-AF65-F5344CB8AC3E}">
        <p14:creationId xmlns:p14="http://schemas.microsoft.com/office/powerpoint/2010/main" val="147850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AGENDA</a:t>
            </a:r>
          </a:p>
        </p:txBody>
      </p:sp>
    </p:spTree>
    <p:extLst>
      <p:ext uri="{BB962C8B-B14F-4D97-AF65-F5344CB8AC3E}">
        <p14:creationId xmlns:p14="http://schemas.microsoft.com/office/powerpoint/2010/main" val="208266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773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987425"/>
            <a:ext cx="8496150" cy="374491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987426"/>
            <a:ext cx="4068763"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51388" y="987426"/>
            <a:ext cx="4068762"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25773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2235"/>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dirty="0"/>
          </a:p>
        </p:txBody>
      </p:sp>
      <p:sp>
        <p:nvSpPr>
          <p:cNvPr id="4" name="Rectangle 3">
            <a:extLst>
              <a:ext uri="{FF2B5EF4-FFF2-40B4-BE49-F238E27FC236}">
                <a16:creationId xmlns:a16="http://schemas.microsoft.com/office/drawing/2014/main" id="{B7E4328B-D13C-42AE-AE8E-10B47BAE4610}"/>
              </a:ext>
            </a:extLst>
          </p:cNvPr>
          <p:cNvSpPr/>
          <p:nvPr/>
        </p:nvSpPr>
        <p:spPr>
          <a:xfrm>
            <a:off x="335270" y="1434527"/>
            <a:ext cx="1112882" cy="4426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D5CFE044-BA97-42C4-9069-A63FF4388E19}"/>
              </a:ext>
            </a:extLst>
          </p:cNvPr>
          <p:cNvSpPr/>
          <p:nvPr/>
        </p:nvSpPr>
        <p:spPr>
          <a:xfrm>
            <a:off x="1810030" y="1434527"/>
            <a:ext cx="1112882" cy="4426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id="{FC51BB78-6515-40CB-83F1-5E6A75ACED06}"/>
              </a:ext>
            </a:extLst>
          </p:cNvPr>
          <p:cNvSpPr/>
          <p:nvPr/>
        </p:nvSpPr>
        <p:spPr>
          <a:xfrm>
            <a:off x="3284790" y="1434527"/>
            <a:ext cx="1112882" cy="4426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B1B22CD-BDE0-4F9E-8DBD-474744ADF3E8}"/>
              </a:ext>
            </a:extLst>
          </p:cNvPr>
          <p:cNvSpPr/>
          <p:nvPr/>
        </p:nvSpPr>
        <p:spPr>
          <a:xfrm>
            <a:off x="4759550" y="1434527"/>
            <a:ext cx="1112882" cy="44265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998742DC-982D-4662-9434-A248A25BD175}"/>
              </a:ext>
            </a:extLst>
          </p:cNvPr>
          <p:cNvSpPr/>
          <p:nvPr/>
        </p:nvSpPr>
        <p:spPr>
          <a:xfrm>
            <a:off x="6234310" y="1434527"/>
            <a:ext cx="1112882" cy="4426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4D898B4F-2DAB-49EA-AF24-A869636DFC83}"/>
              </a:ext>
            </a:extLst>
          </p:cNvPr>
          <p:cNvSpPr/>
          <p:nvPr/>
        </p:nvSpPr>
        <p:spPr>
          <a:xfrm>
            <a:off x="7709070" y="1434527"/>
            <a:ext cx="1112882" cy="44265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F4547637-0770-4AAA-93A5-EBEA61797A46}"/>
              </a:ext>
            </a:extLst>
          </p:cNvPr>
          <p:cNvSpPr txBox="1"/>
          <p:nvPr/>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149</a:t>
            </a:r>
          </a:p>
          <a:p>
            <a:r>
              <a:rPr lang="en-IN" sz="1200" dirty="0">
                <a:solidFill>
                  <a:srgbClr val="595959"/>
                </a:solidFill>
              </a:rPr>
              <a:t>G: 179</a:t>
            </a:r>
          </a:p>
          <a:p>
            <a:r>
              <a:rPr lang="en-IN" sz="1200" dirty="0">
                <a:solidFill>
                  <a:srgbClr val="595959"/>
                </a:solidFill>
              </a:rPr>
              <a:t>B: 215</a:t>
            </a:r>
          </a:p>
        </p:txBody>
      </p:sp>
      <p:sp>
        <p:nvSpPr>
          <p:cNvPr id="12" name="TextBox 11">
            <a:extLst>
              <a:ext uri="{FF2B5EF4-FFF2-40B4-BE49-F238E27FC236}">
                <a16:creationId xmlns:a16="http://schemas.microsoft.com/office/drawing/2014/main" id="{82C2F1AA-F8F7-4BF2-A2FC-645DA7181D85}"/>
              </a:ext>
            </a:extLst>
          </p:cNvPr>
          <p:cNvSpPr txBox="1"/>
          <p:nvPr/>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215</a:t>
            </a:r>
          </a:p>
          <a:p>
            <a:r>
              <a:rPr lang="en-IN" sz="1200" dirty="0">
                <a:solidFill>
                  <a:srgbClr val="595959"/>
                </a:solidFill>
              </a:rPr>
              <a:t>G: 150</a:t>
            </a:r>
          </a:p>
          <a:p>
            <a:r>
              <a:rPr lang="en-IN" sz="1200" dirty="0">
                <a:solidFill>
                  <a:srgbClr val="595959"/>
                </a:solidFill>
              </a:rPr>
              <a:t>B: 148</a:t>
            </a:r>
          </a:p>
        </p:txBody>
      </p:sp>
      <p:sp>
        <p:nvSpPr>
          <p:cNvPr id="14" name="TextBox 13">
            <a:extLst>
              <a:ext uri="{FF2B5EF4-FFF2-40B4-BE49-F238E27FC236}">
                <a16:creationId xmlns:a16="http://schemas.microsoft.com/office/drawing/2014/main" id="{452E051D-C9B6-4A62-8278-1A977BAD6E75}"/>
              </a:ext>
            </a:extLst>
          </p:cNvPr>
          <p:cNvSpPr txBox="1"/>
          <p:nvPr/>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5" name="TextBox 14">
            <a:extLst>
              <a:ext uri="{FF2B5EF4-FFF2-40B4-BE49-F238E27FC236}">
                <a16:creationId xmlns:a16="http://schemas.microsoft.com/office/drawing/2014/main" id="{0D37B8BC-A0D4-4C30-9A1F-8AEE177F92FD}"/>
              </a:ext>
            </a:extLst>
          </p:cNvPr>
          <p:cNvSpPr txBox="1"/>
          <p:nvPr/>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6" name="TextBox 15">
            <a:extLst>
              <a:ext uri="{FF2B5EF4-FFF2-40B4-BE49-F238E27FC236}">
                <a16:creationId xmlns:a16="http://schemas.microsoft.com/office/drawing/2014/main" id="{086E4FFB-75D5-4AB4-B44D-3F33F1CF891D}"/>
              </a:ext>
            </a:extLst>
          </p:cNvPr>
          <p:cNvSpPr txBox="1"/>
          <p:nvPr/>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250</a:t>
            </a:r>
          </a:p>
          <a:p>
            <a:r>
              <a:rPr lang="en-IN" sz="1200" dirty="0">
                <a:solidFill>
                  <a:srgbClr val="595959"/>
                </a:solidFill>
              </a:rPr>
              <a:t>G: 192</a:t>
            </a:r>
          </a:p>
          <a:p>
            <a:r>
              <a:rPr lang="en-IN" sz="1200" dirty="0">
                <a:solidFill>
                  <a:srgbClr val="595959"/>
                </a:solidFill>
              </a:rPr>
              <a:t>B: 144</a:t>
            </a:r>
          </a:p>
        </p:txBody>
      </p:sp>
      <p:sp>
        <p:nvSpPr>
          <p:cNvPr id="18" name="TextBox 17">
            <a:extLst>
              <a:ext uri="{FF2B5EF4-FFF2-40B4-BE49-F238E27FC236}">
                <a16:creationId xmlns:a16="http://schemas.microsoft.com/office/drawing/2014/main" id="{F40EFAAB-F6AD-44D1-A61D-2A4AE33D9654}"/>
              </a:ext>
            </a:extLst>
          </p:cNvPr>
          <p:cNvSpPr txBox="1"/>
          <p:nvPr/>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p:nvSpPr>
        <p:spPr>
          <a:xfrm>
            <a:off x="335270" y="3301792"/>
            <a:ext cx="1112882" cy="44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64</a:t>
            </a:r>
          </a:p>
          <a:p>
            <a:r>
              <a:rPr lang="en-IN" sz="1200" dirty="0">
                <a:solidFill>
                  <a:srgbClr val="595959"/>
                </a:solidFill>
              </a:rPr>
              <a:t>G: 64</a:t>
            </a:r>
          </a:p>
          <a:p>
            <a:r>
              <a:rPr lang="en-IN" sz="1200" dirty="0">
                <a:solidFill>
                  <a:srgbClr val="595959"/>
                </a:solidFill>
              </a:rPr>
              <a:t>B: 64</a:t>
            </a:r>
          </a:p>
        </p:txBody>
      </p:sp>
      <p:grpSp>
        <p:nvGrpSpPr>
          <p:cNvPr id="21" name="Group 20">
            <a:extLst>
              <a:ext uri="{FF2B5EF4-FFF2-40B4-BE49-F238E27FC236}">
                <a16:creationId xmlns:a16="http://schemas.microsoft.com/office/drawing/2014/main" id="{263411DD-BA76-41C7-ADF0-7E43D09A1DB2}"/>
              </a:ext>
            </a:extLst>
          </p:cNvPr>
          <p:cNvGrpSpPr/>
          <p:nvPr/>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6" name="Rectangle 5">
            <a:extLst>
              <a:ext uri="{FF2B5EF4-FFF2-40B4-BE49-F238E27FC236}">
                <a16:creationId xmlns:a16="http://schemas.microsoft.com/office/drawing/2014/main" id="{B8124DD0-F413-4142-9FCF-239BA62189AE}"/>
              </a:ext>
            </a:extLst>
          </p:cNvPr>
          <p:cNvSpPr/>
          <p:nvPr userDrawn="1"/>
        </p:nvSpPr>
        <p:spPr>
          <a:xfrm>
            <a:off x="7876310" y="0"/>
            <a:ext cx="1066800" cy="75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264332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987425"/>
            <a:ext cx="8496150" cy="374491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760303" y="-182791"/>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257731"/>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705" r:id="rId1"/>
    <p:sldLayoutId id="2147483713" r:id="rId2"/>
    <p:sldLayoutId id="2147483702" r:id="rId3"/>
    <p:sldLayoutId id="2147483664" r:id="rId4"/>
    <p:sldLayoutId id="2147483666" r:id="rId5"/>
    <p:sldLayoutId id="2147483667" r:id="rId6"/>
    <p:sldLayoutId id="2147483668" r:id="rId7"/>
    <p:sldLayoutId id="2147483669" r:id="rId8"/>
    <p:sldLayoutId id="2147483712" r:id="rId9"/>
    <p:sldLayoutId id="2147483704" r:id="rId10"/>
    <p:sldLayoutId id="2147483671" r:id="rId11"/>
    <p:sldLayoutId id="2147483709" r:id="rId12"/>
    <p:sldLayoutId id="2147483700" r:id="rId13"/>
    <p:sldLayoutId id="2147483714" r:id="rId14"/>
    <p:sldLayoutId id="2147483715" r:id="rId15"/>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2767" userDrawn="1">
          <p15:clr>
            <a:srgbClr val="F26B43"/>
          </p15:clr>
        </p15:guide>
        <p15:guide id="4" pos="2993" userDrawn="1">
          <p15:clr>
            <a:srgbClr val="F26B43"/>
          </p15:clr>
        </p15:guide>
        <p15:guide id="5" pos="204" userDrawn="1">
          <p15:clr>
            <a:srgbClr val="F26B43"/>
          </p15:clr>
        </p15:guide>
        <p15:guide id="6" pos="5556" userDrawn="1">
          <p15:clr>
            <a:srgbClr val="F26B43"/>
          </p15:clr>
        </p15:guide>
        <p15:guide id="7" orient="horz" pos="2981" userDrawn="1">
          <p15:clr>
            <a:srgbClr val="F26B43"/>
          </p15:clr>
        </p15:guide>
        <p15:guide id="8" orient="horz" pos="622" userDrawn="1">
          <p15:clr>
            <a:srgbClr val="F26B43"/>
          </p15:clr>
        </p15:guide>
        <p15:guide id="9" orient="horz" pos="39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tiff"/><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5.svg"/><Relationship Id="rId13" Type="http://schemas.microsoft.com/office/2007/relationships/diagramDrawing" Target="../diagrams/drawing3.xml"/><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diagramColors" Target="../diagrams/colors3.xml"/><Relationship Id="rId2" Type="http://schemas.openxmlformats.org/officeDocument/2006/relationships/image" Target="../media/image39.tiff"/><Relationship Id="rId1" Type="http://schemas.openxmlformats.org/officeDocument/2006/relationships/slideLayout" Target="../slideLayouts/slideLayout8.xml"/><Relationship Id="rId6" Type="http://schemas.openxmlformats.org/officeDocument/2006/relationships/image" Target="../media/image43.svg"/><Relationship Id="rId11" Type="http://schemas.openxmlformats.org/officeDocument/2006/relationships/diagramQuickStyle" Target="../diagrams/quickStyle3.xml"/><Relationship Id="rId5" Type="http://schemas.openxmlformats.org/officeDocument/2006/relationships/image" Target="../media/image42.png"/><Relationship Id="rId10" Type="http://schemas.openxmlformats.org/officeDocument/2006/relationships/diagramLayout" Target="../diagrams/layout3.xml"/><Relationship Id="rId4" Type="http://schemas.openxmlformats.org/officeDocument/2006/relationships/image" Target="../media/image41.svg"/><Relationship Id="rId9"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9.png"/><Relationship Id="rId1" Type="http://schemas.openxmlformats.org/officeDocument/2006/relationships/slideLayout" Target="../slideLayouts/slideLayout8.xml"/><Relationship Id="rId6" Type="http://schemas.openxmlformats.org/officeDocument/2006/relationships/image" Target="../media/image61.png"/><Relationship Id="rId5" Type="http://schemas.microsoft.com/office/2007/relationships/hdphoto" Target="../media/hdphoto5.wdp"/><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65.png"/><Relationship Id="rId5" Type="http://schemas.microsoft.com/office/2007/relationships/hdphoto" Target="../media/hdphoto6.wdp"/><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8.png"/><Relationship Id="rId5" Type="http://schemas.microsoft.com/office/2007/relationships/hdphoto" Target="../media/hdphoto7.wdp"/><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74.png"/><Relationship Id="rId2" Type="http://schemas.openxmlformats.org/officeDocument/2006/relationships/image" Target="../media/image71.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74.png"/><Relationship Id="rId2"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C20866-5BFC-4B0B-863A-28B552115A12}"/>
              </a:ext>
            </a:extLst>
          </p:cNvPr>
          <p:cNvSpPr>
            <a:spLocks noGrp="1"/>
          </p:cNvSpPr>
          <p:nvPr>
            <p:ph type="body" sz="quarter" idx="13"/>
          </p:nvPr>
        </p:nvSpPr>
        <p:spPr/>
        <p:txBody>
          <a:bodyPr/>
          <a:lstStyle/>
          <a:p>
            <a:r>
              <a:rPr lang="en-US" dirty="0"/>
              <a:t>Empower your Enterprise with Intelligent Network Services</a:t>
            </a:r>
            <a:endParaRPr lang="en-IN" dirty="0"/>
          </a:p>
        </p:txBody>
      </p:sp>
      <p:sp>
        <p:nvSpPr>
          <p:cNvPr id="7" name="Text Placeholder 6">
            <a:extLst>
              <a:ext uri="{FF2B5EF4-FFF2-40B4-BE49-F238E27FC236}">
                <a16:creationId xmlns:a16="http://schemas.microsoft.com/office/drawing/2014/main" id="{F6F7796F-0710-4686-B4CF-E00BC23390F6}"/>
              </a:ext>
            </a:extLst>
          </p:cNvPr>
          <p:cNvSpPr>
            <a:spLocks noGrp="1"/>
          </p:cNvSpPr>
          <p:nvPr>
            <p:ph type="body" sz="quarter" idx="15"/>
          </p:nvPr>
        </p:nvSpPr>
        <p:spPr/>
        <p:txBody>
          <a:bodyPr/>
          <a:lstStyle/>
          <a:p>
            <a:r>
              <a:rPr lang="en-US" dirty="0"/>
              <a:t>December 2020</a:t>
            </a:r>
            <a:endParaRPr lang="en-IN" dirty="0"/>
          </a:p>
        </p:txBody>
      </p:sp>
    </p:spTree>
    <p:extLst>
      <p:ext uri="{BB962C8B-B14F-4D97-AF65-F5344CB8AC3E}">
        <p14:creationId xmlns:p14="http://schemas.microsoft.com/office/powerpoint/2010/main" val="167217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CEEDE2-29CE-4F95-9FE6-A368974E4772}"/>
              </a:ext>
            </a:extLst>
          </p:cNvPr>
          <p:cNvSpPr/>
          <p:nvPr/>
        </p:nvSpPr>
        <p:spPr>
          <a:xfrm>
            <a:off x="0" y="0"/>
            <a:ext cx="9144000" cy="5143500"/>
          </a:xfrm>
          <a:prstGeom prst="rect">
            <a:avLst/>
          </a:prstGeom>
          <a:noFill/>
          <a:ln w="2540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a:extLst>
              <a:ext uri="{FF2B5EF4-FFF2-40B4-BE49-F238E27FC236}">
                <a16:creationId xmlns:a16="http://schemas.microsoft.com/office/drawing/2014/main" id="{9175C12B-2245-4552-81B9-E6AFC0BBAF7B}"/>
              </a:ext>
            </a:extLst>
          </p:cNvPr>
          <p:cNvSpPr txBox="1"/>
          <p:nvPr/>
        </p:nvSpPr>
        <p:spPr>
          <a:xfrm>
            <a:off x="323850" y="2571750"/>
            <a:ext cx="8496300" cy="1200329"/>
          </a:xfrm>
          <a:prstGeom prst="rect">
            <a:avLst/>
          </a:prstGeom>
          <a:noFill/>
        </p:spPr>
        <p:txBody>
          <a:bodyPr wrap="square" rtlCol="0">
            <a:spAutoFit/>
          </a:bodyPr>
          <a:lstStyle/>
          <a:p>
            <a:pPr algn="ctr"/>
            <a:r>
              <a:rPr lang="en-US" sz="3600" b="1" cap="all" dirty="0"/>
              <a:t>Networking architecture for anywhere data center </a:t>
            </a:r>
            <a:endParaRPr lang="en-IN" sz="3600" b="1" cap="all" dirty="0"/>
          </a:p>
        </p:txBody>
      </p:sp>
      <p:sp>
        <p:nvSpPr>
          <p:cNvPr id="4" name="Oval 3">
            <a:extLst>
              <a:ext uri="{FF2B5EF4-FFF2-40B4-BE49-F238E27FC236}">
                <a16:creationId xmlns:a16="http://schemas.microsoft.com/office/drawing/2014/main" id="{3FE05DF6-A6DC-465D-A117-7C1707ED3F36}"/>
              </a:ext>
            </a:extLst>
          </p:cNvPr>
          <p:cNvSpPr/>
          <p:nvPr/>
        </p:nvSpPr>
        <p:spPr>
          <a:xfrm>
            <a:off x="4122000" y="1469364"/>
            <a:ext cx="900000" cy="900000"/>
          </a:xfrm>
          <a:prstGeom prst="ellipse">
            <a:avLst/>
          </a:prstGeom>
          <a:solidFill>
            <a:schemeClr val="accent2">
              <a:lumMod val="20000"/>
              <a:lumOff val="80000"/>
            </a:schemeClr>
          </a:solidFill>
          <a:ln w="12700">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 name="Picture 5">
            <a:extLst>
              <a:ext uri="{FF2B5EF4-FFF2-40B4-BE49-F238E27FC236}">
                <a16:creationId xmlns:a16="http://schemas.microsoft.com/office/drawing/2014/main" id="{E7EEDA7E-C643-421A-82E5-27BCC8F2B714}"/>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327421" y="1649364"/>
            <a:ext cx="540000" cy="540000"/>
          </a:xfrm>
          <a:prstGeom prst="rect">
            <a:avLst/>
          </a:prstGeom>
        </p:spPr>
      </p:pic>
      <p:sp>
        <p:nvSpPr>
          <p:cNvPr id="8" name="TextBox 7">
            <a:extLst>
              <a:ext uri="{FF2B5EF4-FFF2-40B4-BE49-F238E27FC236}">
                <a16:creationId xmlns:a16="http://schemas.microsoft.com/office/drawing/2014/main" id="{56256577-ACCF-45F4-ABE0-9CF07CE8BAF2}"/>
              </a:ext>
            </a:extLst>
          </p:cNvPr>
          <p:cNvSpPr txBox="1"/>
          <p:nvPr/>
        </p:nvSpPr>
        <p:spPr>
          <a:xfrm>
            <a:off x="4359447" y="1092882"/>
            <a:ext cx="425105" cy="338554"/>
          </a:xfrm>
          <a:prstGeom prst="rect">
            <a:avLst/>
          </a:prstGeom>
          <a:noFill/>
        </p:spPr>
        <p:txBody>
          <a:bodyPr wrap="square" rtlCol="0">
            <a:spAutoFit/>
          </a:bodyPr>
          <a:lstStyle/>
          <a:p>
            <a:pPr algn="ctr"/>
            <a:r>
              <a:rPr lang="en-IN" sz="1600" b="1" dirty="0">
                <a:solidFill>
                  <a:schemeClr val="accent2">
                    <a:lumMod val="75000"/>
                  </a:schemeClr>
                </a:solidFill>
              </a:rPr>
              <a:t>I</a:t>
            </a:r>
          </a:p>
        </p:txBody>
      </p:sp>
    </p:spTree>
    <p:extLst>
      <p:ext uri="{BB962C8B-B14F-4D97-AF65-F5344CB8AC3E}">
        <p14:creationId xmlns:p14="http://schemas.microsoft.com/office/powerpoint/2010/main" val="30125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A973F9-FC2C-4F61-BB27-C915529CE943}"/>
              </a:ext>
            </a:extLst>
          </p:cNvPr>
          <p:cNvSpPr>
            <a:spLocks noGrp="1"/>
          </p:cNvSpPr>
          <p:nvPr>
            <p:ph type="title"/>
          </p:nvPr>
        </p:nvSpPr>
        <p:spPr>
          <a:xfrm>
            <a:off x="324000" y="119237"/>
            <a:ext cx="7537450" cy="646321"/>
          </a:xfrm>
        </p:spPr>
        <p:txBody>
          <a:bodyPr/>
          <a:lstStyle/>
          <a:p>
            <a:r>
              <a:rPr lang="en-US" dirty="0"/>
              <a:t>Networking architecture for anywhere data center – </a:t>
            </a:r>
            <a:r>
              <a:rPr lang="en-US" dirty="0">
                <a:solidFill>
                  <a:srgbClr val="FF0000"/>
                </a:solidFill>
              </a:rPr>
              <a:t>WIP</a:t>
            </a:r>
            <a:br>
              <a:rPr lang="en-US" dirty="0">
                <a:solidFill>
                  <a:srgbClr val="FF0000"/>
                </a:solidFill>
              </a:rPr>
            </a:br>
            <a:endParaRPr lang="en-IN" dirty="0">
              <a:solidFill>
                <a:srgbClr val="FF0000"/>
              </a:solidFill>
            </a:endParaRPr>
          </a:p>
        </p:txBody>
      </p:sp>
      <p:sp>
        <p:nvSpPr>
          <p:cNvPr id="3" name="Rectangle 2">
            <a:extLst>
              <a:ext uri="{FF2B5EF4-FFF2-40B4-BE49-F238E27FC236}">
                <a16:creationId xmlns:a16="http://schemas.microsoft.com/office/drawing/2014/main" id="{5C304B32-BF61-4232-B0BF-7752FCEF240F}"/>
              </a:ext>
            </a:extLst>
          </p:cNvPr>
          <p:cNvSpPr/>
          <p:nvPr/>
        </p:nvSpPr>
        <p:spPr>
          <a:xfrm>
            <a:off x="539552" y="1113017"/>
            <a:ext cx="1493230" cy="882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descr="A picture containing text, room, gambling house&#10;&#10;Description automatically generated">
            <a:extLst>
              <a:ext uri="{FF2B5EF4-FFF2-40B4-BE49-F238E27FC236}">
                <a16:creationId xmlns:a16="http://schemas.microsoft.com/office/drawing/2014/main" id="{DE073C3E-9CDE-4808-A34F-B4B1816E0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987425"/>
            <a:ext cx="3194414" cy="3795590"/>
          </a:xfrm>
          <a:prstGeom prst="rect">
            <a:avLst/>
          </a:prstGeom>
        </p:spPr>
      </p:pic>
      <p:sp>
        <p:nvSpPr>
          <p:cNvPr id="9" name="TextBox 8">
            <a:extLst>
              <a:ext uri="{FF2B5EF4-FFF2-40B4-BE49-F238E27FC236}">
                <a16:creationId xmlns:a16="http://schemas.microsoft.com/office/drawing/2014/main" id="{EE6BEF99-5CF2-4D53-B1AB-F59E55A16E86}"/>
              </a:ext>
            </a:extLst>
          </p:cNvPr>
          <p:cNvSpPr txBox="1"/>
          <p:nvPr/>
        </p:nvSpPr>
        <p:spPr>
          <a:xfrm>
            <a:off x="4410390" y="1125614"/>
            <a:ext cx="1646788" cy="600164"/>
          </a:xfrm>
          <a:prstGeom prst="rect">
            <a:avLst/>
          </a:prstGeom>
          <a:noFill/>
        </p:spPr>
        <p:txBody>
          <a:bodyPr wrap="square" rtlCol="0">
            <a:spAutoFit/>
          </a:bodyPr>
          <a:lstStyle/>
          <a:p>
            <a:r>
              <a:rPr lang="en-US" sz="1100" b="1" dirty="0"/>
              <a:t>Nowadays, applications and data are hosted across: </a:t>
            </a:r>
            <a:endParaRPr lang="en-IN" sz="1100" b="1" dirty="0"/>
          </a:p>
        </p:txBody>
      </p:sp>
      <p:sp>
        <p:nvSpPr>
          <p:cNvPr id="10" name="TextBox 9">
            <a:extLst>
              <a:ext uri="{FF2B5EF4-FFF2-40B4-BE49-F238E27FC236}">
                <a16:creationId xmlns:a16="http://schemas.microsoft.com/office/drawing/2014/main" id="{C6F8036C-C7C7-449F-89BC-86BB8BEC7A57}"/>
              </a:ext>
            </a:extLst>
          </p:cNvPr>
          <p:cNvSpPr txBox="1"/>
          <p:nvPr/>
        </p:nvSpPr>
        <p:spPr>
          <a:xfrm>
            <a:off x="4056913" y="1948404"/>
            <a:ext cx="1886687" cy="707886"/>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dirty="0">
                <a:solidFill>
                  <a:schemeClr val="tx1">
                    <a:lumMod val="75000"/>
                    <a:lumOff val="25000"/>
                  </a:schemeClr>
                </a:solidFill>
              </a:rPr>
              <a:t>Data Center</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Clouds</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Edge environments</a:t>
            </a:r>
            <a:endParaRPr lang="en-IN" sz="1000" dirty="0">
              <a:solidFill>
                <a:schemeClr val="tx1">
                  <a:lumMod val="75000"/>
                  <a:lumOff val="25000"/>
                </a:schemeClr>
              </a:solidFill>
            </a:endParaRPr>
          </a:p>
        </p:txBody>
      </p:sp>
      <p:sp>
        <p:nvSpPr>
          <p:cNvPr id="11" name="TextBox 10">
            <a:extLst>
              <a:ext uri="{FF2B5EF4-FFF2-40B4-BE49-F238E27FC236}">
                <a16:creationId xmlns:a16="http://schemas.microsoft.com/office/drawing/2014/main" id="{66460F69-4D74-4AEC-8902-FB4DBAC97491}"/>
              </a:ext>
            </a:extLst>
          </p:cNvPr>
          <p:cNvSpPr txBox="1"/>
          <p:nvPr/>
        </p:nvSpPr>
        <p:spPr>
          <a:xfrm>
            <a:off x="7104186" y="1125614"/>
            <a:ext cx="1688114" cy="600164"/>
          </a:xfrm>
          <a:prstGeom prst="rect">
            <a:avLst/>
          </a:prstGeom>
          <a:noFill/>
        </p:spPr>
        <p:txBody>
          <a:bodyPr wrap="square" rtlCol="0">
            <a:spAutoFit/>
          </a:bodyPr>
          <a:lstStyle/>
          <a:p>
            <a:r>
              <a:rPr lang="en-US" sz="1100" b="1" dirty="0"/>
              <a:t>Organizations need new networking architecture:</a:t>
            </a:r>
            <a:endParaRPr lang="en-IN" sz="1100" b="1" dirty="0"/>
          </a:p>
        </p:txBody>
      </p:sp>
      <p:sp>
        <p:nvSpPr>
          <p:cNvPr id="12" name="TextBox 11">
            <a:extLst>
              <a:ext uri="{FF2B5EF4-FFF2-40B4-BE49-F238E27FC236}">
                <a16:creationId xmlns:a16="http://schemas.microsoft.com/office/drawing/2014/main" id="{90202FB6-6C94-445B-879A-1AA10FE58EF9}"/>
              </a:ext>
            </a:extLst>
          </p:cNvPr>
          <p:cNvSpPr txBox="1"/>
          <p:nvPr/>
        </p:nvSpPr>
        <p:spPr>
          <a:xfrm>
            <a:off x="6759526" y="1948404"/>
            <a:ext cx="1913206" cy="2708434"/>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dirty="0">
                <a:solidFill>
                  <a:schemeClr val="tx1">
                    <a:lumMod val="75000"/>
                    <a:lumOff val="25000"/>
                  </a:schemeClr>
                </a:solidFill>
              </a:rPr>
              <a:t>That is </a:t>
            </a:r>
            <a:r>
              <a:rPr lang="en-US" sz="1000" b="1" dirty="0">
                <a:solidFill>
                  <a:schemeClr val="accent1">
                    <a:lumMod val="75000"/>
                  </a:schemeClr>
                </a:solidFill>
              </a:rPr>
              <a:t>Cloud-ready</a:t>
            </a:r>
            <a:r>
              <a:rPr lang="en-US" sz="1000" dirty="0">
                <a:solidFill>
                  <a:schemeClr val="tx1">
                    <a:lumMod val="75000"/>
                    <a:lumOff val="25000"/>
                  </a:schemeClr>
                </a:solidFill>
              </a:rPr>
              <a:t> to drive digital transformation </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That facilitates faster and safer modes of data transfer across DC, Cloud &amp; Edge</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That meets application connectivity demands </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That is </a:t>
            </a:r>
            <a:r>
              <a:rPr lang="en-US" sz="1000" b="1" dirty="0">
                <a:solidFill>
                  <a:schemeClr val="accent1">
                    <a:lumMod val="75000"/>
                  </a:schemeClr>
                </a:solidFill>
              </a:rPr>
              <a:t>IoT-ready</a:t>
            </a:r>
            <a:r>
              <a:rPr lang="en-US" sz="1000" dirty="0">
                <a:solidFill>
                  <a:schemeClr val="tx1">
                    <a:lumMod val="75000"/>
                    <a:lumOff val="25000"/>
                  </a:schemeClr>
                </a:solidFill>
              </a:rPr>
              <a:t> to bring edge computing closer to devices</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That ensures technology &amp; operational consistency across locations</a:t>
            </a:r>
            <a:endParaRPr lang="en-IN" sz="1000" dirty="0">
              <a:solidFill>
                <a:schemeClr val="tx1">
                  <a:lumMod val="75000"/>
                  <a:lumOff val="25000"/>
                </a:schemeClr>
              </a:solidFill>
            </a:endParaRPr>
          </a:p>
        </p:txBody>
      </p:sp>
      <p:sp>
        <p:nvSpPr>
          <p:cNvPr id="8" name="Rectangle 7">
            <a:extLst>
              <a:ext uri="{FF2B5EF4-FFF2-40B4-BE49-F238E27FC236}">
                <a16:creationId xmlns:a16="http://schemas.microsoft.com/office/drawing/2014/main" id="{8E1918D5-B985-4193-ADF4-94F334A69CB5}"/>
              </a:ext>
            </a:extLst>
          </p:cNvPr>
          <p:cNvSpPr/>
          <p:nvPr/>
        </p:nvSpPr>
        <p:spPr>
          <a:xfrm>
            <a:off x="3934419" y="1035259"/>
            <a:ext cx="2160000" cy="780875"/>
          </a:xfrm>
          <a:prstGeom prst="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F280871C-37FF-4476-BDBA-4F2D2B1BDBAB}"/>
              </a:ext>
            </a:extLst>
          </p:cNvPr>
          <p:cNvSpPr/>
          <p:nvPr/>
        </p:nvSpPr>
        <p:spPr>
          <a:xfrm>
            <a:off x="3934419" y="1816134"/>
            <a:ext cx="2160000" cy="2916204"/>
          </a:xfrm>
          <a:prstGeom prst="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769C6145-D3E8-4704-BB41-B8F0611D4FA9}"/>
              </a:ext>
            </a:extLst>
          </p:cNvPr>
          <p:cNvSpPr/>
          <p:nvPr/>
        </p:nvSpPr>
        <p:spPr>
          <a:xfrm>
            <a:off x="6041346" y="1686910"/>
            <a:ext cx="101257" cy="10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54393F3B-3173-4CCA-82F2-82314D422288}"/>
              </a:ext>
            </a:extLst>
          </p:cNvPr>
          <p:cNvSpPr/>
          <p:nvPr/>
        </p:nvSpPr>
        <p:spPr>
          <a:xfrm>
            <a:off x="3883790" y="1844458"/>
            <a:ext cx="101257" cy="10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38750068-CF95-4083-8DAB-5902ECB447C6}"/>
              </a:ext>
            </a:extLst>
          </p:cNvPr>
          <p:cNvSpPr/>
          <p:nvPr/>
        </p:nvSpPr>
        <p:spPr>
          <a:xfrm>
            <a:off x="6633068" y="1035259"/>
            <a:ext cx="2160000" cy="780875"/>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508C7050-56FE-4ACD-9CBB-0412F9A6CC5A}"/>
              </a:ext>
            </a:extLst>
          </p:cNvPr>
          <p:cNvSpPr/>
          <p:nvPr/>
        </p:nvSpPr>
        <p:spPr>
          <a:xfrm>
            <a:off x="6633068" y="1816134"/>
            <a:ext cx="2160000" cy="2916204"/>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314BBADB-B63E-4B05-9471-ED34CF17E6B4}"/>
              </a:ext>
            </a:extLst>
          </p:cNvPr>
          <p:cNvSpPr/>
          <p:nvPr/>
        </p:nvSpPr>
        <p:spPr>
          <a:xfrm>
            <a:off x="8739995" y="1686910"/>
            <a:ext cx="101257" cy="10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695B8E33-7774-4FE3-BD1F-1EB7F4817E78}"/>
              </a:ext>
            </a:extLst>
          </p:cNvPr>
          <p:cNvSpPr/>
          <p:nvPr/>
        </p:nvSpPr>
        <p:spPr>
          <a:xfrm>
            <a:off x="6582439" y="1844458"/>
            <a:ext cx="101257" cy="10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 name="Picture 17">
            <a:extLst>
              <a:ext uri="{FF2B5EF4-FFF2-40B4-BE49-F238E27FC236}">
                <a16:creationId xmlns:a16="http://schemas.microsoft.com/office/drawing/2014/main" id="{CB46E9E2-99C8-4766-8513-C797C56DC482}"/>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064451" y="1237154"/>
            <a:ext cx="387923" cy="377085"/>
          </a:xfrm>
          <a:prstGeom prst="rect">
            <a:avLst/>
          </a:prstGeom>
        </p:spPr>
      </p:pic>
      <p:pic>
        <p:nvPicPr>
          <p:cNvPr id="25" name="Picture 24">
            <a:extLst>
              <a:ext uri="{FF2B5EF4-FFF2-40B4-BE49-F238E27FC236}">
                <a16:creationId xmlns:a16="http://schemas.microsoft.com/office/drawing/2014/main" id="{947FF65E-B5F5-45A6-9286-48EA42CBB4A5}"/>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711343" y="1200696"/>
            <a:ext cx="450000" cy="450000"/>
          </a:xfrm>
          <a:prstGeom prst="rect">
            <a:avLst/>
          </a:prstGeom>
        </p:spPr>
      </p:pic>
    </p:spTree>
    <p:extLst>
      <p:ext uri="{BB962C8B-B14F-4D97-AF65-F5344CB8AC3E}">
        <p14:creationId xmlns:p14="http://schemas.microsoft.com/office/powerpoint/2010/main" val="4271331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READY NETWORKS – HIGHWAYS FOR DATA TRANSFER IN DIGITAL WORLD  </a:t>
            </a:r>
          </a:p>
        </p:txBody>
      </p:sp>
      <p:pic>
        <p:nvPicPr>
          <p:cNvPr id="3" name="Picture 2">
            <a:extLst>
              <a:ext uri="{FF2B5EF4-FFF2-40B4-BE49-F238E27FC236}">
                <a16:creationId xmlns:a16="http://schemas.microsoft.com/office/drawing/2014/main" id="{77A3C777-CA78-7F4A-B941-BADD5A73E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012" y="2718923"/>
            <a:ext cx="5972037" cy="2143138"/>
          </a:xfrm>
          <a:prstGeom prst="rect">
            <a:avLst/>
          </a:prstGeom>
        </p:spPr>
      </p:pic>
      <p:grpSp>
        <p:nvGrpSpPr>
          <p:cNvPr id="8" name="Group 27">
            <a:extLst>
              <a:ext uri="{FF2B5EF4-FFF2-40B4-BE49-F238E27FC236}">
                <a16:creationId xmlns:a16="http://schemas.microsoft.com/office/drawing/2014/main" id="{748A1B2D-5916-854A-B120-3A841616C445}"/>
              </a:ext>
            </a:extLst>
          </p:cNvPr>
          <p:cNvGrpSpPr/>
          <p:nvPr/>
        </p:nvGrpSpPr>
        <p:grpSpPr>
          <a:xfrm>
            <a:off x="7529269" y="3192259"/>
            <a:ext cx="715616" cy="495157"/>
            <a:chOff x="4160705" y="2761050"/>
            <a:chExt cx="2011321" cy="1440247"/>
          </a:xfrm>
        </p:grpSpPr>
        <p:pic>
          <p:nvPicPr>
            <p:cNvPr id="9" name="Picture 2" descr="Related image">
              <a:extLst>
                <a:ext uri="{FF2B5EF4-FFF2-40B4-BE49-F238E27FC236}">
                  <a16:creationId xmlns:a16="http://schemas.microsoft.com/office/drawing/2014/main" id="{E0892C7A-3340-6745-A7DB-5654DEC30280}"/>
                </a:ext>
              </a:extLst>
            </p:cNvPr>
            <p:cNvPicPr>
              <a:picLocks noChangeAspect="1" noChangeArrowheads="1"/>
            </p:cNvPicPr>
            <p:nvPr/>
          </p:nvPicPr>
          <p:blipFill>
            <a:blip r:embed="rId3"/>
            <a:srcRect l="21774" r="23568" b="25076"/>
            <a:stretch>
              <a:fillRect/>
            </a:stretch>
          </p:blipFill>
          <p:spPr bwMode="auto">
            <a:xfrm>
              <a:off x="4575815" y="2761050"/>
              <a:ext cx="1181100" cy="1046550"/>
            </a:xfrm>
            <a:prstGeom prst="rect">
              <a:avLst/>
            </a:prstGeom>
            <a:noFill/>
          </p:spPr>
        </p:pic>
        <p:pic>
          <p:nvPicPr>
            <p:cNvPr id="10" name="Picture 2" descr="Related image">
              <a:extLst>
                <a:ext uri="{FF2B5EF4-FFF2-40B4-BE49-F238E27FC236}">
                  <a16:creationId xmlns:a16="http://schemas.microsoft.com/office/drawing/2014/main" id="{CB3D61BF-D2E7-1B4B-B18B-692B41DC0EC7}"/>
                </a:ext>
              </a:extLst>
            </p:cNvPr>
            <p:cNvPicPr>
              <a:picLocks noChangeAspect="1" noChangeArrowheads="1"/>
            </p:cNvPicPr>
            <p:nvPr/>
          </p:nvPicPr>
          <p:blipFill>
            <a:blip r:embed="rId3"/>
            <a:srcRect t="77218" b="-6012"/>
            <a:stretch>
              <a:fillRect/>
            </a:stretch>
          </p:blipFill>
          <p:spPr bwMode="auto">
            <a:xfrm>
              <a:off x="4160705" y="3826949"/>
              <a:ext cx="2011321" cy="374348"/>
            </a:xfrm>
            <a:prstGeom prst="rect">
              <a:avLst/>
            </a:prstGeom>
            <a:noFill/>
          </p:spPr>
        </p:pic>
      </p:grpSp>
      <p:pic>
        <p:nvPicPr>
          <p:cNvPr id="11" name="Picture 4" descr="https://www.underconsideration.com/brandnew/archives/azure_logo_before_after.png">
            <a:extLst>
              <a:ext uri="{FF2B5EF4-FFF2-40B4-BE49-F238E27FC236}">
                <a16:creationId xmlns:a16="http://schemas.microsoft.com/office/drawing/2014/main" id="{9F6A653C-B722-284E-BC3B-D3282B0117D8}"/>
              </a:ext>
            </a:extLst>
          </p:cNvPr>
          <p:cNvPicPr>
            <a:picLocks noChangeAspect="1" noChangeArrowheads="1"/>
          </p:cNvPicPr>
          <p:nvPr/>
        </p:nvPicPr>
        <p:blipFill>
          <a:blip r:embed="rId4"/>
          <a:srcRect l="60772" t="34660" r="9014" b="34388"/>
          <a:stretch>
            <a:fillRect/>
          </a:stretch>
        </p:blipFill>
        <p:spPr bwMode="auto">
          <a:xfrm>
            <a:off x="544247" y="3714022"/>
            <a:ext cx="941599" cy="423404"/>
          </a:xfrm>
          <a:prstGeom prst="rect">
            <a:avLst/>
          </a:prstGeom>
          <a:noFill/>
        </p:spPr>
      </p:pic>
      <p:pic>
        <p:nvPicPr>
          <p:cNvPr id="12" name="Picture 2" descr="https://logos-download.com/wp-content/uploads/2016/12/Amazon_Web_Services_logo_AWS.png">
            <a:extLst>
              <a:ext uri="{FF2B5EF4-FFF2-40B4-BE49-F238E27FC236}">
                <a16:creationId xmlns:a16="http://schemas.microsoft.com/office/drawing/2014/main" id="{9A032B83-A42F-9044-9499-5EBA641A24E2}"/>
              </a:ext>
            </a:extLst>
          </p:cNvPr>
          <p:cNvPicPr>
            <a:picLocks noChangeAspect="1" noChangeArrowheads="1"/>
          </p:cNvPicPr>
          <p:nvPr/>
        </p:nvPicPr>
        <p:blipFill>
          <a:blip r:embed="rId5"/>
          <a:srcRect/>
          <a:stretch>
            <a:fillRect/>
          </a:stretch>
        </p:blipFill>
        <p:spPr bwMode="auto">
          <a:xfrm>
            <a:off x="544247" y="3189373"/>
            <a:ext cx="834065" cy="362690"/>
          </a:xfrm>
          <a:prstGeom prst="rect">
            <a:avLst/>
          </a:prstGeom>
          <a:noFill/>
        </p:spPr>
      </p:pic>
      <p:pic>
        <p:nvPicPr>
          <p:cNvPr id="13" name="Picture 8">
            <a:extLst>
              <a:ext uri="{FF2B5EF4-FFF2-40B4-BE49-F238E27FC236}">
                <a16:creationId xmlns:a16="http://schemas.microsoft.com/office/drawing/2014/main" id="{B3E64CE4-1DDA-3B47-B7CE-6ADEADCE11C0}"/>
              </a:ext>
            </a:extLst>
          </p:cNvPr>
          <p:cNvPicPr>
            <a:picLocks noChangeAspect="1" noChangeArrowheads="1"/>
          </p:cNvPicPr>
          <p:nvPr/>
        </p:nvPicPr>
        <p:blipFill>
          <a:blip r:embed="rId6">
            <a:clrChange>
              <a:clrFrom>
                <a:srgbClr val="FFFFFF"/>
              </a:clrFrom>
              <a:clrTo>
                <a:srgbClr val="FFFFFF">
                  <a:alpha val="0"/>
                </a:srgbClr>
              </a:clrTo>
            </a:clrChange>
          </a:blip>
          <a:srcRect b="27430"/>
          <a:stretch>
            <a:fillRect/>
          </a:stretch>
        </p:blipFill>
        <p:spPr bwMode="auto">
          <a:xfrm>
            <a:off x="7529269" y="3685679"/>
            <a:ext cx="1038454" cy="480090"/>
          </a:xfrm>
          <a:prstGeom prst="rect">
            <a:avLst/>
          </a:prstGeom>
          <a:noFill/>
          <a:ln w="9525">
            <a:noFill/>
            <a:miter lim="800000"/>
            <a:headEnd/>
            <a:tailEnd/>
          </a:ln>
        </p:spPr>
      </p:pic>
      <p:sp>
        <p:nvSpPr>
          <p:cNvPr id="15" name="Flowchart: Off-page Connector 14">
            <a:extLst>
              <a:ext uri="{FF2B5EF4-FFF2-40B4-BE49-F238E27FC236}">
                <a16:creationId xmlns:a16="http://schemas.microsoft.com/office/drawing/2014/main" id="{87603452-3234-45D4-9C59-19B0F68E5072}"/>
              </a:ext>
            </a:extLst>
          </p:cNvPr>
          <p:cNvSpPr/>
          <p:nvPr/>
        </p:nvSpPr>
        <p:spPr>
          <a:xfrm>
            <a:off x="324000" y="987425"/>
            <a:ext cx="2052000" cy="1584325"/>
          </a:xfrm>
          <a:prstGeom prst="flowChartOffpageConnector">
            <a:avLst/>
          </a:prstGeom>
          <a:solidFill>
            <a:schemeClr val="accent2">
              <a:lumMod val="20000"/>
              <a:lumOff val="8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Flowchart: Off-page Connector 16">
            <a:extLst>
              <a:ext uri="{FF2B5EF4-FFF2-40B4-BE49-F238E27FC236}">
                <a16:creationId xmlns:a16="http://schemas.microsoft.com/office/drawing/2014/main" id="{15F3051B-6062-4EB7-B1E7-6A1C9F2E645A}"/>
              </a:ext>
            </a:extLst>
          </p:cNvPr>
          <p:cNvSpPr/>
          <p:nvPr/>
        </p:nvSpPr>
        <p:spPr>
          <a:xfrm>
            <a:off x="2467789" y="987425"/>
            <a:ext cx="2052000" cy="1584325"/>
          </a:xfrm>
          <a:prstGeom prst="flowChartOffpageConnector">
            <a:avLst/>
          </a:prstGeom>
          <a:solidFill>
            <a:schemeClr val="accent3">
              <a:lumMod val="20000"/>
              <a:lumOff val="8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Flowchart: Off-page Connector 17">
            <a:extLst>
              <a:ext uri="{FF2B5EF4-FFF2-40B4-BE49-F238E27FC236}">
                <a16:creationId xmlns:a16="http://schemas.microsoft.com/office/drawing/2014/main" id="{70149F19-9B5E-43DD-B0F3-19CB42DA3C97}"/>
              </a:ext>
            </a:extLst>
          </p:cNvPr>
          <p:cNvSpPr/>
          <p:nvPr/>
        </p:nvSpPr>
        <p:spPr>
          <a:xfrm>
            <a:off x="4611578" y="987425"/>
            <a:ext cx="2052000" cy="1584325"/>
          </a:xfrm>
          <a:prstGeom prst="flowChartOffpageConnector">
            <a:avLst/>
          </a:prstGeom>
          <a:solidFill>
            <a:schemeClr val="accent4">
              <a:lumMod val="20000"/>
              <a:lumOff val="80000"/>
            </a:schemeClr>
          </a:solidFill>
          <a:ln w="95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Flowchart: Off-page Connector 18">
            <a:extLst>
              <a:ext uri="{FF2B5EF4-FFF2-40B4-BE49-F238E27FC236}">
                <a16:creationId xmlns:a16="http://schemas.microsoft.com/office/drawing/2014/main" id="{BDCDFAED-E604-4A74-B323-D108D26EA222}"/>
              </a:ext>
            </a:extLst>
          </p:cNvPr>
          <p:cNvSpPr/>
          <p:nvPr/>
        </p:nvSpPr>
        <p:spPr>
          <a:xfrm>
            <a:off x="6755367" y="987425"/>
            <a:ext cx="2052000" cy="1584325"/>
          </a:xfrm>
          <a:prstGeom prst="flowChartOffpageConnector">
            <a:avLst/>
          </a:prstGeom>
          <a:solidFill>
            <a:schemeClr val="accent5">
              <a:lumMod val="20000"/>
              <a:lumOff val="8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0DB32F7B-8350-49A4-AD58-3E2A38F84E62}"/>
              </a:ext>
            </a:extLst>
          </p:cNvPr>
          <p:cNvSpPr txBox="1"/>
          <p:nvPr/>
        </p:nvSpPr>
        <p:spPr>
          <a:xfrm>
            <a:off x="782031" y="1090246"/>
            <a:ext cx="1496935" cy="276999"/>
          </a:xfrm>
          <a:prstGeom prst="rect">
            <a:avLst/>
          </a:prstGeom>
          <a:noFill/>
        </p:spPr>
        <p:txBody>
          <a:bodyPr wrap="square" rtlCol="0">
            <a:spAutoFit/>
          </a:bodyPr>
          <a:lstStyle/>
          <a:p>
            <a:r>
              <a:rPr lang="en-IN" sz="1200" b="1" dirty="0"/>
              <a:t>Cloud adjacency</a:t>
            </a:r>
          </a:p>
        </p:txBody>
      </p:sp>
      <p:sp>
        <p:nvSpPr>
          <p:cNvPr id="21" name="TextBox 20">
            <a:extLst>
              <a:ext uri="{FF2B5EF4-FFF2-40B4-BE49-F238E27FC236}">
                <a16:creationId xmlns:a16="http://schemas.microsoft.com/office/drawing/2014/main" id="{7E769B32-6954-4B08-9926-E3749667F21B}"/>
              </a:ext>
            </a:extLst>
          </p:cNvPr>
          <p:cNvSpPr txBox="1"/>
          <p:nvPr/>
        </p:nvSpPr>
        <p:spPr>
          <a:xfrm>
            <a:off x="422031" y="1367245"/>
            <a:ext cx="1856935" cy="784830"/>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dirty="0">
                <a:solidFill>
                  <a:schemeClr val="tx1">
                    <a:lumMod val="75000"/>
                    <a:lumOff val="25000"/>
                  </a:schemeClr>
                </a:solidFill>
              </a:rPr>
              <a:t>Fabric to enable multi-cloud applications</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Microsecond latency for distributed APP and DB</a:t>
            </a:r>
            <a:endParaRPr lang="en-IN" sz="1000" dirty="0">
              <a:solidFill>
                <a:schemeClr val="tx1">
                  <a:lumMod val="75000"/>
                  <a:lumOff val="25000"/>
                </a:schemeClr>
              </a:solidFill>
            </a:endParaRPr>
          </a:p>
        </p:txBody>
      </p:sp>
      <p:sp>
        <p:nvSpPr>
          <p:cNvPr id="22" name="TextBox 21">
            <a:extLst>
              <a:ext uri="{FF2B5EF4-FFF2-40B4-BE49-F238E27FC236}">
                <a16:creationId xmlns:a16="http://schemas.microsoft.com/office/drawing/2014/main" id="{CD2FE7AA-53DE-47C5-90A9-4FD97B7D92B7}"/>
              </a:ext>
            </a:extLst>
          </p:cNvPr>
          <p:cNvSpPr txBox="1"/>
          <p:nvPr/>
        </p:nvSpPr>
        <p:spPr>
          <a:xfrm>
            <a:off x="2846389" y="1090246"/>
            <a:ext cx="1606036" cy="276999"/>
          </a:xfrm>
          <a:prstGeom prst="rect">
            <a:avLst/>
          </a:prstGeom>
          <a:noFill/>
        </p:spPr>
        <p:txBody>
          <a:bodyPr wrap="square" rtlCol="0">
            <a:spAutoFit/>
          </a:bodyPr>
          <a:lstStyle/>
          <a:p>
            <a:r>
              <a:rPr lang="en-IN" sz="1200" b="1" dirty="0"/>
              <a:t>DC Interconnect</a:t>
            </a:r>
          </a:p>
        </p:txBody>
      </p:sp>
      <p:sp>
        <p:nvSpPr>
          <p:cNvPr id="23" name="TextBox 22">
            <a:extLst>
              <a:ext uri="{FF2B5EF4-FFF2-40B4-BE49-F238E27FC236}">
                <a16:creationId xmlns:a16="http://schemas.microsoft.com/office/drawing/2014/main" id="{B1F898DC-DF84-4492-BE66-4AD9C462785A}"/>
              </a:ext>
            </a:extLst>
          </p:cNvPr>
          <p:cNvSpPr txBox="1"/>
          <p:nvPr/>
        </p:nvSpPr>
        <p:spPr>
          <a:xfrm>
            <a:off x="2595489" y="1367245"/>
            <a:ext cx="1856935" cy="938719"/>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dirty="0">
                <a:solidFill>
                  <a:schemeClr val="tx1">
                    <a:lumMod val="75000"/>
                    <a:lumOff val="25000"/>
                  </a:schemeClr>
                </a:solidFill>
              </a:rPr>
              <a:t>High Bandwidth Ethernet Links [1G/10G/100G]</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Replication – Between DC and NDR Fiber channel or Ethernet</a:t>
            </a:r>
            <a:endParaRPr lang="en-IN" sz="1000" dirty="0">
              <a:solidFill>
                <a:schemeClr val="tx1">
                  <a:lumMod val="75000"/>
                  <a:lumOff val="25000"/>
                </a:schemeClr>
              </a:solidFill>
            </a:endParaRPr>
          </a:p>
        </p:txBody>
      </p:sp>
      <p:sp>
        <p:nvSpPr>
          <p:cNvPr id="24" name="TextBox 23">
            <a:extLst>
              <a:ext uri="{FF2B5EF4-FFF2-40B4-BE49-F238E27FC236}">
                <a16:creationId xmlns:a16="http://schemas.microsoft.com/office/drawing/2014/main" id="{4DF22EAF-F960-4070-84D6-B3D4462128DD}"/>
              </a:ext>
            </a:extLst>
          </p:cNvPr>
          <p:cNvSpPr txBox="1"/>
          <p:nvPr/>
        </p:nvSpPr>
        <p:spPr>
          <a:xfrm>
            <a:off x="4965853" y="1090246"/>
            <a:ext cx="1601877" cy="276999"/>
          </a:xfrm>
          <a:prstGeom prst="rect">
            <a:avLst/>
          </a:prstGeom>
          <a:noFill/>
        </p:spPr>
        <p:txBody>
          <a:bodyPr wrap="square" rtlCol="0">
            <a:spAutoFit/>
          </a:bodyPr>
          <a:lstStyle/>
          <a:p>
            <a:r>
              <a:rPr lang="en-IN" sz="1200" b="1" dirty="0" err="1"/>
              <a:t>CloudConnect</a:t>
            </a:r>
            <a:endParaRPr lang="en-IN" sz="1200" b="1" dirty="0"/>
          </a:p>
        </p:txBody>
      </p:sp>
      <p:sp>
        <p:nvSpPr>
          <p:cNvPr id="25" name="TextBox 24">
            <a:extLst>
              <a:ext uri="{FF2B5EF4-FFF2-40B4-BE49-F238E27FC236}">
                <a16:creationId xmlns:a16="http://schemas.microsoft.com/office/drawing/2014/main" id="{FF68A834-4D19-4742-B9CB-87002684CD2A}"/>
              </a:ext>
            </a:extLst>
          </p:cNvPr>
          <p:cNvSpPr txBox="1"/>
          <p:nvPr/>
        </p:nvSpPr>
        <p:spPr>
          <a:xfrm>
            <a:off x="4710795" y="1367245"/>
            <a:ext cx="1856935" cy="938719"/>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dirty="0">
                <a:solidFill>
                  <a:schemeClr val="tx1">
                    <a:lumMod val="75000"/>
                    <a:lumOff val="25000"/>
                  </a:schemeClr>
                </a:solidFill>
              </a:rPr>
              <a:t>Interconnects to AWS Azure, GCP and OCI</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DC transformation – Workloads migration to Cloud [Sify or third party]</a:t>
            </a:r>
            <a:endParaRPr lang="en-IN" sz="1000" dirty="0">
              <a:solidFill>
                <a:schemeClr val="tx1">
                  <a:lumMod val="75000"/>
                  <a:lumOff val="25000"/>
                </a:schemeClr>
              </a:solidFill>
            </a:endParaRPr>
          </a:p>
        </p:txBody>
      </p:sp>
      <p:sp>
        <p:nvSpPr>
          <p:cNvPr id="26" name="TextBox 25">
            <a:extLst>
              <a:ext uri="{FF2B5EF4-FFF2-40B4-BE49-F238E27FC236}">
                <a16:creationId xmlns:a16="http://schemas.microsoft.com/office/drawing/2014/main" id="{1DC6C808-C2C5-4517-B6CA-37B46AF2DEDE}"/>
              </a:ext>
            </a:extLst>
          </p:cNvPr>
          <p:cNvSpPr txBox="1"/>
          <p:nvPr/>
        </p:nvSpPr>
        <p:spPr>
          <a:xfrm>
            <a:off x="7089476" y="1090246"/>
            <a:ext cx="1625459" cy="276999"/>
          </a:xfrm>
          <a:prstGeom prst="rect">
            <a:avLst/>
          </a:prstGeom>
          <a:noFill/>
        </p:spPr>
        <p:txBody>
          <a:bodyPr wrap="square" rtlCol="0">
            <a:spAutoFit/>
          </a:bodyPr>
          <a:lstStyle/>
          <a:p>
            <a:r>
              <a:rPr lang="en-IN" sz="1200" b="1" dirty="0"/>
              <a:t>Futuristic</a:t>
            </a:r>
          </a:p>
        </p:txBody>
      </p:sp>
      <p:sp>
        <p:nvSpPr>
          <p:cNvPr id="27" name="TextBox 26">
            <a:extLst>
              <a:ext uri="{FF2B5EF4-FFF2-40B4-BE49-F238E27FC236}">
                <a16:creationId xmlns:a16="http://schemas.microsoft.com/office/drawing/2014/main" id="{EAED207D-C40A-4094-A1CC-026EDBB4E180}"/>
              </a:ext>
            </a:extLst>
          </p:cNvPr>
          <p:cNvSpPr txBox="1"/>
          <p:nvPr/>
        </p:nvSpPr>
        <p:spPr>
          <a:xfrm>
            <a:off x="6858000" y="1367245"/>
            <a:ext cx="1856935" cy="861774"/>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dirty="0">
                <a:solidFill>
                  <a:schemeClr val="tx1">
                    <a:lumMod val="75000"/>
                    <a:lumOff val="25000"/>
                  </a:schemeClr>
                </a:solidFill>
              </a:rPr>
              <a:t>Seamless scale to 400G and beyond</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Guaranteed availability</a:t>
            </a:r>
          </a:p>
          <a:p>
            <a:pPr marL="171450" indent="-171450">
              <a:spcAft>
                <a:spcPts val="600"/>
              </a:spcAft>
              <a:buFont typeface="Arial" panose="020B0604020202020204" pitchFamily="34" charset="0"/>
              <a:buChar char="•"/>
            </a:pPr>
            <a:r>
              <a:rPr lang="en-US" sz="1000" dirty="0">
                <a:solidFill>
                  <a:schemeClr val="tx1">
                    <a:lumMod val="75000"/>
                    <a:lumOff val="25000"/>
                  </a:schemeClr>
                </a:solidFill>
              </a:rPr>
              <a:t>Protection with Sub 50ms</a:t>
            </a:r>
            <a:endParaRPr lang="en-IN" sz="1000" dirty="0">
              <a:solidFill>
                <a:schemeClr val="tx1">
                  <a:lumMod val="75000"/>
                  <a:lumOff val="25000"/>
                </a:schemeClr>
              </a:solidFill>
            </a:endParaRPr>
          </a:p>
        </p:txBody>
      </p:sp>
      <p:pic>
        <p:nvPicPr>
          <p:cNvPr id="29" name="Picture 28">
            <a:extLst>
              <a:ext uri="{FF2B5EF4-FFF2-40B4-BE49-F238E27FC236}">
                <a16:creationId xmlns:a16="http://schemas.microsoft.com/office/drawing/2014/main" id="{E69C738C-8D8A-488F-9725-91C9661D2B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031" y="1048746"/>
            <a:ext cx="360000" cy="360000"/>
          </a:xfrm>
          <a:prstGeom prst="rect">
            <a:avLst/>
          </a:prstGeom>
        </p:spPr>
      </p:pic>
      <p:pic>
        <p:nvPicPr>
          <p:cNvPr id="31" name="Picture 30">
            <a:extLst>
              <a:ext uri="{FF2B5EF4-FFF2-40B4-BE49-F238E27FC236}">
                <a16:creationId xmlns:a16="http://schemas.microsoft.com/office/drawing/2014/main" id="{7950474B-1C24-4C49-89C7-9C5BBC3CAA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5403" y="1090246"/>
            <a:ext cx="295184" cy="295184"/>
          </a:xfrm>
          <a:prstGeom prst="rect">
            <a:avLst/>
          </a:prstGeom>
        </p:spPr>
      </p:pic>
      <p:pic>
        <p:nvPicPr>
          <p:cNvPr id="33" name="Picture 32">
            <a:extLst>
              <a:ext uri="{FF2B5EF4-FFF2-40B4-BE49-F238E27FC236}">
                <a16:creationId xmlns:a16="http://schemas.microsoft.com/office/drawing/2014/main" id="{8B831BFD-1A3E-41D0-AE0B-8E92A6A5BF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9389" y="1110547"/>
            <a:ext cx="276999" cy="276999"/>
          </a:xfrm>
          <a:prstGeom prst="rect">
            <a:avLst/>
          </a:prstGeom>
        </p:spPr>
      </p:pic>
      <p:pic>
        <p:nvPicPr>
          <p:cNvPr id="35" name="Picture 34">
            <a:extLst>
              <a:ext uri="{FF2B5EF4-FFF2-40B4-BE49-F238E27FC236}">
                <a16:creationId xmlns:a16="http://schemas.microsoft.com/office/drawing/2014/main" id="{5228D631-C945-4ECB-937B-64D551C6EF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42111" y="1110066"/>
            <a:ext cx="247365" cy="247365"/>
          </a:xfrm>
          <a:prstGeom prst="rect">
            <a:avLst/>
          </a:prstGeom>
        </p:spPr>
      </p:pic>
    </p:spTree>
    <p:extLst>
      <p:ext uri="{BB962C8B-B14F-4D97-AF65-F5344CB8AC3E}">
        <p14:creationId xmlns:p14="http://schemas.microsoft.com/office/powerpoint/2010/main" val="177327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0493FA-9634-1641-A98A-067E2804B2E2}"/>
              </a:ext>
            </a:extLst>
          </p:cNvPr>
          <p:cNvSpPr>
            <a:spLocks noGrp="1"/>
          </p:cNvSpPr>
          <p:nvPr>
            <p:ph type="title"/>
          </p:nvPr>
        </p:nvSpPr>
        <p:spPr/>
        <p:txBody>
          <a:bodyPr/>
          <a:lstStyle/>
          <a:p>
            <a:r>
              <a:rPr lang="en-US" dirty="0"/>
              <a:t>IoT ready network</a:t>
            </a:r>
          </a:p>
        </p:txBody>
      </p:sp>
      <p:pic>
        <p:nvPicPr>
          <p:cNvPr id="6" name="Picture 5">
            <a:extLst>
              <a:ext uri="{FF2B5EF4-FFF2-40B4-BE49-F238E27FC236}">
                <a16:creationId xmlns:a16="http://schemas.microsoft.com/office/drawing/2014/main" id="{31BAA6E6-60DF-0048-A335-09730E70E4BA}"/>
              </a:ext>
            </a:extLst>
          </p:cNvPr>
          <p:cNvPicPr>
            <a:picLocks noChangeAspect="1"/>
          </p:cNvPicPr>
          <p:nvPr/>
        </p:nvPicPr>
        <p:blipFill rotWithShape="1">
          <a:blip r:embed="rId2"/>
          <a:srcRect l="14825" t="24316" r="8608" b="3943"/>
          <a:stretch/>
        </p:blipFill>
        <p:spPr>
          <a:xfrm>
            <a:off x="3322367" y="1066519"/>
            <a:ext cx="5503014" cy="3875346"/>
          </a:xfrm>
          <a:prstGeom prst="rect">
            <a:avLst/>
          </a:prstGeom>
        </p:spPr>
      </p:pic>
      <p:pic>
        <p:nvPicPr>
          <p:cNvPr id="8" name="Graphic 7" descr="Cloud">
            <a:extLst>
              <a:ext uri="{FF2B5EF4-FFF2-40B4-BE49-F238E27FC236}">
                <a16:creationId xmlns:a16="http://schemas.microsoft.com/office/drawing/2014/main" id="{F69DA66F-E68D-0140-8B33-7F1A04EC03D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3135" b="22450"/>
          <a:stretch/>
        </p:blipFill>
        <p:spPr>
          <a:xfrm>
            <a:off x="4322218" y="737313"/>
            <a:ext cx="536826" cy="292113"/>
          </a:xfrm>
          <a:prstGeom prst="rect">
            <a:avLst/>
          </a:prstGeom>
        </p:spPr>
      </p:pic>
      <p:pic>
        <p:nvPicPr>
          <p:cNvPr id="12" name="Graphic 11" descr="Server">
            <a:extLst>
              <a:ext uri="{FF2B5EF4-FFF2-40B4-BE49-F238E27FC236}">
                <a16:creationId xmlns:a16="http://schemas.microsoft.com/office/drawing/2014/main" id="{A9C9FF7E-6F0F-9743-9289-A656DDA3F7B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a:stretch/>
        </p:blipFill>
        <p:spPr>
          <a:xfrm>
            <a:off x="7151792" y="662826"/>
            <a:ext cx="369331" cy="369332"/>
          </a:xfrm>
          <a:prstGeom prst="rect">
            <a:avLst/>
          </a:prstGeom>
        </p:spPr>
      </p:pic>
      <p:pic>
        <p:nvPicPr>
          <p:cNvPr id="14" name="Graphic 13" descr="Lightning bolt">
            <a:extLst>
              <a:ext uri="{FF2B5EF4-FFF2-40B4-BE49-F238E27FC236}">
                <a16:creationId xmlns:a16="http://schemas.microsoft.com/office/drawing/2014/main" id="{749FC125-D76F-4E45-B686-E4AF53B858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122981">
            <a:off x="5104812" y="778771"/>
            <a:ext cx="473881" cy="826066"/>
          </a:xfrm>
          <a:prstGeom prst="rect">
            <a:avLst/>
          </a:prstGeom>
        </p:spPr>
      </p:pic>
      <p:sp>
        <p:nvSpPr>
          <p:cNvPr id="18" name="TextBox 17">
            <a:extLst>
              <a:ext uri="{FF2B5EF4-FFF2-40B4-BE49-F238E27FC236}">
                <a16:creationId xmlns:a16="http://schemas.microsoft.com/office/drawing/2014/main" id="{1349B7A5-F89A-2647-B85C-6A6F4ACD6FB2}"/>
              </a:ext>
            </a:extLst>
          </p:cNvPr>
          <p:cNvSpPr txBox="1"/>
          <p:nvPr/>
        </p:nvSpPr>
        <p:spPr>
          <a:xfrm>
            <a:off x="4341285" y="1032158"/>
            <a:ext cx="526106" cy="253916"/>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Trebuchet MS"/>
                <a:ea typeface="+mn-ea"/>
                <a:cs typeface="+mn-cs"/>
              </a:rPr>
              <a:t>Cloud</a:t>
            </a:r>
            <a:endParaRPr kumimoji="0" lang="en-US" sz="135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9" name="TextBox 18">
            <a:extLst>
              <a:ext uri="{FF2B5EF4-FFF2-40B4-BE49-F238E27FC236}">
                <a16:creationId xmlns:a16="http://schemas.microsoft.com/office/drawing/2014/main" id="{C8769B5C-5C9B-674D-BEE2-A9BCB4E7F795}"/>
              </a:ext>
            </a:extLst>
          </p:cNvPr>
          <p:cNvSpPr txBox="1"/>
          <p:nvPr/>
        </p:nvSpPr>
        <p:spPr>
          <a:xfrm>
            <a:off x="6873499" y="988266"/>
            <a:ext cx="909223" cy="253916"/>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Trebuchet MS"/>
                <a:ea typeface="+mn-ea"/>
                <a:cs typeface="+mn-cs"/>
              </a:rPr>
              <a:t>Data Center</a:t>
            </a:r>
          </a:p>
        </p:txBody>
      </p:sp>
      <p:pic>
        <p:nvPicPr>
          <p:cNvPr id="11" name="Graphic 10" descr="Lightning bolt">
            <a:extLst>
              <a:ext uri="{FF2B5EF4-FFF2-40B4-BE49-F238E27FC236}">
                <a16:creationId xmlns:a16="http://schemas.microsoft.com/office/drawing/2014/main" id="{55838C10-6460-4094-93F9-24D7E9F221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3477019" flipH="1">
            <a:off x="6160743" y="788281"/>
            <a:ext cx="473881" cy="826066"/>
          </a:xfrm>
          <a:prstGeom prst="rect">
            <a:avLst/>
          </a:prstGeom>
        </p:spPr>
      </p:pic>
      <p:graphicFrame>
        <p:nvGraphicFramePr>
          <p:cNvPr id="5" name="Diagram 4">
            <a:extLst>
              <a:ext uri="{FF2B5EF4-FFF2-40B4-BE49-F238E27FC236}">
                <a16:creationId xmlns:a16="http://schemas.microsoft.com/office/drawing/2014/main" id="{6D2039F0-F456-4F85-BCDF-12B667B10ED7}"/>
              </a:ext>
            </a:extLst>
          </p:cNvPr>
          <p:cNvGraphicFramePr/>
          <p:nvPr>
            <p:extLst>
              <p:ext uri="{D42A27DB-BD31-4B8C-83A1-F6EECF244321}">
                <p14:modId xmlns:p14="http://schemas.microsoft.com/office/powerpoint/2010/main" val="4197782964"/>
              </p:ext>
            </p:extLst>
          </p:nvPr>
        </p:nvGraphicFramePr>
        <p:xfrm>
          <a:off x="203659" y="1132156"/>
          <a:ext cx="2894067" cy="37440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TextBox 6">
            <a:extLst>
              <a:ext uri="{FF2B5EF4-FFF2-40B4-BE49-F238E27FC236}">
                <a16:creationId xmlns:a16="http://schemas.microsoft.com/office/drawing/2014/main" id="{40FA02CD-5F96-442B-866D-427D51D0B765}"/>
              </a:ext>
            </a:extLst>
          </p:cNvPr>
          <p:cNvSpPr txBox="1"/>
          <p:nvPr/>
        </p:nvSpPr>
        <p:spPr>
          <a:xfrm>
            <a:off x="449580" y="1382724"/>
            <a:ext cx="2392680" cy="646331"/>
          </a:xfrm>
          <a:prstGeom prst="rect">
            <a:avLst/>
          </a:prstGeom>
          <a:noFill/>
        </p:spPr>
        <p:txBody>
          <a:bodyPr wrap="square" rtlCol="0">
            <a:spAutoFit/>
          </a:bodyPr>
          <a:lstStyle/>
          <a:p>
            <a:pPr algn="ctr"/>
            <a:r>
              <a:rPr lang="en-US" sz="1200" dirty="0"/>
              <a:t>Things/field devices/OT applications communicate data to IOT Gateway</a:t>
            </a:r>
            <a:endParaRPr lang="en-IN" sz="1200" dirty="0"/>
          </a:p>
        </p:txBody>
      </p:sp>
      <p:sp>
        <p:nvSpPr>
          <p:cNvPr id="16" name="TextBox 15">
            <a:extLst>
              <a:ext uri="{FF2B5EF4-FFF2-40B4-BE49-F238E27FC236}">
                <a16:creationId xmlns:a16="http://schemas.microsoft.com/office/drawing/2014/main" id="{6EEC40DE-6B08-48AD-9D45-E97940A70CBA}"/>
              </a:ext>
            </a:extLst>
          </p:cNvPr>
          <p:cNvSpPr txBox="1"/>
          <p:nvPr/>
        </p:nvSpPr>
        <p:spPr>
          <a:xfrm>
            <a:off x="449580" y="2466178"/>
            <a:ext cx="2392680" cy="830997"/>
          </a:xfrm>
          <a:prstGeom prst="rect">
            <a:avLst/>
          </a:prstGeom>
          <a:noFill/>
        </p:spPr>
        <p:txBody>
          <a:bodyPr wrap="square" rtlCol="0">
            <a:spAutoFit/>
          </a:bodyPr>
          <a:lstStyle/>
          <a:p>
            <a:pPr algn="ctr"/>
            <a:r>
              <a:rPr lang="en-US" sz="1200" dirty="0"/>
              <a:t>IoT Gateway aggregates the IoT/Things data and communicate over internet via WIFI Gateway</a:t>
            </a:r>
            <a:endParaRPr lang="en-IN" sz="1200" dirty="0"/>
          </a:p>
        </p:txBody>
      </p:sp>
      <p:sp>
        <p:nvSpPr>
          <p:cNvPr id="21" name="TextBox 20">
            <a:extLst>
              <a:ext uri="{FF2B5EF4-FFF2-40B4-BE49-F238E27FC236}">
                <a16:creationId xmlns:a16="http://schemas.microsoft.com/office/drawing/2014/main" id="{FC6DCE72-3C27-46CA-A9BD-75459AD3886E}"/>
              </a:ext>
            </a:extLst>
          </p:cNvPr>
          <p:cNvSpPr txBox="1"/>
          <p:nvPr/>
        </p:nvSpPr>
        <p:spPr>
          <a:xfrm>
            <a:off x="449580" y="3549722"/>
            <a:ext cx="2392680" cy="1015663"/>
          </a:xfrm>
          <a:prstGeom prst="rect">
            <a:avLst/>
          </a:prstGeom>
          <a:noFill/>
        </p:spPr>
        <p:txBody>
          <a:bodyPr wrap="square" rtlCol="0">
            <a:spAutoFit/>
          </a:bodyPr>
          <a:lstStyle/>
          <a:p>
            <a:pPr algn="ctr"/>
            <a:r>
              <a:rPr lang="en-US" sz="1200" dirty="0"/>
              <a:t>Master Traffic is then communicated to Application Instance hosted on either Cloud or dedicated Data Center Infrastructure</a:t>
            </a:r>
            <a:endParaRPr lang="en-IN" sz="1200" dirty="0"/>
          </a:p>
        </p:txBody>
      </p:sp>
    </p:spTree>
    <p:extLst>
      <p:ext uri="{BB962C8B-B14F-4D97-AF65-F5344CB8AC3E}">
        <p14:creationId xmlns:p14="http://schemas.microsoft.com/office/powerpoint/2010/main" val="288162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4B2C-9ECF-48CE-A51D-E49BB8CEB77A}"/>
              </a:ext>
            </a:extLst>
          </p:cNvPr>
          <p:cNvSpPr>
            <a:spLocks noGrp="1"/>
          </p:cNvSpPr>
          <p:nvPr>
            <p:ph type="title"/>
          </p:nvPr>
        </p:nvSpPr>
        <p:spPr/>
        <p:txBody>
          <a:bodyPr/>
          <a:lstStyle/>
          <a:p>
            <a:r>
              <a:rPr lang="en-US" dirty="0"/>
              <a:t>What Sify Has to Offer ?</a:t>
            </a:r>
            <a:endParaRPr lang="en-IN" dirty="0"/>
          </a:p>
        </p:txBody>
      </p:sp>
      <p:grpSp>
        <p:nvGrpSpPr>
          <p:cNvPr id="35" name="Group 34">
            <a:extLst>
              <a:ext uri="{FF2B5EF4-FFF2-40B4-BE49-F238E27FC236}">
                <a16:creationId xmlns:a16="http://schemas.microsoft.com/office/drawing/2014/main" id="{62CAA46D-A38D-44EE-BB46-0ABC34F42940}"/>
              </a:ext>
            </a:extLst>
          </p:cNvPr>
          <p:cNvGrpSpPr/>
          <p:nvPr/>
        </p:nvGrpSpPr>
        <p:grpSpPr>
          <a:xfrm>
            <a:off x="352498" y="987425"/>
            <a:ext cx="2809511" cy="3744913"/>
            <a:chOff x="352498" y="987425"/>
            <a:chExt cx="2809511" cy="3744913"/>
          </a:xfrm>
        </p:grpSpPr>
        <p:sp>
          <p:nvSpPr>
            <p:cNvPr id="3" name="Rectangle: Rounded Corners 2">
              <a:extLst>
                <a:ext uri="{FF2B5EF4-FFF2-40B4-BE49-F238E27FC236}">
                  <a16:creationId xmlns:a16="http://schemas.microsoft.com/office/drawing/2014/main" id="{A18C3F9E-F2EB-4033-AA05-7E1989C1D865}"/>
                </a:ext>
              </a:extLst>
            </p:cNvPr>
            <p:cNvSpPr/>
            <p:nvPr/>
          </p:nvSpPr>
          <p:spPr>
            <a:xfrm>
              <a:off x="647113" y="1998419"/>
              <a:ext cx="2412609" cy="2733919"/>
            </a:xfrm>
            <a:prstGeom prst="roundRect">
              <a:avLst>
                <a:gd name="adj" fmla="val 7629"/>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a:extLst>
                <a:ext uri="{FF2B5EF4-FFF2-40B4-BE49-F238E27FC236}">
                  <a16:creationId xmlns:a16="http://schemas.microsoft.com/office/drawing/2014/main" id="{DE960693-24E5-474C-A4BF-A09CDDF873C6}"/>
                </a:ext>
              </a:extLst>
            </p:cNvPr>
            <p:cNvCxnSpPr/>
            <p:nvPr/>
          </p:nvCxnSpPr>
          <p:spPr>
            <a:xfrm flipV="1">
              <a:off x="2798615" y="1695910"/>
              <a:ext cx="285111" cy="30250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Flowchart: Connector 6">
              <a:extLst>
                <a:ext uri="{FF2B5EF4-FFF2-40B4-BE49-F238E27FC236}">
                  <a16:creationId xmlns:a16="http://schemas.microsoft.com/office/drawing/2014/main" id="{3C2E2A08-DA73-4B13-A882-7EFDD0F51660}"/>
                </a:ext>
              </a:extLst>
            </p:cNvPr>
            <p:cNvSpPr/>
            <p:nvPr/>
          </p:nvSpPr>
          <p:spPr>
            <a:xfrm>
              <a:off x="2774611" y="1942689"/>
              <a:ext cx="322104" cy="32210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Chevron 7">
              <a:extLst>
                <a:ext uri="{FF2B5EF4-FFF2-40B4-BE49-F238E27FC236}">
                  <a16:creationId xmlns:a16="http://schemas.microsoft.com/office/drawing/2014/main" id="{27979711-2629-4016-B191-37522285A4B5}"/>
                </a:ext>
              </a:extLst>
            </p:cNvPr>
            <p:cNvSpPr/>
            <p:nvPr/>
          </p:nvSpPr>
          <p:spPr>
            <a:xfrm>
              <a:off x="352498" y="987425"/>
              <a:ext cx="2809511" cy="823658"/>
            </a:xfrm>
            <a:prstGeom prst="chevron">
              <a:avLst/>
            </a:prstGeom>
            <a:solidFill>
              <a:schemeClr val="accent1"/>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grpSp>
        <p:nvGrpSpPr>
          <p:cNvPr id="41" name="Group 40">
            <a:extLst>
              <a:ext uri="{FF2B5EF4-FFF2-40B4-BE49-F238E27FC236}">
                <a16:creationId xmlns:a16="http://schemas.microsoft.com/office/drawing/2014/main" id="{D6D573F1-023C-4736-95D1-017C3B3DF7B1}"/>
              </a:ext>
            </a:extLst>
          </p:cNvPr>
          <p:cNvGrpSpPr/>
          <p:nvPr/>
        </p:nvGrpSpPr>
        <p:grpSpPr>
          <a:xfrm>
            <a:off x="3167244" y="987425"/>
            <a:ext cx="2809511" cy="3744913"/>
            <a:chOff x="3167244" y="987425"/>
            <a:chExt cx="2809511" cy="3744913"/>
          </a:xfrm>
        </p:grpSpPr>
        <p:sp>
          <p:nvSpPr>
            <p:cNvPr id="20" name="Rectangle: Rounded Corners 19">
              <a:extLst>
                <a:ext uri="{FF2B5EF4-FFF2-40B4-BE49-F238E27FC236}">
                  <a16:creationId xmlns:a16="http://schemas.microsoft.com/office/drawing/2014/main" id="{3094ED78-C830-40F6-80B1-53C778D7BB00}"/>
                </a:ext>
              </a:extLst>
            </p:cNvPr>
            <p:cNvSpPr/>
            <p:nvPr/>
          </p:nvSpPr>
          <p:spPr>
            <a:xfrm>
              <a:off x="3461859" y="1998419"/>
              <a:ext cx="2412609" cy="2733919"/>
            </a:xfrm>
            <a:prstGeom prst="roundRect">
              <a:avLst>
                <a:gd name="adj" fmla="val 7629"/>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1" name="Straight Connector 20">
              <a:extLst>
                <a:ext uri="{FF2B5EF4-FFF2-40B4-BE49-F238E27FC236}">
                  <a16:creationId xmlns:a16="http://schemas.microsoft.com/office/drawing/2014/main" id="{C41D07E5-6306-4F1F-A1BD-8F7DB27266E7}"/>
                </a:ext>
              </a:extLst>
            </p:cNvPr>
            <p:cNvCxnSpPr/>
            <p:nvPr/>
          </p:nvCxnSpPr>
          <p:spPr>
            <a:xfrm flipV="1">
              <a:off x="5613361" y="1695910"/>
              <a:ext cx="285111" cy="30250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Flowchart: Connector 21">
              <a:extLst>
                <a:ext uri="{FF2B5EF4-FFF2-40B4-BE49-F238E27FC236}">
                  <a16:creationId xmlns:a16="http://schemas.microsoft.com/office/drawing/2014/main" id="{BA75DF3D-1769-40CA-B664-E1911E149DCD}"/>
                </a:ext>
              </a:extLst>
            </p:cNvPr>
            <p:cNvSpPr/>
            <p:nvPr/>
          </p:nvSpPr>
          <p:spPr>
            <a:xfrm>
              <a:off x="5589357" y="1942689"/>
              <a:ext cx="322104" cy="32210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Arrow: Chevron 22">
              <a:extLst>
                <a:ext uri="{FF2B5EF4-FFF2-40B4-BE49-F238E27FC236}">
                  <a16:creationId xmlns:a16="http://schemas.microsoft.com/office/drawing/2014/main" id="{6C6AD7F2-705A-431F-8A56-F1C6B808909B}"/>
                </a:ext>
              </a:extLst>
            </p:cNvPr>
            <p:cNvSpPr/>
            <p:nvPr/>
          </p:nvSpPr>
          <p:spPr>
            <a:xfrm>
              <a:off x="3167244" y="987425"/>
              <a:ext cx="2809511" cy="823658"/>
            </a:xfrm>
            <a:prstGeom prst="chevron">
              <a:avLst/>
            </a:prstGeom>
            <a:solidFill>
              <a:schemeClr val="accent4"/>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grpSp>
        <p:nvGrpSpPr>
          <p:cNvPr id="42" name="Group 41">
            <a:extLst>
              <a:ext uri="{FF2B5EF4-FFF2-40B4-BE49-F238E27FC236}">
                <a16:creationId xmlns:a16="http://schemas.microsoft.com/office/drawing/2014/main" id="{FE971C8D-8BCF-4080-A288-FD5ECF23A8A5}"/>
              </a:ext>
            </a:extLst>
          </p:cNvPr>
          <p:cNvGrpSpPr/>
          <p:nvPr/>
        </p:nvGrpSpPr>
        <p:grpSpPr>
          <a:xfrm>
            <a:off x="6010639" y="987425"/>
            <a:ext cx="2809511" cy="3744913"/>
            <a:chOff x="6010639" y="987425"/>
            <a:chExt cx="2809511" cy="3744913"/>
          </a:xfrm>
        </p:grpSpPr>
        <p:sp>
          <p:nvSpPr>
            <p:cNvPr id="25" name="Rectangle: Rounded Corners 24">
              <a:extLst>
                <a:ext uri="{FF2B5EF4-FFF2-40B4-BE49-F238E27FC236}">
                  <a16:creationId xmlns:a16="http://schemas.microsoft.com/office/drawing/2014/main" id="{01CBF042-D5B5-4C7E-9751-CB58BB3EED0A}"/>
                </a:ext>
              </a:extLst>
            </p:cNvPr>
            <p:cNvSpPr/>
            <p:nvPr/>
          </p:nvSpPr>
          <p:spPr>
            <a:xfrm>
              <a:off x="6305254" y="1998419"/>
              <a:ext cx="2412609" cy="2733919"/>
            </a:xfrm>
            <a:prstGeom prst="roundRect">
              <a:avLst>
                <a:gd name="adj" fmla="val 7629"/>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6" name="Straight Connector 25">
              <a:extLst>
                <a:ext uri="{FF2B5EF4-FFF2-40B4-BE49-F238E27FC236}">
                  <a16:creationId xmlns:a16="http://schemas.microsoft.com/office/drawing/2014/main" id="{29C815E7-65FC-4410-B849-1781D41C095B}"/>
                </a:ext>
              </a:extLst>
            </p:cNvPr>
            <p:cNvCxnSpPr/>
            <p:nvPr/>
          </p:nvCxnSpPr>
          <p:spPr>
            <a:xfrm flipV="1">
              <a:off x="8456756" y="1695910"/>
              <a:ext cx="285111" cy="3025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8CCC90D7-D4C4-4672-A630-112EDC507227}"/>
                </a:ext>
              </a:extLst>
            </p:cNvPr>
            <p:cNvSpPr/>
            <p:nvPr/>
          </p:nvSpPr>
          <p:spPr>
            <a:xfrm>
              <a:off x="8432752" y="1942689"/>
              <a:ext cx="322104" cy="32210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Arrow: Chevron 27">
              <a:extLst>
                <a:ext uri="{FF2B5EF4-FFF2-40B4-BE49-F238E27FC236}">
                  <a16:creationId xmlns:a16="http://schemas.microsoft.com/office/drawing/2014/main" id="{9639A736-706C-415F-8632-4CE6AB1D5F29}"/>
                </a:ext>
              </a:extLst>
            </p:cNvPr>
            <p:cNvSpPr/>
            <p:nvPr/>
          </p:nvSpPr>
          <p:spPr>
            <a:xfrm>
              <a:off x="6010639" y="987425"/>
              <a:ext cx="2809511" cy="823658"/>
            </a:xfrm>
            <a:prstGeom prst="chevron">
              <a:avLst/>
            </a:prstGeom>
            <a:solidFill>
              <a:schemeClr val="accent3"/>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
        <p:nvSpPr>
          <p:cNvPr id="18" name="TextBox 17">
            <a:extLst>
              <a:ext uri="{FF2B5EF4-FFF2-40B4-BE49-F238E27FC236}">
                <a16:creationId xmlns:a16="http://schemas.microsoft.com/office/drawing/2014/main" id="{32D6AB70-6CEF-4C95-9BC2-394090030BD4}"/>
              </a:ext>
            </a:extLst>
          </p:cNvPr>
          <p:cNvSpPr txBox="1"/>
          <p:nvPr/>
        </p:nvSpPr>
        <p:spPr>
          <a:xfrm>
            <a:off x="759655" y="1029922"/>
            <a:ext cx="2082019" cy="738664"/>
          </a:xfrm>
          <a:prstGeom prst="rect">
            <a:avLst/>
          </a:prstGeom>
          <a:noFill/>
        </p:spPr>
        <p:txBody>
          <a:bodyPr wrap="square" rtlCol="0">
            <a:spAutoFit/>
          </a:bodyPr>
          <a:lstStyle/>
          <a:p>
            <a:r>
              <a:rPr lang="en-US" sz="1400" b="1" dirty="0">
                <a:solidFill>
                  <a:schemeClr val="bg1"/>
                </a:solidFill>
              </a:rPr>
              <a:t>High Resilient Dual Band Network for Things Communication</a:t>
            </a:r>
            <a:endParaRPr lang="en-IN" sz="1400" b="1" dirty="0">
              <a:solidFill>
                <a:schemeClr val="bg1"/>
              </a:solidFill>
            </a:endParaRPr>
          </a:p>
        </p:txBody>
      </p:sp>
      <p:sp>
        <p:nvSpPr>
          <p:cNvPr id="36" name="TextBox 35">
            <a:extLst>
              <a:ext uri="{FF2B5EF4-FFF2-40B4-BE49-F238E27FC236}">
                <a16:creationId xmlns:a16="http://schemas.microsoft.com/office/drawing/2014/main" id="{4121AA20-3465-4BCC-B331-8D0249923C9C}"/>
              </a:ext>
            </a:extLst>
          </p:cNvPr>
          <p:cNvSpPr txBox="1"/>
          <p:nvPr/>
        </p:nvSpPr>
        <p:spPr>
          <a:xfrm>
            <a:off x="832389" y="2165407"/>
            <a:ext cx="1960718" cy="1717843"/>
          </a:xfrm>
          <a:prstGeom prst="rect">
            <a:avLst/>
          </a:prstGeom>
          <a:noFill/>
        </p:spPr>
        <p:txBody>
          <a:bodyPr wrap="square" rtlCol="0">
            <a:spAutoFit/>
          </a:bodyPr>
          <a:lstStyle/>
          <a:p>
            <a:pPr marL="171450" indent="-171450">
              <a:lnSpc>
                <a:spcPts val="1600"/>
              </a:lnSpc>
              <a:buFont typeface="Arial" panose="020B0604020202020204" pitchFamily="34" charset="0"/>
              <a:buChar char="•"/>
            </a:pPr>
            <a:r>
              <a:rPr lang="en-US" sz="1200" dirty="0"/>
              <a:t>Dual band (2.4 GHz and 5 GHz) network for data communication from sensors, field instruments and OT application interfaces (like SCADA, DCS, Historian, QMS etc.).</a:t>
            </a:r>
            <a:endParaRPr lang="en-IN" sz="1200" dirty="0"/>
          </a:p>
        </p:txBody>
      </p:sp>
      <p:sp>
        <p:nvSpPr>
          <p:cNvPr id="37" name="TextBox 36">
            <a:extLst>
              <a:ext uri="{FF2B5EF4-FFF2-40B4-BE49-F238E27FC236}">
                <a16:creationId xmlns:a16="http://schemas.microsoft.com/office/drawing/2014/main" id="{0E750936-B024-4551-A7C0-D33EC353B80B}"/>
              </a:ext>
            </a:extLst>
          </p:cNvPr>
          <p:cNvSpPr txBox="1"/>
          <p:nvPr/>
        </p:nvSpPr>
        <p:spPr>
          <a:xfrm>
            <a:off x="3591900" y="1119921"/>
            <a:ext cx="1997457" cy="523220"/>
          </a:xfrm>
          <a:prstGeom prst="rect">
            <a:avLst/>
          </a:prstGeom>
          <a:noFill/>
        </p:spPr>
        <p:txBody>
          <a:bodyPr wrap="square" rtlCol="0">
            <a:spAutoFit/>
          </a:bodyPr>
          <a:lstStyle/>
          <a:p>
            <a:r>
              <a:rPr lang="en-US" sz="1400" b="1" dirty="0">
                <a:solidFill>
                  <a:schemeClr val="bg1"/>
                </a:solidFill>
              </a:rPr>
              <a:t>IoT Edge Infrastructure</a:t>
            </a:r>
            <a:endParaRPr lang="en-IN" sz="1400" b="1" dirty="0">
              <a:solidFill>
                <a:schemeClr val="bg1"/>
              </a:solidFill>
            </a:endParaRPr>
          </a:p>
        </p:txBody>
      </p:sp>
      <p:sp>
        <p:nvSpPr>
          <p:cNvPr id="38" name="TextBox 37">
            <a:extLst>
              <a:ext uri="{FF2B5EF4-FFF2-40B4-BE49-F238E27FC236}">
                <a16:creationId xmlns:a16="http://schemas.microsoft.com/office/drawing/2014/main" id="{7CF32DF9-D864-4895-BB2B-2FEA0CADBE79}"/>
              </a:ext>
            </a:extLst>
          </p:cNvPr>
          <p:cNvSpPr txBox="1"/>
          <p:nvPr/>
        </p:nvSpPr>
        <p:spPr>
          <a:xfrm>
            <a:off x="3664634" y="2165407"/>
            <a:ext cx="1960718" cy="1717843"/>
          </a:xfrm>
          <a:prstGeom prst="rect">
            <a:avLst/>
          </a:prstGeom>
          <a:noFill/>
        </p:spPr>
        <p:txBody>
          <a:bodyPr wrap="square" rtlCol="0">
            <a:spAutoFit/>
          </a:bodyPr>
          <a:lstStyle/>
          <a:p>
            <a:pPr marL="171450" indent="-171450">
              <a:lnSpc>
                <a:spcPts val="1600"/>
              </a:lnSpc>
              <a:buFont typeface="Arial" panose="020B0604020202020204" pitchFamily="34" charset="0"/>
              <a:buChar char="•"/>
            </a:pPr>
            <a:r>
              <a:rPr lang="en-US" sz="1200" dirty="0"/>
              <a:t>IoT Edge Gateway for data aggregation from Things (IoT Devices) and OT Application interfaces.</a:t>
            </a:r>
          </a:p>
          <a:p>
            <a:pPr marL="171450" indent="-171450">
              <a:lnSpc>
                <a:spcPts val="1600"/>
              </a:lnSpc>
              <a:buFont typeface="Arial" panose="020B0604020202020204" pitchFamily="34" charset="0"/>
              <a:buChar char="•"/>
            </a:pPr>
            <a:endParaRPr lang="en-US" sz="1200" dirty="0"/>
          </a:p>
          <a:p>
            <a:pPr marL="171450" indent="-171450">
              <a:lnSpc>
                <a:spcPts val="1600"/>
              </a:lnSpc>
              <a:buFont typeface="Arial" panose="020B0604020202020204" pitchFamily="34" charset="0"/>
              <a:buChar char="•"/>
            </a:pPr>
            <a:r>
              <a:rPr lang="en-US" sz="1200" dirty="0"/>
              <a:t>Edge Security for encryption of IoT data </a:t>
            </a:r>
            <a:endParaRPr lang="en-IN" sz="1200" dirty="0"/>
          </a:p>
        </p:txBody>
      </p:sp>
      <p:sp>
        <p:nvSpPr>
          <p:cNvPr id="39" name="TextBox 38">
            <a:extLst>
              <a:ext uri="{FF2B5EF4-FFF2-40B4-BE49-F238E27FC236}">
                <a16:creationId xmlns:a16="http://schemas.microsoft.com/office/drawing/2014/main" id="{C7545AAD-D69D-41FA-9E88-9BF5A65F15E9}"/>
              </a:ext>
            </a:extLst>
          </p:cNvPr>
          <p:cNvSpPr txBox="1"/>
          <p:nvPr/>
        </p:nvSpPr>
        <p:spPr>
          <a:xfrm>
            <a:off x="6426139" y="1119921"/>
            <a:ext cx="2082019" cy="523220"/>
          </a:xfrm>
          <a:prstGeom prst="rect">
            <a:avLst/>
          </a:prstGeom>
          <a:noFill/>
        </p:spPr>
        <p:txBody>
          <a:bodyPr wrap="square" rtlCol="0">
            <a:spAutoFit/>
          </a:bodyPr>
          <a:lstStyle/>
          <a:p>
            <a:r>
              <a:rPr lang="en-US" sz="1400" b="1" dirty="0">
                <a:solidFill>
                  <a:schemeClr val="bg1"/>
                </a:solidFill>
              </a:rPr>
              <a:t>WIFI Gateway for IOT Edge Connectivity</a:t>
            </a:r>
            <a:endParaRPr lang="en-IN" sz="1400" b="1" dirty="0">
              <a:solidFill>
                <a:schemeClr val="bg1"/>
              </a:solidFill>
            </a:endParaRPr>
          </a:p>
        </p:txBody>
      </p:sp>
      <p:sp>
        <p:nvSpPr>
          <p:cNvPr id="40" name="TextBox 39">
            <a:extLst>
              <a:ext uri="{FF2B5EF4-FFF2-40B4-BE49-F238E27FC236}">
                <a16:creationId xmlns:a16="http://schemas.microsoft.com/office/drawing/2014/main" id="{56133BF5-755D-4692-BBFF-569ED0514EDF}"/>
              </a:ext>
            </a:extLst>
          </p:cNvPr>
          <p:cNvSpPr txBox="1"/>
          <p:nvPr/>
        </p:nvSpPr>
        <p:spPr>
          <a:xfrm>
            <a:off x="6498873" y="2165407"/>
            <a:ext cx="2124622" cy="2333396"/>
          </a:xfrm>
          <a:prstGeom prst="rect">
            <a:avLst/>
          </a:prstGeom>
          <a:noFill/>
        </p:spPr>
        <p:txBody>
          <a:bodyPr wrap="square" rtlCol="0">
            <a:spAutoFit/>
          </a:bodyPr>
          <a:lstStyle/>
          <a:p>
            <a:pPr marL="171450" indent="-171450">
              <a:lnSpc>
                <a:spcPts val="1600"/>
              </a:lnSpc>
              <a:buFont typeface="Arial" panose="020B0604020202020204" pitchFamily="34" charset="0"/>
              <a:buChar char="•"/>
            </a:pPr>
            <a:r>
              <a:rPr lang="en-US" sz="1200" dirty="0"/>
              <a:t>WIFI Gateway for aggregated IoT Traffic and IT Application Traffic from heterogeneous sources and communicating the aggregated master traffic to cloud or on-prem infrastructure (Data Center) over  public or private internet.</a:t>
            </a:r>
            <a:endParaRPr lang="en-IN" sz="1200" dirty="0"/>
          </a:p>
        </p:txBody>
      </p:sp>
    </p:spTree>
    <p:extLst>
      <p:ext uri="{BB962C8B-B14F-4D97-AF65-F5344CB8AC3E}">
        <p14:creationId xmlns:p14="http://schemas.microsoft.com/office/powerpoint/2010/main" val="60650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5C12B-2245-4552-81B9-E6AFC0BBAF7B}"/>
              </a:ext>
            </a:extLst>
          </p:cNvPr>
          <p:cNvSpPr txBox="1"/>
          <p:nvPr/>
        </p:nvSpPr>
        <p:spPr>
          <a:xfrm>
            <a:off x="323850" y="2571750"/>
            <a:ext cx="8496300" cy="1200329"/>
          </a:xfrm>
          <a:prstGeom prst="rect">
            <a:avLst/>
          </a:prstGeom>
          <a:noFill/>
        </p:spPr>
        <p:txBody>
          <a:bodyPr wrap="square" rtlCol="0">
            <a:spAutoFit/>
          </a:bodyPr>
          <a:lstStyle/>
          <a:p>
            <a:pPr algn="ctr"/>
            <a:r>
              <a:rPr lang="en-US" sz="3600" b="1" cap="all" dirty="0"/>
              <a:t>NETWORK ARCHITECTURE FOR HYBRID WAN &amp; APPLICATION PERFORMANCE</a:t>
            </a:r>
            <a:endParaRPr lang="en-IN" sz="3600" b="1" cap="all" dirty="0"/>
          </a:p>
        </p:txBody>
      </p:sp>
      <p:sp>
        <p:nvSpPr>
          <p:cNvPr id="4" name="Oval 3">
            <a:extLst>
              <a:ext uri="{FF2B5EF4-FFF2-40B4-BE49-F238E27FC236}">
                <a16:creationId xmlns:a16="http://schemas.microsoft.com/office/drawing/2014/main" id="{3FE05DF6-A6DC-465D-A117-7C1707ED3F36}"/>
              </a:ext>
            </a:extLst>
          </p:cNvPr>
          <p:cNvSpPr/>
          <p:nvPr/>
        </p:nvSpPr>
        <p:spPr>
          <a:xfrm>
            <a:off x="4122000" y="1469364"/>
            <a:ext cx="900000" cy="900000"/>
          </a:xfrm>
          <a:prstGeom prst="ellipse">
            <a:avLst/>
          </a:prstGeom>
          <a:solidFill>
            <a:schemeClr val="accent3">
              <a:lumMod val="20000"/>
              <a:lumOff val="80000"/>
            </a:schemeClr>
          </a:solidFill>
          <a:ln w="12700">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2B90252D-7C8B-4669-A0F9-810BA2B6F40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301999" y="1644588"/>
            <a:ext cx="540000" cy="540000"/>
          </a:xfrm>
          <a:prstGeom prst="rect">
            <a:avLst/>
          </a:prstGeom>
        </p:spPr>
      </p:pic>
      <p:sp>
        <p:nvSpPr>
          <p:cNvPr id="8" name="Rectangle 7">
            <a:extLst>
              <a:ext uri="{FF2B5EF4-FFF2-40B4-BE49-F238E27FC236}">
                <a16:creationId xmlns:a16="http://schemas.microsoft.com/office/drawing/2014/main" id="{72FE3D50-B722-492A-841C-A5D0FE2B2B0B}"/>
              </a:ext>
            </a:extLst>
          </p:cNvPr>
          <p:cNvSpPr/>
          <p:nvPr/>
        </p:nvSpPr>
        <p:spPr>
          <a:xfrm>
            <a:off x="0" y="0"/>
            <a:ext cx="9144000" cy="5143500"/>
          </a:xfrm>
          <a:prstGeom prst="rect">
            <a:avLst/>
          </a:prstGeom>
          <a:noFill/>
          <a:ln w="2540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9932D858-DAF8-47E6-863C-A84F12400DE2}"/>
              </a:ext>
            </a:extLst>
          </p:cNvPr>
          <p:cNvSpPr txBox="1"/>
          <p:nvPr/>
        </p:nvSpPr>
        <p:spPr>
          <a:xfrm>
            <a:off x="4359447" y="1092882"/>
            <a:ext cx="425105" cy="338554"/>
          </a:xfrm>
          <a:prstGeom prst="rect">
            <a:avLst/>
          </a:prstGeom>
          <a:noFill/>
        </p:spPr>
        <p:txBody>
          <a:bodyPr wrap="square" rtlCol="0">
            <a:spAutoFit/>
          </a:bodyPr>
          <a:lstStyle/>
          <a:p>
            <a:pPr algn="ctr"/>
            <a:r>
              <a:rPr lang="en-IN" sz="1600" b="1" dirty="0">
                <a:solidFill>
                  <a:schemeClr val="accent3">
                    <a:lumMod val="75000"/>
                  </a:schemeClr>
                </a:solidFill>
              </a:rPr>
              <a:t>II</a:t>
            </a:r>
          </a:p>
        </p:txBody>
      </p:sp>
    </p:spTree>
    <p:extLst>
      <p:ext uri="{BB962C8B-B14F-4D97-AF65-F5344CB8AC3E}">
        <p14:creationId xmlns:p14="http://schemas.microsoft.com/office/powerpoint/2010/main" val="132435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5BE8D4AE-32E2-4792-B579-43D94EFDAD49}"/>
              </a:ext>
            </a:extLst>
          </p:cNvPr>
          <p:cNvSpPr/>
          <p:nvPr/>
        </p:nvSpPr>
        <p:spPr>
          <a:xfrm flipV="1">
            <a:off x="323850" y="4011910"/>
            <a:ext cx="8496299" cy="720428"/>
          </a:xfrm>
          <a:prstGeom prst="round2SameRect">
            <a:avLst/>
          </a:prstGeom>
          <a:solidFill>
            <a:schemeClr val="accent5">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 name="Picture 5" descr="A picture containing drawing&#10;&#10;Description automatically generated">
            <a:extLst>
              <a:ext uri="{FF2B5EF4-FFF2-40B4-BE49-F238E27FC236}">
                <a16:creationId xmlns:a16="http://schemas.microsoft.com/office/drawing/2014/main" id="{536989C2-2CF2-D944-AA5A-EF2E244ADBFE}"/>
              </a:ext>
            </a:extLst>
          </p:cNvPr>
          <p:cNvPicPr>
            <a:picLocks noChangeAspect="1"/>
          </p:cNvPicPr>
          <p:nvPr/>
        </p:nvPicPr>
        <p:blipFill rotWithShape="1">
          <a:blip r:embed="rId3"/>
          <a:stretch/>
        </p:blipFill>
        <p:spPr>
          <a:xfrm>
            <a:off x="723459" y="1003086"/>
            <a:ext cx="7697081" cy="2889100"/>
          </a:xfrm>
          <a:prstGeom prst="rect">
            <a:avLst/>
          </a:prstGeom>
        </p:spPr>
      </p:pic>
      <p:sp>
        <p:nvSpPr>
          <p:cNvPr id="2" name="Title 1">
            <a:extLst>
              <a:ext uri="{FF2B5EF4-FFF2-40B4-BE49-F238E27FC236}">
                <a16:creationId xmlns:a16="http://schemas.microsoft.com/office/drawing/2014/main" id="{23FF2487-0A8F-3B42-93A1-3C257D8A980C}"/>
              </a:ext>
            </a:extLst>
          </p:cNvPr>
          <p:cNvSpPr>
            <a:spLocks noGrp="1"/>
          </p:cNvSpPr>
          <p:nvPr>
            <p:ph type="title"/>
          </p:nvPr>
        </p:nvSpPr>
        <p:spPr>
          <a:xfrm>
            <a:off x="324000" y="119237"/>
            <a:ext cx="6660609" cy="646321"/>
          </a:xfrm>
        </p:spPr>
        <p:txBody>
          <a:bodyPr/>
          <a:lstStyle/>
          <a:p>
            <a:r>
              <a:rPr lang="en-US" dirty="0"/>
              <a:t>Emergence of HYBRID WAN Strategy for Hybrid and </a:t>
            </a:r>
            <a:r>
              <a:rPr lang="en-IN" dirty="0"/>
              <a:t>multi-cloud</a:t>
            </a:r>
            <a:endParaRPr lang="en-US" dirty="0"/>
          </a:p>
        </p:txBody>
      </p:sp>
      <p:sp>
        <p:nvSpPr>
          <p:cNvPr id="7" name="TextBox 6">
            <a:extLst>
              <a:ext uri="{FF2B5EF4-FFF2-40B4-BE49-F238E27FC236}">
                <a16:creationId xmlns:a16="http://schemas.microsoft.com/office/drawing/2014/main" id="{0A2AD11D-B4FC-4FE3-B892-30280732714F}"/>
              </a:ext>
            </a:extLst>
          </p:cNvPr>
          <p:cNvSpPr txBox="1"/>
          <p:nvPr/>
        </p:nvSpPr>
        <p:spPr>
          <a:xfrm>
            <a:off x="539553" y="4081338"/>
            <a:ext cx="3168352" cy="553998"/>
          </a:xfrm>
          <a:prstGeom prst="rect">
            <a:avLst/>
          </a:prstGeom>
          <a:noFill/>
        </p:spPr>
        <p:txBody>
          <a:bodyPr wrap="square" rtlCol="0">
            <a:spAutoFit/>
          </a:bodyPr>
          <a:lstStyle/>
          <a:p>
            <a:r>
              <a:rPr lang="en-US" sz="1000" b="1" dirty="0"/>
              <a:t>MPLS offers Hub &amp; spoke or Full mesh.</a:t>
            </a:r>
          </a:p>
          <a:p>
            <a:pPr marL="176213" lvl="1" indent="-87313">
              <a:buFont typeface="Arial" panose="020B0604020202020204" pitchFamily="34" charset="0"/>
              <a:buChar char="•"/>
              <a:tabLst>
                <a:tab pos="176213" algn="l"/>
              </a:tabLst>
            </a:pPr>
            <a:r>
              <a:rPr lang="en-US" sz="1000" dirty="0"/>
              <a:t>Ideal for a DC centric architecture</a:t>
            </a:r>
          </a:p>
          <a:p>
            <a:pPr marL="176213" lvl="1" indent="-87313">
              <a:buFont typeface="Arial" panose="020B0604020202020204" pitchFamily="34" charset="0"/>
              <a:buChar char="•"/>
              <a:tabLst>
                <a:tab pos="176213" algn="l"/>
              </a:tabLst>
            </a:pPr>
            <a:r>
              <a:rPr lang="en-US" sz="1000" dirty="0"/>
              <a:t>In a cloud &amp; SaaS world, need newer forms</a:t>
            </a:r>
          </a:p>
        </p:txBody>
      </p:sp>
      <p:sp>
        <p:nvSpPr>
          <p:cNvPr id="11" name="TextBox 10">
            <a:extLst>
              <a:ext uri="{FF2B5EF4-FFF2-40B4-BE49-F238E27FC236}">
                <a16:creationId xmlns:a16="http://schemas.microsoft.com/office/drawing/2014/main" id="{7F6BA6BB-DB73-46CF-945A-4810946D26F9}"/>
              </a:ext>
            </a:extLst>
          </p:cNvPr>
          <p:cNvSpPr txBox="1"/>
          <p:nvPr/>
        </p:nvSpPr>
        <p:spPr>
          <a:xfrm>
            <a:off x="3851920" y="4081338"/>
            <a:ext cx="4752528" cy="553998"/>
          </a:xfrm>
          <a:prstGeom prst="rect">
            <a:avLst/>
          </a:prstGeom>
          <a:noFill/>
        </p:spPr>
        <p:txBody>
          <a:bodyPr wrap="square" rtlCol="0">
            <a:spAutoFit/>
          </a:bodyPr>
          <a:lstStyle/>
          <a:p>
            <a:pPr marL="88900" indent="-88900">
              <a:buFont typeface="Arial" panose="020B0604020202020204" pitchFamily="34" charset="0"/>
              <a:buChar char="•"/>
            </a:pPr>
            <a:r>
              <a:rPr lang="en-US" sz="1000" dirty="0"/>
              <a:t>Internet increasingly used for local breakouts to SaaS Cloud paving way for Hybrid Network Architecture.</a:t>
            </a:r>
          </a:p>
          <a:p>
            <a:pPr marL="88900" indent="-88900">
              <a:buFont typeface="Arial" panose="020B0604020202020204" pitchFamily="34" charset="0"/>
              <a:buChar char="•"/>
            </a:pPr>
            <a:r>
              <a:rPr lang="en-US" sz="1000" dirty="0"/>
              <a:t>Active Configurations gaining importance - SDWAN architectures.</a:t>
            </a:r>
          </a:p>
        </p:txBody>
      </p:sp>
    </p:spTree>
    <p:extLst>
      <p:ext uri="{BB962C8B-B14F-4D97-AF65-F5344CB8AC3E}">
        <p14:creationId xmlns:p14="http://schemas.microsoft.com/office/powerpoint/2010/main" val="248502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rrow: Pentagon 40">
            <a:extLst>
              <a:ext uri="{FF2B5EF4-FFF2-40B4-BE49-F238E27FC236}">
                <a16:creationId xmlns:a16="http://schemas.microsoft.com/office/drawing/2014/main" id="{A0C79446-8379-1C41-B87B-4FA5664D5CBF}"/>
              </a:ext>
            </a:extLst>
          </p:cNvPr>
          <p:cNvSpPr/>
          <p:nvPr/>
        </p:nvSpPr>
        <p:spPr bwMode="auto">
          <a:xfrm>
            <a:off x="323850" y="1330558"/>
            <a:ext cx="2065325" cy="871289"/>
          </a:xfrm>
          <a:prstGeom prst="homePlate">
            <a:avLst>
              <a:gd name="adj" fmla="val 25614"/>
            </a:avLst>
          </a:prstGeom>
          <a:solidFill>
            <a:schemeClr val="accent1"/>
          </a:solidFill>
          <a:ln w="9525">
            <a:solidFill>
              <a:schemeClr val="bg1"/>
            </a:solidFill>
            <a:prstDash val="sysDot"/>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766" fontAlgn="base">
              <a:spcBef>
                <a:spcPct val="20000"/>
              </a:spcBef>
              <a:spcAft>
                <a:spcPct val="0"/>
              </a:spcAft>
            </a:pPr>
            <a:r>
              <a:rPr lang="en-US" sz="1200" b="1" dirty="0">
                <a:solidFill>
                  <a:schemeClr val="bg1"/>
                </a:solidFill>
                <a:latin typeface="+mj-lt"/>
                <a:cs typeface="Arial" panose="020B0604020202020204" pitchFamily="34" charset="0"/>
              </a:rPr>
              <a:t>AGILE &amp; FLEXIBLE</a:t>
            </a:r>
          </a:p>
        </p:txBody>
      </p:sp>
      <p:sp>
        <p:nvSpPr>
          <p:cNvPr id="43" name="Arrow: Pentagon 42">
            <a:extLst>
              <a:ext uri="{FF2B5EF4-FFF2-40B4-BE49-F238E27FC236}">
                <a16:creationId xmlns:a16="http://schemas.microsoft.com/office/drawing/2014/main" id="{549E22ED-C55B-0344-B750-0B5B991BE006}"/>
              </a:ext>
            </a:extLst>
          </p:cNvPr>
          <p:cNvSpPr/>
          <p:nvPr/>
        </p:nvSpPr>
        <p:spPr bwMode="auto">
          <a:xfrm>
            <a:off x="323850" y="2424903"/>
            <a:ext cx="2065325" cy="697114"/>
          </a:xfrm>
          <a:prstGeom prst="homePlate">
            <a:avLst>
              <a:gd name="adj" fmla="val 31838"/>
            </a:avLst>
          </a:prstGeom>
          <a:solidFill>
            <a:schemeClr val="accent2"/>
          </a:solidFill>
          <a:ln w="9525">
            <a:solidFill>
              <a:schemeClr val="bg1"/>
            </a:solidFill>
            <a:prstDash val="sysDot"/>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fontAlgn="base">
              <a:spcBef>
                <a:spcPct val="20000"/>
              </a:spcBef>
              <a:spcAft>
                <a:spcPct val="0"/>
              </a:spcAft>
            </a:pPr>
            <a:r>
              <a:rPr lang="en-US" sz="1200" b="1" dirty="0">
                <a:solidFill>
                  <a:schemeClr val="bg1"/>
                </a:solidFill>
                <a:latin typeface="+mj-lt"/>
                <a:cs typeface="Arial" panose="020B0604020202020204" pitchFamily="34" charset="0"/>
              </a:rPr>
              <a:t>APPLICATION-CENTRIC</a:t>
            </a:r>
          </a:p>
        </p:txBody>
      </p:sp>
      <p:sp>
        <p:nvSpPr>
          <p:cNvPr id="45" name="Arrow: Pentagon 44">
            <a:extLst>
              <a:ext uri="{FF2B5EF4-FFF2-40B4-BE49-F238E27FC236}">
                <a16:creationId xmlns:a16="http://schemas.microsoft.com/office/drawing/2014/main" id="{EADE66C0-6E18-064A-A2B0-72922A7BE596}"/>
              </a:ext>
            </a:extLst>
          </p:cNvPr>
          <p:cNvSpPr/>
          <p:nvPr/>
        </p:nvSpPr>
        <p:spPr bwMode="auto">
          <a:xfrm>
            <a:off x="323850" y="3334581"/>
            <a:ext cx="2065325" cy="660182"/>
          </a:xfrm>
          <a:prstGeom prst="homePlate">
            <a:avLst>
              <a:gd name="adj" fmla="val 34018"/>
            </a:avLst>
          </a:prstGeom>
          <a:solidFill>
            <a:schemeClr val="accent4"/>
          </a:solidFill>
          <a:ln w="9525">
            <a:solidFill>
              <a:schemeClr val="bg1"/>
            </a:solidFill>
            <a:prstDash val="sysDot"/>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fontAlgn="base">
              <a:spcBef>
                <a:spcPct val="20000"/>
              </a:spcBef>
              <a:spcAft>
                <a:spcPct val="0"/>
              </a:spcAft>
            </a:pPr>
            <a:r>
              <a:rPr lang="en-US" sz="1200" b="1" dirty="0">
                <a:solidFill>
                  <a:schemeClr val="bg1"/>
                </a:solidFill>
                <a:latin typeface="+mj-lt"/>
                <a:cs typeface="Arial" panose="020B0604020202020204" pitchFamily="34" charset="0"/>
              </a:rPr>
              <a:t>PERFORMANCE-AWARE</a:t>
            </a:r>
          </a:p>
        </p:txBody>
      </p:sp>
      <p:sp>
        <p:nvSpPr>
          <p:cNvPr id="47" name="Arrow: Pentagon 46">
            <a:extLst>
              <a:ext uri="{FF2B5EF4-FFF2-40B4-BE49-F238E27FC236}">
                <a16:creationId xmlns:a16="http://schemas.microsoft.com/office/drawing/2014/main" id="{FE1BF50F-7D03-2B45-917C-0DD71103E6E5}"/>
              </a:ext>
            </a:extLst>
          </p:cNvPr>
          <p:cNvSpPr/>
          <p:nvPr/>
        </p:nvSpPr>
        <p:spPr bwMode="auto">
          <a:xfrm>
            <a:off x="323850" y="4207327"/>
            <a:ext cx="2065325" cy="475515"/>
          </a:xfrm>
          <a:prstGeom prst="homePlate">
            <a:avLst>
              <a:gd name="adj" fmla="val 33729"/>
            </a:avLst>
          </a:prstGeom>
          <a:solidFill>
            <a:schemeClr val="accent5"/>
          </a:solidFill>
          <a:ln w="9525">
            <a:solidFill>
              <a:schemeClr val="bg1"/>
            </a:solidFill>
            <a:prstDash val="sysDot"/>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fontAlgn="base">
              <a:spcBef>
                <a:spcPct val="20000"/>
              </a:spcBef>
              <a:spcAft>
                <a:spcPct val="0"/>
              </a:spcAft>
            </a:pPr>
            <a:r>
              <a:rPr lang="en-US" sz="1200" b="1" dirty="0">
                <a:solidFill>
                  <a:schemeClr val="bg1"/>
                </a:solidFill>
                <a:latin typeface="+mj-lt"/>
                <a:cs typeface="Arial" panose="020B0604020202020204" pitchFamily="34" charset="0"/>
              </a:rPr>
              <a:t>SOFTWARE-BASED</a:t>
            </a:r>
          </a:p>
        </p:txBody>
      </p:sp>
      <p:sp>
        <p:nvSpPr>
          <p:cNvPr id="48" name="Rectangle 47">
            <a:extLst>
              <a:ext uri="{FF2B5EF4-FFF2-40B4-BE49-F238E27FC236}">
                <a16:creationId xmlns:a16="http://schemas.microsoft.com/office/drawing/2014/main" id="{37623743-E681-E843-80EC-C92E8CE07CF9}"/>
              </a:ext>
            </a:extLst>
          </p:cNvPr>
          <p:cNvSpPr/>
          <p:nvPr/>
        </p:nvSpPr>
        <p:spPr>
          <a:xfrm>
            <a:off x="323850" y="967551"/>
            <a:ext cx="8496301" cy="253916"/>
          </a:xfrm>
          <a:prstGeom prst="rect">
            <a:avLst/>
          </a:prstGeom>
        </p:spPr>
        <p:txBody>
          <a:bodyPr wrap="square" lIns="68580" tIns="34290" rIns="68580" bIns="34290">
            <a:spAutoFit/>
          </a:bodyPr>
          <a:lstStyle/>
          <a:p>
            <a:pPr defTabSz="685766"/>
            <a:r>
              <a:rPr lang="en-US" sz="1200" dirty="0">
                <a:solidFill>
                  <a:srgbClr val="595959"/>
                </a:solidFill>
                <a:cs typeface="Arial" panose="020B0604020202020204" pitchFamily="34" charset="0"/>
              </a:rPr>
              <a:t>In the distributed digital landscape, networks need to be</a:t>
            </a:r>
            <a:endParaRPr lang="en-IN" sz="1200" dirty="0">
              <a:solidFill>
                <a:srgbClr val="595959"/>
              </a:solidFill>
              <a:cs typeface="Arial" panose="020B0604020202020204" pitchFamily="34" charset="0"/>
            </a:endParaRPr>
          </a:p>
        </p:txBody>
      </p:sp>
      <p:sp>
        <p:nvSpPr>
          <p:cNvPr id="2" name="Title 1"/>
          <p:cNvSpPr>
            <a:spLocks noGrp="1"/>
          </p:cNvSpPr>
          <p:nvPr>
            <p:ph type="title"/>
          </p:nvPr>
        </p:nvSpPr>
        <p:spPr/>
        <p:txBody>
          <a:bodyPr/>
          <a:lstStyle/>
          <a:p>
            <a:r>
              <a:rPr lang="en-US" dirty="0"/>
              <a:t>APPLICATION PERFORMANCE FOCUSED NETWORK ARCHITECTURE</a:t>
            </a:r>
            <a:endParaRPr lang="en-IN" dirty="0">
              <a:latin typeface="+mj-lt"/>
            </a:endParaRPr>
          </a:p>
        </p:txBody>
      </p:sp>
      <p:sp>
        <p:nvSpPr>
          <p:cNvPr id="67" name="Flowchart: Manual Input 66">
            <a:extLst>
              <a:ext uri="{FF2B5EF4-FFF2-40B4-BE49-F238E27FC236}">
                <a16:creationId xmlns:a16="http://schemas.microsoft.com/office/drawing/2014/main" id="{D8415731-A157-41F6-BC3D-2A8DF8B953E3}"/>
              </a:ext>
            </a:extLst>
          </p:cNvPr>
          <p:cNvSpPr/>
          <p:nvPr/>
        </p:nvSpPr>
        <p:spPr bwMode="auto">
          <a:xfrm>
            <a:off x="2411761" y="1331978"/>
            <a:ext cx="5058183" cy="735717"/>
          </a:xfrm>
          <a:prstGeom prst="flowChartManualInput">
            <a:avLst/>
          </a:prstGeom>
          <a:solidFill>
            <a:schemeClr val="accent1">
              <a:lumMod val="20000"/>
              <a:lumOff val="8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ctr" anchorCtr="0" compatLnSpc="1">
            <a:prstTxWarp prst="textNoShape">
              <a:avLst/>
            </a:prstTxWarp>
            <a:spAutoFit/>
          </a:bodyPr>
          <a:lstStyle/>
          <a:p>
            <a:pPr marL="171450" indent="-171450" defTabSz="685766" fontAlgn="base">
              <a:spcBef>
                <a:spcPct val="20000"/>
              </a:spcBef>
              <a:spcAft>
                <a:spcPct val="0"/>
              </a:spcAft>
              <a:buFont typeface="Arial" panose="020B0604020202020204" pitchFamily="34" charset="0"/>
              <a:buChar char="•"/>
            </a:pPr>
            <a:r>
              <a:rPr lang="en-US" sz="1000" dirty="0">
                <a:solidFill>
                  <a:schemeClr val="tx1"/>
                </a:solidFill>
                <a:cs typeface="Arial" panose="020B0604020202020204" pitchFamily="34" charset="0"/>
              </a:rPr>
              <a:t>Flexibility to choose service provider &amp; technology suiting to applications</a:t>
            </a:r>
          </a:p>
          <a:p>
            <a:pPr marL="171450" indent="-171450" defTabSz="685766" fontAlgn="base">
              <a:spcBef>
                <a:spcPct val="20000"/>
              </a:spcBef>
              <a:spcAft>
                <a:spcPct val="0"/>
              </a:spcAft>
              <a:buFont typeface="Arial" panose="020B0604020202020204" pitchFamily="34" charset="0"/>
              <a:buChar char="•"/>
            </a:pPr>
            <a:r>
              <a:rPr lang="en-US" sz="1000" dirty="0">
                <a:solidFill>
                  <a:schemeClr val="tx1"/>
                </a:solidFill>
                <a:cs typeface="Arial" panose="020B0604020202020204" pitchFamily="34" charset="0"/>
              </a:rPr>
              <a:t>Centralized control &amp; monitoring</a:t>
            </a:r>
          </a:p>
          <a:p>
            <a:pPr marL="171450" indent="-171450" defTabSz="685766" fontAlgn="base">
              <a:spcBef>
                <a:spcPct val="20000"/>
              </a:spcBef>
              <a:spcAft>
                <a:spcPct val="0"/>
              </a:spcAft>
              <a:buFont typeface="Arial" panose="020B0604020202020204" pitchFamily="34" charset="0"/>
              <a:buChar char="•"/>
            </a:pPr>
            <a:r>
              <a:rPr lang="en-US" sz="1000" dirty="0">
                <a:solidFill>
                  <a:schemeClr val="tx1"/>
                </a:solidFill>
                <a:cs typeface="Arial" panose="020B0604020202020204" pitchFamily="34" charset="0"/>
              </a:rPr>
              <a:t>Interoperability with legacy architecture</a:t>
            </a:r>
          </a:p>
        </p:txBody>
      </p:sp>
      <p:sp>
        <p:nvSpPr>
          <p:cNvPr id="68" name="Flowchart: Manual Input 67">
            <a:extLst>
              <a:ext uri="{FF2B5EF4-FFF2-40B4-BE49-F238E27FC236}">
                <a16:creationId xmlns:a16="http://schemas.microsoft.com/office/drawing/2014/main" id="{C8225CD2-2196-4ADF-A3A8-6DE290D85178}"/>
              </a:ext>
            </a:extLst>
          </p:cNvPr>
          <p:cNvSpPr/>
          <p:nvPr/>
        </p:nvSpPr>
        <p:spPr bwMode="auto">
          <a:xfrm>
            <a:off x="2411761" y="2333990"/>
            <a:ext cx="5058183" cy="735717"/>
          </a:xfrm>
          <a:prstGeom prst="flowChartManualInput">
            <a:avLst/>
          </a:prstGeom>
          <a:solidFill>
            <a:schemeClr val="accent2">
              <a:lumMod val="20000"/>
              <a:lumOff val="8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marL="171450" indent="-171450" defTabSz="685766" fontAlgn="base">
              <a:spcBef>
                <a:spcPct val="20000"/>
              </a:spcBef>
              <a:spcAft>
                <a:spcPct val="0"/>
              </a:spcAft>
              <a:buFont typeface="Arial" panose="020B0604020202020204" pitchFamily="34" charset="0"/>
              <a:buChar char="•"/>
            </a:pPr>
            <a:r>
              <a:rPr lang="en-US" sz="1000">
                <a:solidFill>
                  <a:schemeClr val="tx1"/>
                </a:solidFill>
                <a:cs typeface="Arial" panose="020B0604020202020204" pitchFamily="34" charset="0"/>
              </a:rPr>
              <a:t>Application-based policies and routing with local breakout option</a:t>
            </a:r>
          </a:p>
          <a:p>
            <a:pPr marL="171450" indent="-171450" defTabSz="685766" fontAlgn="base">
              <a:spcBef>
                <a:spcPct val="20000"/>
              </a:spcBef>
              <a:spcAft>
                <a:spcPct val="0"/>
              </a:spcAft>
              <a:buFont typeface="Arial" panose="020B0604020202020204" pitchFamily="34" charset="0"/>
              <a:buChar char="•"/>
            </a:pPr>
            <a:r>
              <a:rPr lang="en-US" sz="1000" dirty="0">
                <a:solidFill>
                  <a:schemeClr val="tx1"/>
                </a:solidFill>
                <a:cs typeface="Arial" panose="020B0604020202020204" pitchFamily="34" charset="0"/>
              </a:rPr>
              <a:t>Application visibility &amp; analytics</a:t>
            </a:r>
          </a:p>
          <a:p>
            <a:pPr marL="171450" indent="-171450" defTabSz="685766" fontAlgn="base">
              <a:spcBef>
                <a:spcPct val="20000"/>
              </a:spcBef>
              <a:spcAft>
                <a:spcPct val="0"/>
              </a:spcAft>
              <a:buFont typeface="Arial" panose="020B0604020202020204" pitchFamily="34" charset="0"/>
              <a:buChar char="•"/>
            </a:pPr>
            <a:r>
              <a:rPr lang="en-US" sz="1000" dirty="0">
                <a:solidFill>
                  <a:schemeClr val="tx1"/>
                </a:solidFill>
                <a:cs typeface="Arial" panose="020B0604020202020204" pitchFamily="34" charset="0"/>
              </a:rPr>
              <a:t>Real-time enforcement of app-based SLA</a:t>
            </a:r>
          </a:p>
        </p:txBody>
      </p:sp>
      <p:sp>
        <p:nvSpPr>
          <p:cNvPr id="69" name="Flowchart: Manual Input 68">
            <a:extLst>
              <a:ext uri="{FF2B5EF4-FFF2-40B4-BE49-F238E27FC236}">
                <a16:creationId xmlns:a16="http://schemas.microsoft.com/office/drawing/2014/main" id="{CF6F460F-D290-4421-8F4B-E5324255324B}"/>
              </a:ext>
            </a:extLst>
          </p:cNvPr>
          <p:cNvSpPr/>
          <p:nvPr/>
        </p:nvSpPr>
        <p:spPr bwMode="auto">
          <a:xfrm>
            <a:off x="2411762" y="3339858"/>
            <a:ext cx="5058184" cy="506403"/>
          </a:xfrm>
          <a:prstGeom prst="flowChartManualInput">
            <a:avLst/>
          </a:prstGeom>
          <a:solidFill>
            <a:schemeClr val="accent4">
              <a:lumMod val="20000"/>
              <a:lumOff val="8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marL="171450" indent="-171450" defTabSz="685766" fontAlgn="base">
              <a:spcBef>
                <a:spcPct val="20000"/>
              </a:spcBef>
              <a:spcAft>
                <a:spcPct val="0"/>
              </a:spcAft>
              <a:buFont typeface="Arial" panose="020B0604020202020204" pitchFamily="34" charset="0"/>
              <a:buChar char="•"/>
            </a:pPr>
            <a:r>
              <a:rPr lang="en-US" sz="1000" dirty="0">
                <a:solidFill>
                  <a:schemeClr val="tx1"/>
                </a:solidFill>
                <a:cs typeface="Arial" panose="020B0604020202020204" pitchFamily="34" charset="0"/>
              </a:rPr>
              <a:t>Aggregation of multiple WAN links to provide active-active utilizations</a:t>
            </a:r>
          </a:p>
          <a:p>
            <a:pPr marL="171450" indent="-171450" defTabSz="685766" fontAlgn="base">
              <a:spcBef>
                <a:spcPct val="20000"/>
              </a:spcBef>
              <a:spcAft>
                <a:spcPct val="0"/>
              </a:spcAft>
              <a:buFont typeface="Arial" panose="020B0604020202020204" pitchFamily="34" charset="0"/>
              <a:buChar char="•"/>
            </a:pPr>
            <a:r>
              <a:rPr lang="en-US" sz="1000" dirty="0">
                <a:solidFill>
                  <a:schemeClr val="tx1"/>
                </a:solidFill>
                <a:cs typeface="Arial" panose="020B0604020202020204" pitchFamily="34" charset="0"/>
              </a:rPr>
              <a:t>Continuous quality assessment of available links and dynamic SLA-based routing</a:t>
            </a:r>
          </a:p>
        </p:txBody>
      </p:sp>
      <p:sp>
        <p:nvSpPr>
          <p:cNvPr id="70" name="Flowchart: Manual Input 69">
            <a:extLst>
              <a:ext uri="{FF2B5EF4-FFF2-40B4-BE49-F238E27FC236}">
                <a16:creationId xmlns:a16="http://schemas.microsoft.com/office/drawing/2014/main" id="{8A6F2A45-3E8A-41FD-B2CE-5AB50114AFAB}"/>
              </a:ext>
            </a:extLst>
          </p:cNvPr>
          <p:cNvSpPr/>
          <p:nvPr/>
        </p:nvSpPr>
        <p:spPr bwMode="auto">
          <a:xfrm>
            <a:off x="2411761" y="4120272"/>
            <a:ext cx="5058183" cy="506403"/>
          </a:xfrm>
          <a:prstGeom prst="flowChartManualInput">
            <a:avLst/>
          </a:prstGeom>
          <a:solidFill>
            <a:schemeClr val="accent5">
              <a:lumMod val="20000"/>
              <a:lumOff val="8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marL="171450" indent="-171450" defTabSz="685766" fontAlgn="base">
              <a:spcBef>
                <a:spcPct val="20000"/>
              </a:spcBef>
              <a:spcAft>
                <a:spcPct val="0"/>
              </a:spcAft>
              <a:buFont typeface="Arial" panose="020B0604020202020204" pitchFamily="34" charset="0"/>
              <a:buChar char="•"/>
            </a:pPr>
            <a:r>
              <a:rPr lang="en-US" sz="1000" dirty="0">
                <a:solidFill>
                  <a:schemeClr val="tx1"/>
                </a:solidFill>
                <a:cs typeface="Arial" panose="020B0604020202020204" pitchFamily="34" charset="0"/>
              </a:rPr>
              <a:t>Centralized configuration and policy enforcement</a:t>
            </a:r>
          </a:p>
          <a:p>
            <a:pPr marL="171450" indent="-171450" defTabSz="685766" fontAlgn="base">
              <a:spcBef>
                <a:spcPct val="20000"/>
              </a:spcBef>
              <a:spcAft>
                <a:spcPct val="0"/>
              </a:spcAft>
              <a:buFont typeface="Arial" panose="020B0604020202020204" pitchFamily="34" charset="0"/>
              <a:buChar char="•"/>
            </a:pPr>
            <a:r>
              <a:rPr lang="en-US" sz="1000" dirty="0">
                <a:solidFill>
                  <a:schemeClr val="tx1"/>
                </a:solidFill>
                <a:cs typeface="Arial" panose="020B0604020202020204" pitchFamily="34" charset="0"/>
              </a:rPr>
              <a:t>Zero-touch provisioning: No configuration required at edge level</a:t>
            </a:r>
          </a:p>
        </p:txBody>
      </p:sp>
      <p:sp>
        <p:nvSpPr>
          <p:cNvPr id="3" name="Right Brace 2">
            <a:extLst>
              <a:ext uri="{FF2B5EF4-FFF2-40B4-BE49-F238E27FC236}">
                <a16:creationId xmlns:a16="http://schemas.microsoft.com/office/drawing/2014/main" id="{07F2009A-0E91-4003-A568-5B0E3D703D69}"/>
              </a:ext>
            </a:extLst>
          </p:cNvPr>
          <p:cNvSpPr/>
          <p:nvPr/>
        </p:nvSpPr>
        <p:spPr>
          <a:xfrm>
            <a:off x="7457124" y="1221467"/>
            <a:ext cx="332238" cy="3474358"/>
          </a:xfrm>
          <a:prstGeom prst="rightBrace">
            <a:avLst>
              <a:gd name="adj1" fmla="val 63603"/>
              <a:gd name="adj2" fmla="val 50000"/>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mj-lt"/>
            </a:endParaRPr>
          </a:p>
        </p:txBody>
      </p:sp>
      <p:sp>
        <p:nvSpPr>
          <p:cNvPr id="22" name="Rectangle 21">
            <a:extLst>
              <a:ext uri="{FF2B5EF4-FFF2-40B4-BE49-F238E27FC236}">
                <a16:creationId xmlns:a16="http://schemas.microsoft.com/office/drawing/2014/main" id="{3544D788-05AC-4982-B360-4A1F95591138}"/>
              </a:ext>
            </a:extLst>
          </p:cNvPr>
          <p:cNvSpPr/>
          <p:nvPr/>
        </p:nvSpPr>
        <p:spPr bwMode="auto">
          <a:xfrm>
            <a:off x="7789363" y="2346284"/>
            <a:ext cx="1030788" cy="1103379"/>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algn="ctr" defTabSz="685766" fontAlgn="base">
              <a:spcBef>
                <a:spcPct val="20000"/>
              </a:spcBef>
              <a:spcAft>
                <a:spcPct val="0"/>
              </a:spcAft>
            </a:pPr>
            <a:r>
              <a:rPr lang="en-US" sz="1600" b="1" dirty="0">
                <a:solidFill>
                  <a:schemeClr val="tx2"/>
                </a:solidFill>
                <a:latin typeface="+mj-lt"/>
              </a:rPr>
              <a:t>SDWAN</a:t>
            </a:r>
          </a:p>
          <a:p>
            <a:pPr algn="ctr" defTabSz="685766" fontAlgn="base">
              <a:spcBef>
                <a:spcPct val="20000"/>
              </a:spcBef>
              <a:spcAft>
                <a:spcPct val="0"/>
              </a:spcAft>
            </a:pPr>
            <a:r>
              <a:rPr lang="en-US" sz="1600" b="1" dirty="0">
                <a:solidFill>
                  <a:schemeClr val="tx2"/>
                </a:solidFill>
                <a:latin typeface="+mj-lt"/>
              </a:rPr>
              <a:t>fulfills all these needs</a:t>
            </a:r>
          </a:p>
        </p:txBody>
      </p:sp>
    </p:spTree>
    <p:extLst>
      <p:ext uri="{BB962C8B-B14F-4D97-AF65-F5344CB8AC3E}">
        <p14:creationId xmlns:p14="http://schemas.microsoft.com/office/powerpoint/2010/main" val="1204267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2C583C-AF06-46BF-BE8C-AFA38F9302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323850" y="1673786"/>
            <a:ext cx="8496300" cy="3161807"/>
          </a:xfrm>
          <a:prstGeom prst="rect">
            <a:avLst/>
          </a:prstGeom>
        </p:spPr>
      </p:pic>
      <p:sp>
        <p:nvSpPr>
          <p:cNvPr id="2" name="Title 1">
            <a:extLst>
              <a:ext uri="{FF2B5EF4-FFF2-40B4-BE49-F238E27FC236}">
                <a16:creationId xmlns:a16="http://schemas.microsoft.com/office/drawing/2014/main" id="{E3A9A57E-A14E-AA40-B265-A4DEDF89E1E6}"/>
              </a:ext>
            </a:extLst>
          </p:cNvPr>
          <p:cNvSpPr>
            <a:spLocks noGrp="1"/>
          </p:cNvSpPr>
          <p:nvPr>
            <p:ph type="title"/>
          </p:nvPr>
        </p:nvSpPr>
        <p:spPr>
          <a:xfrm>
            <a:off x="324000" y="119237"/>
            <a:ext cx="7537450" cy="646321"/>
          </a:xfrm>
        </p:spPr>
        <p:txBody>
          <a:bodyPr/>
          <a:lstStyle/>
          <a:p>
            <a:pPr lvl="0"/>
            <a:r>
              <a:rPr lang="en-US" dirty="0"/>
              <a:t>Software Defined Networking </a:t>
            </a:r>
            <a:r>
              <a:rPr lang="en-US"/>
              <a:t>– </a:t>
            </a:r>
            <a:br>
              <a:rPr lang="en-US"/>
            </a:br>
            <a:r>
              <a:rPr lang="en-US"/>
              <a:t>THE </a:t>
            </a:r>
            <a:r>
              <a:rPr lang="en-US" dirty="0"/>
              <a:t>network transformation enabler</a:t>
            </a:r>
            <a:endParaRPr lang="en-IN" dirty="0"/>
          </a:p>
        </p:txBody>
      </p:sp>
      <p:sp>
        <p:nvSpPr>
          <p:cNvPr id="3" name="Rectangle 2">
            <a:extLst>
              <a:ext uri="{FF2B5EF4-FFF2-40B4-BE49-F238E27FC236}">
                <a16:creationId xmlns:a16="http://schemas.microsoft.com/office/drawing/2014/main" id="{74C69F8C-60EA-F64E-BC01-07DDE7E4F824}"/>
              </a:ext>
            </a:extLst>
          </p:cNvPr>
          <p:cNvSpPr/>
          <p:nvPr/>
        </p:nvSpPr>
        <p:spPr>
          <a:xfrm>
            <a:off x="323850" y="990112"/>
            <a:ext cx="8489719" cy="461665"/>
          </a:xfrm>
          <a:prstGeom prst="rect">
            <a:avLst/>
          </a:prstGeom>
        </p:spPr>
        <p:txBody>
          <a:bodyPr wrap="square">
            <a:spAutoFit/>
          </a:bodyPr>
          <a:lstStyle/>
          <a:p>
            <a:r>
              <a:rPr lang="en-US" sz="1200" dirty="0"/>
              <a:t>Enterprises need to ensure application performance for distributed workloads, data footprints, applications, services and microservices across hybrid and Multi-cloud.</a:t>
            </a:r>
            <a:endParaRPr lang="en-IN" sz="1200" dirty="0"/>
          </a:p>
        </p:txBody>
      </p:sp>
      <p:sp>
        <p:nvSpPr>
          <p:cNvPr id="21" name="TextBox 20">
            <a:extLst>
              <a:ext uri="{FF2B5EF4-FFF2-40B4-BE49-F238E27FC236}">
                <a16:creationId xmlns:a16="http://schemas.microsoft.com/office/drawing/2014/main" id="{B3D9B730-3463-4C43-93F6-C47A74FAE0F4}"/>
              </a:ext>
            </a:extLst>
          </p:cNvPr>
          <p:cNvSpPr txBox="1"/>
          <p:nvPr/>
        </p:nvSpPr>
        <p:spPr>
          <a:xfrm>
            <a:off x="3833506" y="2646373"/>
            <a:ext cx="1681954" cy="1169551"/>
          </a:xfrm>
          <a:prstGeom prst="rect">
            <a:avLst/>
          </a:prstGeom>
          <a:noFill/>
        </p:spPr>
        <p:txBody>
          <a:bodyPr wrap="square" rtlCol="0">
            <a:spAutoFit/>
          </a:bodyPr>
          <a:lstStyle/>
          <a:p>
            <a:pPr algn="ctr"/>
            <a:r>
              <a:rPr lang="en-US" sz="1400" b="1" dirty="0"/>
              <a:t>SD-WAN can help you accomplish – agility, flexibility, and application centricity </a:t>
            </a:r>
            <a:endParaRPr lang="en-IN" sz="1400" b="1" dirty="0"/>
          </a:p>
        </p:txBody>
      </p:sp>
      <p:sp>
        <p:nvSpPr>
          <p:cNvPr id="22" name="TextBox 21">
            <a:extLst>
              <a:ext uri="{FF2B5EF4-FFF2-40B4-BE49-F238E27FC236}">
                <a16:creationId xmlns:a16="http://schemas.microsoft.com/office/drawing/2014/main" id="{717088DD-3290-441C-96B8-186606AB79FD}"/>
              </a:ext>
            </a:extLst>
          </p:cNvPr>
          <p:cNvSpPr txBox="1"/>
          <p:nvPr/>
        </p:nvSpPr>
        <p:spPr>
          <a:xfrm>
            <a:off x="6012160" y="1624652"/>
            <a:ext cx="2304256" cy="938719"/>
          </a:xfrm>
          <a:prstGeom prst="rect">
            <a:avLst/>
          </a:prstGeom>
          <a:noFill/>
        </p:spPr>
        <p:txBody>
          <a:bodyPr wrap="square" rtlCol="0">
            <a:spAutoFit/>
          </a:bodyPr>
          <a:lstStyle/>
          <a:p>
            <a:pPr algn="ctr"/>
            <a:r>
              <a:rPr lang="en-US" sz="1100" dirty="0">
                <a:solidFill>
                  <a:schemeClr val="bg1">
                    <a:lumMod val="95000"/>
                  </a:schemeClr>
                </a:solidFill>
              </a:rPr>
              <a:t>Customers can now utilize </a:t>
            </a:r>
            <a:r>
              <a:rPr lang="en-US" sz="1100" b="1" dirty="0">
                <a:solidFill>
                  <a:schemeClr val="bg1"/>
                </a:solidFill>
              </a:rPr>
              <a:t>any Service provider, any transport type</a:t>
            </a:r>
            <a:r>
              <a:rPr lang="en-US" sz="1100" b="1" dirty="0">
                <a:solidFill>
                  <a:schemeClr val="bg1">
                    <a:lumMod val="95000"/>
                  </a:schemeClr>
                </a:solidFill>
              </a:rPr>
              <a:t> </a:t>
            </a:r>
            <a:r>
              <a:rPr lang="en-US" sz="1100" dirty="0">
                <a:solidFill>
                  <a:schemeClr val="bg1">
                    <a:lumMod val="95000"/>
                  </a:schemeClr>
                </a:solidFill>
              </a:rPr>
              <a:t>(MPLS/ILL/BB/4G-LTE) suiting Applications in their network</a:t>
            </a:r>
            <a:endParaRPr lang="en-IN" sz="1100" dirty="0">
              <a:solidFill>
                <a:schemeClr val="bg1">
                  <a:lumMod val="95000"/>
                </a:schemeClr>
              </a:solidFill>
            </a:endParaRPr>
          </a:p>
        </p:txBody>
      </p:sp>
      <p:sp>
        <p:nvSpPr>
          <p:cNvPr id="27" name="TextBox 26">
            <a:extLst>
              <a:ext uri="{FF2B5EF4-FFF2-40B4-BE49-F238E27FC236}">
                <a16:creationId xmlns:a16="http://schemas.microsoft.com/office/drawing/2014/main" id="{CE3885CD-73CE-48D7-A516-D611FA4C2C8D}"/>
              </a:ext>
            </a:extLst>
          </p:cNvPr>
          <p:cNvSpPr txBox="1"/>
          <p:nvPr/>
        </p:nvSpPr>
        <p:spPr>
          <a:xfrm>
            <a:off x="6444208" y="2764117"/>
            <a:ext cx="2232248" cy="701731"/>
          </a:xfrm>
          <a:prstGeom prst="rect">
            <a:avLst/>
          </a:prstGeom>
          <a:noFill/>
        </p:spPr>
        <p:txBody>
          <a:bodyPr wrap="square" rtlCol="0">
            <a:spAutoFit/>
          </a:bodyPr>
          <a:lstStyle/>
          <a:p>
            <a:pPr algn="ctr" defTabSz="300038">
              <a:lnSpc>
                <a:spcPct val="90000"/>
              </a:lnSpc>
              <a:spcBef>
                <a:spcPct val="0"/>
              </a:spcBef>
              <a:spcAft>
                <a:spcPct val="35000"/>
              </a:spcAft>
            </a:pPr>
            <a:r>
              <a:rPr lang="en-US" sz="1100" b="1" dirty="0">
                <a:solidFill>
                  <a:schemeClr val="bg1"/>
                </a:solidFill>
              </a:rPr>
              <a:t>Cloud based Centralized Management platform </a:t>
            </a:r>
            <a:r>
              <a:rPr lang="en-US" sz="1100" dirty="0">
                <a:solidFill>
                  <a:schemeClr val="bg1">
                    <a:lumMod val="95000"/>
                  </a:schemeClr>
                </a:solidFill>
              </a:rPr>
              <a:t>provides real time visibility and unified management</a:t>
            </a:r>
            <a:endParaRPr lang="en-IN" sz="1100" dirty="0">
              <a:solidFill>
                <a:schemeClr val="bg1">
                  <a:lumMod val="95000"/>
                </a:schemeClr>
              </a:solidFill>
            </a:endParaRPr>
          </a:p>
        </p:txBody>
      </p:sp>
      <p:sp>
        <p:nvSpPr>
          <p:cNvPr id="28" name="TextBox 27">
            <a:extLst>
              <a:ext uri="{FF2B5EF4-FFF2-40B4-BE49-F238E27FC236}">
                <a16:creationId xmlns:a16="http://schemas.microsoft.com/office/drawing/2014/main" id="{EEF8C4D1-85A6-4277-BA38-7133949B3792}"/>
              </a:ext>
            </a:extLst>
          </p:cNvPr>
          <p:cNvSpPr txBox="1"/>
          <p:nvPr/>
        </p:nvSpPr>
        <p:spPr>
          <a:xfrm>
            <a:off x="6048164" y="3914339"/>
            <a:ext cx="2232248" cy="549381"/>
          </a:xfrm>
          <a:prstGeom prst="rect">
            <a:avLst/>
          </a:prstGeom>
          <a:noFill/>
        </p:spPr>
        <p:txBody>
          <a:bodyPr wrap="square" rtlCol="0">
            <a:spAutoFit/>
          </a:bodyPr>
          <a:lstStyle/>
          <a:p>
            <a:pPr algn="ctr" defTabSz="300038">
              <a:lnSpc>
                <a:spcPct val="90000"/>
              </a:lnSpc>
              <a:spcBef>
                <a:spcPct val="0"/>
              </a:spcBef>
              <a:spcAft>
                <a:spcPct val="35000"/>
              </a:spcAft>
            </a:pPr>
            <a:r>
              <a:rPr lang="en-US" sz="1100" dirty="0">
                <a:solidFill>
                  <a:schemeClr val="bg1">
                    <a:lumMod val="95000"/>
                  </a:schemeClr>
                </a:solidFill>
              </a:rPr>
              <a:t>SD-WAN </a:t>
            </a:r>
            <a:r>
              <a:rPr lang="en-US" sz="1100" b="1" dirty="0">
                <a:solidFill>
                  <a:schemeClr val="bg1"/>
                </a:solidFill>
              </a:rPr>
              <a:t>supports integration with legacy network architectures </a:t>
            </a:r>
            <a:endParaRPr lang="en-IN" sz="1100" b="1" dirty="0">
              <a:solidFill>
                <a:schemeClr val="bg1"/>
              </a:solidFill>
            </a:endParaRPr>
          </a:p>
        </p:txBody>
      </p:sp>
      <p:sp>
        <p:nvSpPr>
          <p:cNvPr id="29" name="TextBox 28">
            <a:extLst>
              <a:ext uri="{FF2B5EF4-FFF2-40B4-BE49-F238E27FC236}">
                <a16:creationId xmlns:a16="http://schemas.microsoft.com/office/drawing/2014/main" id="{4F0436AE-A752-4B3A-99CA-03C71DCDA483}"/>
              </a:ext>
            </a:extLst>
          </p:cNvPr>
          <p:cNvSpPr txBox="1"/>
          <p:nvPr/>
        </p:nvSpPr>
        <p:spPr>
          <a:xfrm>
            <a:off x="915843" y="1844712"/>
            <a:ext cx="2304256" cy="397032"/>
          </a:xfrm>
          <a:prstGeom prst="rect">
            <a:avLst/>
          </a:prstGeom>
          <a:noFill/>
        </p:spPr>
        <p:txBody>
          <a:bodyPr wrap="square" rtlCol="0">
            <a:spAutoFit/>
          </a:bodyPr>
          <a:lstStyle/>
          <a:p>
            <a:pPr algn="ctr" defTabSz="300038">
              <a:lnSpc>
                <a:spcPct val="90000"/>
              </a:lnSpc>
              <a:spcBef>
                <a:spcPct val="0"/>
              </a:spcBef>
              <a:spcAft>
                <a:spcPct val="35000"/>
              </a:spcAft>
            </a:pPr>
            <a:r>
              <a:rPr lang="en-IN" sz="1100" dirty="0">
                <a:solidFill>
                  <a:schemeClr val="bg1">
                    <a:lumMod val="95000"/>
                  </a:schemeClr>
                </a:solidFill>
              </a:rPr>
              <a:t>Allowing </a:t>
            </a:r>
            <a:r>
              <a:rPr lang="en-IN" sz="1100" b="1" dirty="0">
                <a:solidFill>
                  <a:schemeClr val="bg1"/>
                </a:solidFill>
              </a:rPr>
              <a:t>Application Prioritisation </a:t>
            </a:r>
            <a:r>
              <a:rPr lang="en-IN" sz="1100" dirty="0">
                <a:solidFill>
                  <a:schemeClr val="bg1">
                    <a:lumMod val="95000"/>
                  </a:schemeClr>
                </a:solidFill>
              </a:rPr>
              <a:t>against only QoS </a:t>
            </a:r>
          </a:p>
        </p:txBody>
      </p:sp>
      <p:sp>
        <p:nvSpPr>
          <p:cNvPr id="30" name="TextBox 29">
            <a:extLst>
              <a:ext uri="{FF2B5EF4-FFF2-40B4-BE49-F238E27FC236}">
                <a16:creationId xmlns:a16="http://schemas.microsoft.com/office/drawing/2014/main" id="{630E16BE-3F39-48B7-BD1F-5AC5B6AE2267}"/>
              </a:ext>
            </a:extLst>
          </p:cNvPr>
          <p:cNvSpPr txBox="1"/>
          <p:nvPr/>
        </p:nvSpPr>
        <p:spPr>
          <a:xfrm>
            <a:off x="536534" y="2767020"/>
            <a:ext cx="2232247" cy="701731"/>
          </a:xfrm>
          <a:prstGeom prst="rect">
            <a:avLst/>
          </a:prstGeom>
          <a:noFill/>
        </p:spPr>
        <p:txBody>
          <a:bodyPr wrap="square" rtlCol="0">
            <a:spAutoFit/>
          </a:bodyPr>
          <a:lstStyle/>
          <a:p>
            <a:pPr algn="ctr" defTabSz="300038">
              <a:lnSpc>
                <a:spcPct val="90000"/>
              </a:lnSpc>
              <a:spcBef>
                <a:spcPct val="0"/>
              </a:spcBef>
              <a:spcAft>
                <a:spcPct val="35000"/>
              </a:spcAft>
            </a:pPr>
            <a:r>
              <a:rPr lang="en-IN" sz="1100" dirty="0">
                <a:solidFill>
                  <a:schemeClr val="bg1">
                    <a:lumMod val="95000"/>
                  </a:schemeClr>
                </a:solidFill>
              </a:rPr>
              <a:t>Rapid and scalable deployment of network services with </a:t>
            </a:r>
            <a:r>
              <a:rPr lang="en-IN" sz="1100" b="1" dirty="0">
                <a:solidFill>
                  <a:schemeClr val="bg1"/>
                </a:solidFill>
              </a:rPr>
              <a:t>Zero Touch Provisioning,</a:t>
            </a:r>
            <a:r>
              <a:rPr lang="en-IN" sz="1100" dirty="0">
                <a:solidFill>
                  <a:schemeClr val="bg1">
                    <a:lumMod val="95000"/>
                  </a:schemeClr>
                </a:solidFill>
              </a:rPr>
              <a:t> hence providing Agility </a:t>
            </a:r>
          </a:p>
        </p:txBody>
      </p:sp>
      <p:sp>
        <p:nvSpPr>
          <p:cNvPr id="31" name="TextBox 30">
            <a:extLst>
              <a:ext uri="{FF2B5EF4-FFF2-40B4-BE49-F238E27FC236}">
                <a16:creationId xmlns:a16="http://schemas.microsoft.com/office/drawing/2014/main" id="{1ED583BD-21E5-468D-8FA7-4EF739459C96}"/>
              </a:ext>
            </a:extLst>
          </p:cNvPr>
          <p:cNvSpPr txBox="1"/>
          <p:nvPr/>
        </p:nvSpPr>
        <p:spPr>
          <a:xfrm>
            <a:off x="951847" y="3838165"/>
            <a:ext cx="2143990" cy="701731"/>
          </a:xfrm>
          <a:prstGeom prst="rect">
            <a:avLst/>
          </a:prstGeom>
          <a:noFill/>
        </p:spPr>
        <p:txBody>
          <a:bodyPr wrap="square" rtlCol="0">
            <a:spAutoFit/>
          </a:bodyPr>
          <a:lstStyle/>
          <a:p>
            <a:pPr algn="ctr" defTabSz="300038">
              <a:lnSpc>
                <a:spcPct val="90000"/>
              </a:lnSpc>
              <a:spcBef>
                <a:spcPct val="0"/>
              </a:spcBef>
              <a:spcAft>
                <a:spcPct val="35000"/>
              </a:spcAft>
            </a:pPr>
            <a:r>
              <a:rPr lang="en-US" sz="1100" dirty="0">
                <a:solidFill>
                  <a:schemeClr val="bg1">
                    <a:lumMod val="95000"/>
                  </a:schemeClr>
                </a:solidFill>
              </a:rPr>
              <a:t>All WAN links can be aggregated to give </a:t>
            </a:r>
            <a:r>
              <a:rPr lang="en-US" sz="1100" b="1" dirty="0">
                <a:solidFill>
                  <a:schemeClr val="bg1"/>
                </a:solidFill>
              </a:rPr>
              <a:t>unified WAN pipe </a:t>
            </a:r>
            <a:r>
              <a:rPr lang="en-US" sz="1100" dirty="0">
                <a:solidFill>
                  <a:schemeClr val="bg1">
                    <a:lumMod val="95000"/>
                  </a:schemeClr>
                </a:solidFill>
              </a:rPr>
              <a:t>and links can be used in </a:t>
            </a:r>
            <a:r>
              <a:rPr lang="en-US" sz="1100" b="1" dirty="0">
                <a:solidFill>
                  <a:schemeClr val="bg1"/>
                </a:solidFill>
              </a:rPr>
              <a:t>active-active</a:t>
            </a:r>
            <a:endParaRPr lang="en-IN" sz="1100" b="1" dirty="0">
              <a:solidFill>
                <a:schemeClr val="bg1"/>
              </a:solidFill>
            </a:endParaRPr>
          </a:p>
        </p:txBody>
      </p:sp>
    </p:spTree>
    <p:extLst>
      <p:ext uri="{BB962C8B-B14F-4D97-AF65-F5344CB8AC3E}">
        <p14:creationId xmlns:p14="http://schemas.microsoft.com/office/powerpoint/2010/main" val="2193477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730817D-A81D-47D1-9AF7-B080DB1BF418}"/>
              </a:ext>
            </a:extLst>
          </p:cNvPr>
          <p:cNvCxnSpPr>
            <a:stCxn id="3" idx="6"/>
            <a:endCxn id="71" idx="2"/>
          </p:cNvCxnSpPr>
          <p:nvPr/>
        </p:nvCxnSpPr>
        <p:spPr>
          <a:xfrm>
            <a:off x="1127054" y="1347425"/>
            <a:ext cx="59924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Flowchart: Connector 2">
            <a:extLst>
              <a:ext uri="{FF2B5EF4-FFF2-40B4-BE49-F238E27FC236}">
                <a16:creationId xmlns:a16="http://schemas.microsoft.com/office/drawing/2014/main" id="{285FCAC0-1DBC-43A3-9FDF-3B43DD808BDA}"/>
              </a:ext>
            </a:extLst>
          </p:cNvPr>
          <p:cNvSpPr/>
          <p:nvPr/>
        </p:nvSpPr>
        <p:spPr>
          <a:xfrm>
            <a:off x="407054" y="987425"/>
            <a:ext cx="720000" cy="720000"/>
          </a:xfrm>
          <a:prstGeom prst="flowChartConnector">
            <a:avLst/>
          </a:prstGeom>
          <a:solidFill>
            <a:schemeClr val="accent1">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Flowchart: Connector 68">
            <a:extLst>
              <a:ext uri="{FF2B5EF4-FFF2-40B4-BE49-F238E27FC236}">
                <a16:creationId xmlns:a16="http://schemas.microsoft.com/office/drawing/2014/main" id="{E5970B93-562B-4BE9-9298-92C3FF4BC5F2}"/>
              </a:ext>
            </a:extLst>
          </p:cNvPr>
          <p:cNvSpPr/>
          <p:nvPr/>
        </p:nvSpPr>
        <p:spPr>
          <a:xfrm>
            <a:off x="2644534" y="987425"/>
            <a:ext cx="720000" cy="720000"/>
          </a:xfrm>
          <a:prstGeom prst="flowChartConnector">
            <a:avLst/>
          </a:prstGeom>
          <a:solidFill>
            <a:schemeClr val="accent2">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Flowchart: Connector 69">
            <a:extLst>
              <a:ext uri="{FF2B5EF4-FFF2-40B4-BE49-F238E27FC236}">
                <a16:creationId xmlns:a16="http://schemas.microsoft.com/office/drawing/2014/main" id="{F5F797C1-39F7-4624-A601-A21B8D6A2CAC}"/>
              </a:ext>
            </a:extLst>
          </p:cNvPr>
          <p:cNvSpPr/>
          <p:nvPr/>
        </p:nvSpPr>
        <p:spPr>
          <a:xfrm>
            <a:off x="4882014" y="987425"/>
            <a:ext cx="720000" cy="720000"/>
          </a:xfrm>
          <a:prstGeom prst="flowChartConnector">
            <a:avLst/>
          </a:prstGeom>
          <a:solidFill>
            <a:schemeClr val="accent3">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Flowchart: Connector 70">
            <a:extLst>
              <a:ext uri="{FF2B5EF4-FFF2-40B4-BE49-F238E27FC236}">
                <a16:creationId xmlns:a16="http://schemas.microsoft.com/office/drawing/2014/main" id="{480BE293-4D7B-4C0F-BFF3-F4D50833F25E}"/>
              </a:ext>
            </a:extLst>
          </p:cNvPr>
          <p:cNvSpPr/>
          <p:nvPr/>
        </p:nvSpPr>
        <p:spPr>
          <a:xfrm>
            <a:off x="7119494" y="987425"/>
            <a:ext cx="720000" cy="720000"/>
          </a:xfrm>
          <a:prstGeom prst="flowChartConnector">
            <a:avLst/>
          </a:prstGeom>
          <a:solidFill>
            <a:schemeClr val="accent4">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43688ACF-632E-44A4-9CCF-F600D416A847}"/>
              </a:ext>
            </a:extLst>
          </p:cNvPr>
          <p:cNvSpPr>
            <a:spLocks noGrp="1"/>
          </p:cNvSpPr>
          <p:nvPr>
            <p:ph type="title"/>
          </p:nvPr>
        </p:nvSpPr>
        <p:spPr/>
        <p:txBody>
          <a:bodyPr/>
          <a:lstStyle/>
          <a:p>
            <a:r>
              <a:rPr lang="en-US" dirty="0"/>
              <a:t>Sify as an SD-WAN partner</a:t>
            </a:r>
          </a:p>
        </p:txBody>
      </p:sp>
      <p:sp>
        <p:nvSpPr>
          <p:cNvPr id="4" name="TextBox 3">
            <a:extLst>
              <a:ext uri="{FF2B5EF4-FFF2-40B4-BE49-F238E27FC236}">
                <a16:creationId xmlns:a16="http://schemas.microsoft.com/office/drawing/2014/main" id="{7F53E04C-D4D0-48F3-AD95-C1518CACF68B}"/>
              </a:ext>
            </a:extLst>
          </p:cNvPr>
          <p:cNvSpPr txBox="1"/>
          <p:nvPr/>
        </p:nvSpPr>
        <p:spPr>
          <a:xfrm>
            <a:off x="324000" y="1772906"/>
            <a:ext cx="1800222" cy="646331"/>
          </a:xfrm>
          <a:prstGeom prst="rect">
            <a:avLst/>
          </a:prstGeom>
          <a:noFill/>
        </p:spPr>
        <p:txBody>
          <a:bodyPr wrap="square" rtlCol="0">
            <a:spAutoFit/>
          </a:bodyPr>
          <a:lstStyle/>
          <a:p>
            <a:r>
              <a:rPr lang="en-US" sz="1200" b="1" dirty="0"/>
              <a:t>Network &amp; Service Provider Agnostic Solution</a:t>
            </a:r>
            <a:endParaRPr lang="en-IN" sz="1200" b="1" dirty="0"/>
          </a:p>
        </p:txBody>
      </p:sp>
      <p:sp>
        <p:nvSpPr>
          <p:cNvPr id="72" name="TextBox 71">
            <a:extLst>
              <a:ext uri="{FF2B5EF4-FFF2-40B4-BE49-F238E27FC236}">
                <a16:creationId xmlns:a16="http://schemas.microsoft.com/office/drawing/2014/main" id="{B18B7C36-41E7-4ED6-80A8-5DA6E30C989F}"/>
              </a:ext>
            </a:extLst>
          </p:cNvPr>
          <p:cNvSpPr txBox="1"/>
          <p:nvPr/>
        </p:nvSpPr>
        <p:spPr>
          <a:xfrm>
            <a:off x="324000" y="2419237"/>
            <a:ext cx="1800222" cy="1092607"/>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000" dirty="0">
                <a:solidFill>
                  <a:schemeClr val="tx1">
                    <a:lumMod val="75000"/>
                    <a:lumOff val="25000"/>
                  </a:schemeClr>
                </a:solidFill>
              </a:rPr>
              <a:t>Support for 3rd party ISP links</a:t>
            </a:r>
          </a:p>
          <a:p>
            <a:pPr marL="171450" indent="-171450">
              <a:spcAft>
                <a:spcPts val="400"/>
              </a:spcAft>
              <a:buFont typeface="Arial" panose="020B0604020202020204" pitchFamily="34" charset="0"/>
              <a:buChar char="•"/>
            </a:pPr>
            <a:r>
              <a:rPr lang="en-US" sz="1000" dirty="0">
                <a:solidFill>
                  <a:schemeClr val="tx1">
                    <a:lumMod val="75000"/>
                    <a:lumOff val="25000"/>
                  </a:schemeClr>
                </a:solidFill>
              </a:rPr>
              <a:t>End-to-End Managed Services Model- Edge CPEs, Subscription, Installation &amp; Support</a:t>
            </a:r>
            <a:endParaRPr lang="en-IN" sz="1000" dirty="0">
              <a:solidFill>
                <a:schemeClr val="tx1">
                  <a:lumMod val="75000"/>
                  <a:lumOff val="25000"/>
                </a:schemeClr>
              </a:solidFill>
            </a:endParaRPr>
          </a:p>
        </p:txBody>
      </p:sp>
      <p:sp>
        <p:nvSpPr>
          <p:cNvPr id="73" name="TextBox 72">
            <a:extLst>
              <a:ext uri="{FF2B5EF4-FFF2-40B4-BE49-F238E27FC236}">
                <a16:creationId xmlns:a16="http://schemas.microsoft.com/office/drawing/2014/main" id="{FCE7D4B8-D88C-4029-9E06-355F0CA41AD3}"/>
              </a:ext>
            </a:extLst>
          </p:cNvPr>
          <p:cNvSpPr txBox="1"/>
          <p:nvPr/>
        </p:nvSpPr>
        <p:spPr>
          <a:xfrm>
            <a:off x="2592390" y="1772906"/>
            <a:ext cx="1979609" cy="646331"/>
          </a:xfrm>
          <a:prstGeom prst="rect">
            <a:avLst/>
          </a:prstGeom>
          <a:noFill/>
        </p:spPr>
        <p:txBody>
          <a:bodyPr wrap="square" rtlCol="0">
            <a:spAutoFit/>
          </a:bodyPr>
          <a:lstStyle/>
          <a:p>
            <a:r>
              <a:rPr lang="en-US" sz="1200" b="1" dirty="0"/>
              <a:t>Sify Owned Sify Managed Highly redundant SD-WAN Platform</a:t>
            </a:r>
            <a:endParaRPr lang="en-IN" sz="1200" b="1" dirty="0"/>
          </a:p>
        </p:txBody>
      </p:sp>
      <p:sp>
        <p:nvSpPr>
          <p:cNvPr id="74" name="TextBox 73">
            <a:extLst>
              <a:ext uri="{FF2B5EF4-FFF2-40B4-BE49-F238E27FC236}">
                <a16:creationId xmlns:a16="http://schemas.microsoft.com/office/drawing/2014/main" id="{1CC04B5D-1877-42F2-AF30-9EF9EDD21FA1}"/>
              </a:ext>
            </a:extLst>
          </p:cNvPr>
          <p:cNvSpPr txBox="1"/>
          <p:nvPr/>
        </p:nvSpPr>
        <p:spPr>
          <a:xfrm>
            <a:off x="2592390" y="2419237"/>
            <a:ext cx="1979609" cy="2169825"/>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000" dirty="0">
                <a:solidFill>
                  <a:schemeClr val="tx1">
                    <a:lumMod val="75000"/>
                    <a:lumOff val="25000"/>
                  </a:schemeClr>
                </a:solidFill>
              </a:rPr>
              <a:t>Cloud based, Multi tenant platform hosted within Sify Core Net  work infrastructure</a:t>
            </a:r>
          </a:p>
          <a:p>
            <a:pPr marL="171450" indent="-171450">
              <a:spcAft>
                <a:spcPts val="400"/>
              </a:spcAft>
              <a:buFont typeface="Arial" panose="020B0604020202020204" pitchFamily="34" charset="0"/>
              <a:buChar char="•"/>
            </a:pPr>
            <a:r>
              <a:rPr lang="en-US" sz="1000" dirty="0">
                <a:solidFill>
                  <a:schemeClr val="tx1">
                    <a:lumMod val="75000"/>
                    <a:lumOff val="25000"/>
                  </a:schemeClr>
                </a:solidFill>
              </a:rPr>
              <a:t>Geo-redundant core for business continuity (Mumbai and Chennai)</a:t>
            </a:r>
          </a:p>
          <a:p>
            <a:pPr marL="171450" indent="-171450">
              <a:spcAft>
                <a:spcPts val="400"/>
              </a:spcAft>
              <a:buFont typeface="Arial" panose="020B0604020202020204" pitchFamily="34" charset="0"/>
              <a:buChar char="•"/>
            </a:pPr>
            <a:r>
              <a:rPr lang="en-US" sz="1000" dirty="0">
                <a:solidFill>
                  <a:schemeClr val="tx1">
                    <a:lumMod val="75000"/>
                    <a:lumOff val="25000"/>
                  </a:schemeClr>
                </a:solidFill>
              </a:rPr>
              <a:t>High level of redundancy for Connectivity links for the platform</a:t>
            </a:r>
          </a:p>
          <a:p>
            <a:pPr marL="171450" indent="-171450">
              <a:spcAft>
                <a:spcPts val="400"/>
              </a:spcAft>
              <a:buFont typeface="Arial" panose="020B0604020202020204" pitchFamily="34" charset="0"/>
              <a:buChar char="•"/>
            </a:pPr>
            <a:r>
              <a:rPr lang="en-US" sz="1000" dirty="0">
                <a:solidFill>
                  <a:schemeClr val="tx1">
                    <a:lumMod val="75000"/>
                    <a:lumOff val="25000"/>
                  </a:schemeClr>
                </a:solidFill>
              </a:rPr>
              <a:t>Managed 24x7 by skilled resources</a:t>
            </a:r>
            <a:endParaRPr lang="en-IN" sz="1000" dirty="0">
              <a:solidFill>
                <a:schemeClr val="tx1">
                  <a:lumMod val="75000"/>
                  <a:lumOff val="25000"/>
                </a:schemeClr>
              </a:solidFill>
            </a:endParaRPr>
          </a:p>
        </p:txBody>
      </p:sp>
      <p:sp>
        <p:nvSpPr>
          <p:cNvPr id="75" name="TextBox 74">
            <a:extLst>
              <a:ext uri="{FF2B5EF4-FFF2-40B4-BE49-F238E27FC236}">
                <a16:creationId xmlns:a16="http://schemas.microsoft.com/office/drawing/2014/main" id="{9997E641-ECEA-45BC-9235-850E030906B8}"/>
              </a:ext>
            </a:extLst>
          </p:cNvPr>
          <p:cNvSpPr txBox="1"/>
          <p:nvPr/>
        </p:nvSpPr>
        <p:spPr>
          <a:xfrm>
            <a:off x="4751389" y="1772906"/>
            <a:ext cx="1800222" cy="461665"/>
          </a:xfrm>
          <a:prstGeom prst="rect">
            <a:avLst/>
          </a:prstGeom>
          <a:noFill/>
        </p:spPr>
        <p:txBody>
          <a:bodyPr wrap="square" rtlCol="0">
            <a:spAutoFit/>
          </a:bodyPr>
          <a:lstStyle/>
          <a:p>
            <a:r>
              <a:rPr lang="en-US" sz="1200" b="1" dirty="0"/>
              <a:t>NOC, SOC and systems experience</a:t>
            </a:r>
            <a:endParaRPr lang="en-IN" sz="1200" b="1" dirty="0"/>
          </a:p>
        </p:txBody>
      </p:sp>
      <p:sp>
        <p:nvSpPr>
          <p:cNvPr id="76" name="TextBox 75">
            <a:extLst>
              <a:ext uri="{FF2B5EF4-FFF2-40B4-BE49-F238E27FC236}">
                <a16:creationId xmlns:a16="http://schemas.microsoft.com/office/drawing/2014/main" id="{349FD61D-8F93-4142-BB04-5F4BE26B1586}"/>
              </a:ext>
            </a:extLst>
          </p:cNvPr>
          <p:cNvSpPr txBox="1"/>
          <p:nvPr/>
        </p:nvSpPr>
        <p:spPr>
          <a:xfrm>
            <a:off x="4751389" y="2419237"/>
            <a:ext cx="1800222" cy="2015936"/>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000" dirty="0">
                <a:solidFill>
                  <a:schemeClr val="tx1">
                    <a:lumMod val="75000"/>
                    <a:lumOff val="25000"/>
                  </a:schemeClr>
                </a:solidFill>
              </a:rPr>
              <a:t>Managing multi-vendor environments, single ownership, SLA driven</a:t>
            </a:r>
          </a:p>
          <a:p>
            <a:pPr marL="171450" indent="-171450">
              <a:spcAft>
                <a:spcPts val="400"/>
              </a:spcAft>
              <a:buFont typeface="Arial" panose="020B0604020202020204" pitchFamily="34" charset="0"/>
              <a:buChar char="•"/>
            </a:pPr>
            <a:r>
              <a:rPr lang="en-US" sz="1000" dirty="0">
                <a:solidFill>
                  <a:schemeClr val="tx1">
                    <a:lumMod val="75000"/>
                    <a:lumOff val="25000"/>
                  </a:schemeClr>
                </a:solidFill>
              </a:rPr>
              <a:t>Integrated NOC &amp; SOC, 24x7x365 monitoring and management</a:t>
            </a:r>
          </a:p>
          <a:p>
            <a:pPr marL="171450" indent="-171450">
              <a:spcAft>
                <a:spcPts val="400"/>
              </a:spcAft>
              <a:buFont typeface="Arial" panose="020B0604020202020204" pitchFamily="34" charset="0"/>
              <a:buChar char="•"/>
            </a:pPr>
            <a:r>
              <a:rPr lang="en-US" sz="1000" dirty="0">
                <a:solidFill>
                  <a:schemeClr val="tx1">
                    <a:lumMod val="75000"/>
                    <a:lumOff val="25000"/>
                  </a:schemeClr>
                </a:solidFill>
              </a:rPr>
              <a:t>Visibility Tools -1200+ Man Years in Tools &amp; Process</a:t>
            </a:r>
          </a:p>
          <a:p>
            <a:pPr marL="171450" indent="-171450">
              <a:spcAft>
                <a:spcPts val="400"/>
              </a:spcAft>
              <a:buFont typeface="Arial" panose="020B0604020202020204" pitchFamily="34" charset="0"/>
              <a:buChar char="•"/>
            </a:pPr>
            <a:r>
              <a:rPr lang="en-US" sz="1000" dirty="0">
                <a:solidFill>
                  <a:schemeClr val="tx1">
                    <a:lumMod val="75000"/>
                    <a:lumOff val="25000"/>
                  </a:schemeClr>
                </a:solidFill>
              </a:rPr>
              <a:t>1800+ Network services strength</a:t>
            </a:r>
            <a:endParaRPr lang="en-IN" sz="1000" dirty="0">
              <a:solidFill>
                <a:schemeClr val="tx1">
                  <a:lumMod val="75000"/>
                  <a:lumOff val="25000"/>
                </a:schemeClr>
              </a:solidFill>
            </a:endParaRPr>
          </a:p>
        </p:txBody>
      </p:sp>
      <p:sp>
        <p:nvSpPr>
          <p:cNvPr id="77" name="TextBox 76">
            <a:extLst>
              <a:ext uri="{FF2B5EF4-FFF2-40B4-BE49-F238E27FC236}">
                <a16:creationId xmlns:a16="http://schemas.microsoft.com/office/drawing/2014/main" id="{2FE57210-474C-4AED-9786-D8E838CA1A13}"/>
              </a:ext>
            </a:extLst>
          </p:cNvPr>
          <p:cNvSpPr txBox="1"/>
          <p:nvPr/>
        </p:nvSpPr>
        <p:spPr>
          <a:xfrm>
            <a:off x="7019928" y="1772906"/>
            <a:ext cx="1800222" cy="461665"/>
          </a:xfrm>
          <a:prstGeom prst="rect">
            <a:avLst/>
          </a:prstGeom>
          <a:noFill/>
        </p:spPr>
        <p:txBody>
          <a:bodyPr wrap="square" rtlCol="0">
            <a:spAutoFit/>
          </a:bodyPr>
          <a:lstStyle/>
          <a:p>
            <a:r>
              <a:rPr lang="en-US" sz="1200" b="1" dirty="0"/>
              <a:t>Pan India Regional Field team Structure</a:t>
            </a:r>
            <a:endParaRPr lang="en-IN" sz="1200" b="1" dirty="0"/>
          </a:p>
        </p:txBody>
      </p:sp>
      <p:sp>
        <p:nvSpPr>
          <p:cNvPr id="78" name="TextBox 77">
            <a:extLst>
              <a:ext uri="{FF2B5EF4-FFF2-40B4-BE49-F238E27FC236}">
                <a16:creationId xmlns:a16="http://schemas.microsoft.com/office/drawing/2014/main" id="{DBACE10D-87A5-41E5-95AD-21E0855F6F91}"/>
              </a:ext>
            </a:extLst>
          </p:cNvPr>
          <p:cNvSpPr txBox="1"/>
          <p:nvPr/>
        </p:nvSpPr>
        <p:spPr>
          <a:xfrm>
            <a:off x="7019928" y="2419237"/>
            <a:ext cx="1800222" cy="1477328"/>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000" dirty="0">
                <a:solidFill>
                  <a:schemeClr val="tx1">
                    <a:lumMod val="75000"/>
                    <a:lumOff val="25000"/>
                  </a:schemeClr>
                </a:solidFill>
              </a:rPr>
              <a:t>Sify presence in 1500+ cities in India</a:t>
            </a:r>
          </a:p>
          <a:p>
            <a:pPr marL="171450" indent="-171450">
              <a:spcAft>
                <a:spcPts val="400"/>
              </a:spcAft>
              <a:buFont typeface="Arial" panose="020B0604020202020204" pitchFamily="34" charset="0"/>
              <a:buChar char="•"/>
            </a:pPr>
            <a:r>
              <a:rPr lang="en-US" sz="1000" dirty="0">
                <a:solidFill>
                  <a:schemeClr val="tx1">
                    <a:lumMod val="75000"/>
                    <a:lumOff val="25000"/>
                  </a:schemeClr>
                </a:solidFill>
              </a:rPr>
              <a:t>1300 + trained engineers on field covering 400+ locations</a:t>
            </a:r>
          </a:p>
          <a:p>
            <a:pPr marL="171450" indent="-171450">
              <a:spcAft>
                <a:spcPts val="400"/>
              </a:spcAft>
              <a:buFont typeface="Arial" panose="020B0604020202020204" pitchFamily="34" charset="0"/>
              <a:buChar char="•"/>
            </a:pPr>
            <a:r>
              <a:rPr lang="en-US" sz="1000" dirty="0">
                <a:solidFill>
                  <a:schemeClr val="tx1">
                    <a:lumMod val="75000"/>
                    <a:lumOff val="25000"/>
                  </a:schemeClr>
                </a:solidFill>
              </a:rPr>
              <a:t>Project teams that deliver customer centric projects</a:t>
            </a:r>
            <a:endParaRPr lang="en-IN" sz="1000" dirty="0">
              <a:solidFill>
                <a:schemeClr val="tx1">
                  <a:lumMod val="75000"/>
                  <a:lumOff val="25000"/>
                </a:schemeClr>
              </a:solidFill>
            </a:endParaRPr>
          </a:p>
        </p:txBody>
      </p:sp>
      <p:pic>
        <p:nvPicPr>
          <p:cNvPr id="6" name="Picture 5">
            <a:extLst>
              <a:ext uri="{FF2B5EF4-FFF2-40B4-BE49-F238E27FC236}">
                <a16:creationId xmlns:a16="http://schemas.microsoft.com/office/drawing/2014/main" id="{585212F5-9423-480F-A4E0-8C32FA822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54" y="1158732"/>
            <a:ext cx="360000" cy="360000"/>
          </a:xfrm>
          <a:prstGeom prst="rect">
            <a:avLst/>
          </a:prstGeom>
        </p:spPr>
      </p:pic>
      <p:pic>
        <p:nvPicPr>
          <p:cNvPr id="9" name="Picture 8">
            <a:extLst>
              <a:ext uri="{FF2B5EF4-FFF2-40B4-BE49-F238E27FC236}">
                <a16:creationId xmlns:a16="http://schemas.microsoft.com/office/drawing/2014/main" id="{BA4D4CDF-2E28-4233-9838-2936344744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2014" y="1158732"/>
            <a:ext cx="360000" cy="360000"/>
          </a:xfrm>
          <a:prstGeom prst="rect">
            <a:avLst/>
          </a:prstGeom>
        </p:spPr>
      </p:pic>
      <p:pic>
        <p:nvPicPr>
          <p:cNvPr id="17" name="Picture 16">
            <a:extLst>
              <a:ext uri="{FF2B5EF4-FFF2-40B4-BE49-F238E27FC236}">
                <a16:creationId xmlns:a16="http://schemas.microsoft.com/office/drawing/2014/main" id="{8BB80F0E-905F-4454-A1A0-8CEFCD1DD9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9494" y="1155988"/>
            <a:ext cx="360000" cy="360000"/>
          </a:xfrm>
          <a:prstGeom prst="rect">
            <a:avLst/>
          </a:prstGeom>
        </p:spPr>
      </p:pic>
      <p:pic>
        <p:nvPicPr>
          <p:cNvPr id="19" name="Picture 18">
            <a:extLst>
              <a:ext uri="{FF2B5EF4-FFF2-40B4-BE49-F238E27FC236}">
                <a16:creationId xmlns:a16="http://schemas.microsoft.com/office/drawing/2014/main" id="{2084AF07-9466-4B09-8519-CB6E40E636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34" y="1158732"/>
            <a:ext cx="360000" cy="360000"/>
          </a:xfrm>
          <a:prstGeom prst="rect">
            <a:avLst/>
          </a:prstGeom>
        </p:spPr>
      </p:pic>
    </p:spTree>
    <p:extLst>
      <p:ext uri="{BB962C8B-B14F-4D97-AF65-F5344CB8AC3E}">
        <p14:creationId xmlns:p14="http://schemas.microsoft.com/office/powerpoint/2010/main" val="304104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AGENDA</a:t>
            </a:r>
          </a:p>
        </p:txBody>
      </p:sp>
      <p:graphicFrame>
        <p:nvGraphicFramePr>
          <p:cNvPr id="2" name="Diagram 1">
            <a:extLst>
              <a:ext uri="{FF2B5EF4-FFF2-40B4-BE49-F238E27FC236}">
                <a16:creationId xmlns:a16="http://schemas.microsoft.com/office/drawing/2014/main" id="{A83F0A34-5AA6-4D8C-B891-466A5691E0A9}"/>
              </a:ext>
            </a:extLst>
          </p:cNvPr>
          <p:cNvGraphicFramePr/>
          <p:nvPr>
            <p:extLst>
              <p:ext uri="{D42A27DB-BD31-4B8C-83A1-F6EECF244321}">
                <p14:modId xmlns:p14="http://schemas.microsoft.com/office/powerpoint/2010/main" val="3963540603"/>
              </p:ext>
            </p:extLst>
          </p:nvPr>
        </p:nvGraphicFramePr>
        <p:xfrm>
          <a:off x="323999" y="987426"/>
          <a:ext cx="8496443" cy="3744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44C24D6C-D61F-4D06-A88A-BA511734BAEF}"/>
              </a:ext>
            </a:extLst>
          </p:cNvPr>
          <p:cNvSpPr txBox="1">
            <a:spLocks/>
          </p:cNvSpPr>
          <p:nvPr/>
        </p:nvSpPr>
        <p:spPr>
          <a:xfrm>
            <a:off x="8286433" y="4931003"/>
            <a:ext cx="487680" cy="274637"/>
          </a:xfrm>
          <a:prstGeom prst="rect">
            <a:avLst/>
          </a:prstGeom>
        </p:spPr>
        <p:txBody>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algn="r"/>
            <a:fld id="{D6AB342A-830E-438F-A6A8-BEDF509AB0A8}" type="slidenum">
              <a:rPr lang="en-US" sz="800" smtClean="0">
                <a:solidFill>
                  <a:schemeClr val="bg1"/>
                </a:solidFill>
              </a:rPr>
              <a:pPr algn="r"/>
              <a:t>2</a:t>
            </a:fld>
            <a:endParaRPr lang="en-US" sz="800">
              <a:solidFill>
                <a:schemeClr val="bg1"/>
              </a:solidFill>
            </a:endParaRPr>
          </a:p>
        </p:txBody>
      </p:sp>
      <p:sp>
        <p:nvSpPr>
          <p:cNvPr id="4" name="Oval 3">
            <a:extLst>
              <a:ext uri="{FF2B5EF4-FFF2-40B4-BE49-F238E27FC236}">
                <a16:creationId xmlns:a16="http://schemas.microsoft.com/office/drawing/2014/main" id="{00874BEB-80EC-410C-BC9E-88C0D44869C4}"/>
              </a:ext>
            </a:extLst>
          </p:cNvPr>
          <p:cNvSpPr/>
          <p:nvPr/>
        </p:nvSpPr>
        <p:spPr>
          <a:xfrm>
            <a:off x="722214" y="2571749"/>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F0BAE71F-6C0B-4469-9D11-C943DFF1CDAA}"/>
              </a:ext>
            </a:extLst>
          </p:cNvPr>
          <p:cNvSpPr/>
          <p:nvPr/>
        </p:nvSpPr>
        <p:spPr>
          <a:xfrm>
            <a:off x="722214" y="3040112"/>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9262A890-0B57-46A8-B8C5-249E2CBACEE0}"/>
              </a:ext>
            </a:extLst>
          </p:cNvPr>
          <p:cNvSpPr/>
          <p:nvPr/>
        </p:nvSpPr>
        <p:spPr>
          <a:xfrm>
            <a:off x="722214" y="3508475"/>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1769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5C12B-2245-4552-81B9-E6AFC0BBAF7B}"/>
              </a:ext>
            </a:extLst>
          </p:cNvPr>
          <p:cNvSpPr txBox="1"/>
          <p:nvPr/>
        </p:nvSpPr>
        <p:spPr>
          <a:xfrm>
            <a:off x="323850" y="2571750"/>
            <a:ext cx="8496300" cy="1200329"/>
          </a:xfrm>
          <a:prstGeom prst="rect">
            <a:avLst/>
          </a:prstGeom>
          <a:noFill/>
        </p:spPr>
        <p:txBody>
          <a:bodyPr wrap="square" rtlCol="0">
            <a:spAutoFit/>
          </a:bodyPr>
          <a:lstStyle/>
          <a:p>
            <a:pPr algn="ctr"/>
            <a:r>
              <a:rPr lang="en-US" sz="3600" b="1" cap="all" dirty="0"/>
              <a:t>NETWORK ARCHITECTURE FOR CENTRALIZED VISIBILITY &amp; CONTROL</a:t>
            </a:r>
            <a:endParaRPr lang="en-IN" sz="3600" b="1" cap="all" dirty="0"/>
          </a:p>
        </p:txBody>
      </p:sp>
      <p:sp>
        <p:nvSpPr>
          <p:cNvPr id="4" name="Oval 3">
            <a:extLst>
              <a:ext uri="{FF2B5EF4-FFF2-40B4-BE49-F238E27FC236}">
                <a16:creationId xmlns:a16="http://schemas.microsoft.com/office/drawing/2014/main" id="{3FE05DF6-A6DC-465D-A117-7C1707ED3F36}"/>
              </a:ext>
            </a:extLst>
          </p:cNvPr>
          <p:cNvSpPr/>
          <p:nvPr/>
        </p:nvSpPr>
        <p:spPr>
          <a:xfrm>
            <a:off x="4122000" y="1469364"/>
            <a:ext cx="900000" cy="900000"/>
          </a:xfrm>
          <a:prstGeom prst="ellipse">
            <a:avLst/>
          </a:prstGeom>
          <a:solidFill>
            <a:schemeClr val="accent5">
              <a:lumMod val="20000"/>
              <a:lumOff val="80000"/>
            </a:schemeClr>
          </a:solidFill>
          <a:ln w="12700">
            <a:solidFill>
              <a:schemeClr val="accent5">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345128A7-F344-465C-8C64-A585F9706590}"/>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302000" y="1649364"/>
            <a:ext cx="540000" cy="540000"/>
          </a:xfrm>
          <a:prstGeom prst="rect">
            <a:avLst/>
          </a:prstGeom>
        </p:spPr>
      </p:pic>
      <p:sp>
        <p:nvSpPr>
          <p:cNvPr id="7" name="Rectangle 6">
            <a:extLst>
              <a:ext uri="{FF2B5EF4-FFF2-40B4-BE49-F238E27FC236}">
                <a16:creationId xmlns:a16="http://schemas.microsoft.com/office/drawing/2014/main" id="{376D50AB-9327-4F8C-96F4-1B5F312E5907}"/>
              </a:ext>
            </a:extLst>
          </p:cNvPr>
          <p:cNvSpPr/>
          <p:nvPr/>
        </p:nvSpPr>
        <p:spPr>
          <a:xfrm>
            <a:off x="0" y="0"/>
            <a:ext cx="9144000" cy="5143500"/>
          </a:xfrm>
          <a:prstGeom prst="rect">
            <a:avLst/>
          </a:prstGeom>
          <a:noFill/>
          <a:ln w="2540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id="{C2C184B1-D80F-49AC-925C-765DD968EF3D}"/>
              </a:ext>
            </a:extLst>
          </p:cNvPr>
          <p:cNvSpPr txBox="1"/>
          <p:nvPr/>
        </p:nvSpPr>
        <p:spPr>
          <a:xfrm>
            <a:off x="4359447" y="1092882"/>
            <a:ext cx="425105" cy="338554"/>
          </a:xfrm>
          <a:prstGeom prst="rect">
            <a:avLst/>
          </a:prstGeom>
          <a:noFill/>
        </p:spPr>
        <p:txBody>
          <a:bodyPr wrap="square" rtlCol="0">
            <a:spAutoFit/>
          </a:bodyPr>
          <a:lstStyle/>
          <a:p>
            <a:pPr algn="ctr"/>
            <a:r>
              <a:rPr lang="en-IN" sz="1600" b="1" dirty="0">
                <a:solidFill>
                  <a:schemeClr val="accent5">
                    <a:lumMod val="75000"/>
                  </a:schemeClr>
                </a:solidFill>
              </a:rPr>
              <a:t>III</a:t>
            </a:r>
          </a:p>
        </p:txBody>
      </p:sp>
    </p:spTree>
    <p:extLst>
      <p:ext uri="{BB962C8B-B14F-4D97-AF65-F5344CB8AC3E}">
        <p14:creationId xmlns:p14="http://schemas.microsoft.com/office/powerpoint/2010/main" val="3812713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C14C9B6-4AF1-4868-95CD-D6F81BBB0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0147" y="987425"/>
            <a:ext cx="6863705" cy="3744913"/>
          </a:xfrm>
          <a:prstGeom prst="rect">
            <a:avLst/>
          </a:prstGeom>
        </p:spPr>
      </p:pic>
      <p:sp>
        <p:nvSpPr>
          <p:cNvPr id="4" name="Title 3">
            <a:extLst>
              <a:ext uri="{FF2B5EF4-FFF2-40B4-BE49-F238E27FC236}">
                <a16:creationId xmlns:a16="http://schemas.microsoft.com/office/drawing/2014/main" id="{3BA973F9-FC2C-4F61-BB27-C915529CE943}"/>
              </a:ext>
            </a:extLst>
          </p:cNvPr>
          <p:cNvSpPr>
            <a:spLocks noGrp="1"/>
          </p:cNvSpPr>
          <p:nvPr>
            <p:ph type="title"/>
          </p:nvPr>
        </p:nvSpPr>
        <p:spPr/>
        <p:txBody>
          <a:bodyPr/>
          <a:lstStyle/>
          <a:p>
            <a:r>
              <a:rPr lang="en-US" dirty="0"/>
              <a:t>NETWORK ARCHITECTURE FOR centralized Visibility &amp; control</a:t>
            </a:r>
            <a:endParaRPr lang="en-IN" dirty="0"/>
          </a:p>
        </p:txBody>
      </p:sp>
      <p:sp>
        <p:nvSpPr>
          <p:cNvPr id="6" name="TextBox 5">
            <a:extLst>
              <a:ext uri="{FF2B5EF4-FFF2-40B4-BE49-F238E27FC236}">
                <a16:creationId xmlns:a16="http://schemas.microsoft.com/office/drawing/2014/main" id="{859A9231-2FDF-4128-8C9F-84285532353F}"/>
              </a:ext>
            </a:extLst>
          </p:cNvPr>
          <p:cNvSpPr txBox="1"/>
          <p:nvPr/>
        </p:nvSpPr>
        <p:spPr>
          <a:xfrm>
            <a:off x="1414245" y="2492324"/>
            <a:ext cx="2194118" cy="646331"/>
          </a:xfrm>
          <a:prstGeom prst="rect">
            <a:avLst/>
          </a:prstGeom>
          <a:noFill/>
        </p:spPr>
        <p:txBody>
          <a:bodyPr wrap="square" rtlCol="0">
            <a:spAutoFit/>
          </a:bodyPr>
          <a:lstStyle/>
          <a:p>
            <a:r>
              <a:rPr lang="en-US" sz="1200" b="1" dirty="0"/>
              <a:t>To make most of their Cloud investment, organizations need:</a:t>
            </a:r>
            <a:endParaRPr lang="en-IN" sz="1200" b="1" dirty="0"/>
          </a:p>
        </p:txBody>
      </p:sp>
      <p:sp>
        <p:nvSpPr>
          <p:cNvPr id="7" name="TextBox 6">
            <a:extLst>
              <a:ext uri="{FF2B5EF4-FFF2-40B4-BE49-F238E27FC236}">
                <a16:creationId xmlns:a16="http://schemas.microsoft.com/office/drawing/2014/main" id="{79CB5DA7-CBCD-4E24-9D1D-C84B5EFFFE70}"/>
              </a:ext>
            </a:extLst>
          </p:cNvPr>
          <p:cNvSpPr txBox="1"/>
          <p:nvPr/>
        </p:nvSpPr>
        <p:spPr>
          <a:xfrm>
            <a:off x="1414245" y="3218081"/>
            <a:ext cx="2102677" cy="759182"/>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000" dirty="0">
                <a:solidFill>
                  <a:schemeClr val="tx1">
                    <a:lumMod val="75000"/>
                    <a:lumOff val="25000"/>
                  </a:schemeClr>
                </a:solidFill>
              </a:rPr>
              <a:t>Comprehensive and in-depth visibility</a:t>
            </a:r>
          </a:p>
          <a:p>
            <a:pPr marL="171450" indent="-171450">
              <a:spcAft>
                <a:spcPts val="400"/>
              </a:spcAft>
              <a:buFont typeface="Arial" panose="020B0604020202020204" pitchFamily="34" charset="0"/>
              <a:buChar char="•"/>
            </a:pPr>
            <a:r>
              <a:rPr lang="en-US" sz="1000" dirty="0">
                <a:solidFill>
                  <a:schemeClr val="tx1">
                    <a:lumMod val="75000"/>
                    <a:lumOff val="25000"/>
                  </a:schemeClr>
                </a:solidFill>
              </a:rPr>
              <a:t>Complete control over network connectivity</a:t>
            </a:r>
            <a:endParaRPr lang="en-IN" sz="1000" dirty="0">
              <a:solidFill>
                <a:schemeClr val="tx1">
                  <a:lumMod val="75000"/>
                  <a:lumOff val="25000"/>
                </a:schemeClr>
              </a:solidFill>
            </a:endParaRPr>
          </a:p>
        </p:txBody>
      </p:sp>
      <p:sp>
        <p:nvSpPr>
          <p:cNvPr id="8" name="TextBox 7">
            <a:extLst>
              <a:ext uri="{FF2B5EF4-FFF2-40B4-BE49-F238E27FC236}">
                <a16:creationId xmlns:a16="http://schemas.microsoft.com/office/drawing/2014/main" id="{055E6E4C-C787-4A9A-B400-37F0D5E15A6A}"/>
              </a:ext>
            </a:extLst>
          </p:cNvPr>
          <p:cNvSpPr txBox="1"/>
          <p:nvPr/>
        </p:nvSpPr>
        <p:spPr>
          <a:xfrm>
            <a:off x="5441366" y="2492324"/>
            <a:ext cx="2307542" cy="646331"/>
          </a:xfrm>
          <a:prstGeom prst="rect">
            <a:avLst/>
          </a:prstGeom>
          <a:noFill/>
        </p:spPr>
        <p:txBody>
          <a:bodyPr wrap="square" rtlCol="0">
            <a:spAutoFit/>
          </a:bodyPr>
          <a:lstStyle/>
          <a:p>
            <a:r>
              <a:rPr lang="en-US" sz="1200" b="1" dirty="0"/>
              <a:t>Enterprises can leverage centralized network management for </a:t>
            </a:r>
            <a:endParaRPr lang="en-IN" sz="1200" b="1" dirty="0"/>
          </a:p>
        </p:txBody>
      </p:sp>
      <p:sp>
        <p:nvSpPr>
          <p:cNvPr id="9" name="TextBox 8">
            <a:extLst>
              <a:ext uri="{FF2B5EF4-FFF2-40B4-BE49-F238E27FC236}">
                <a16:creationId xmlns:a16="http://schemas.microsoft.com/office/drawing/2014/main" id="{C2C2ACF4-7DFE-485D-9CC6-4053917DCDF2}"/>
              </a:ext>
            </a:extLst>
          </p:cNvPr>
          <p:cNvSpPr txBox="1"/>
          <p:nvPr/>
        </p:nvSpPr>
        <p:spPr>
          <a:xfrm>
            <a:off x="5441366" y="3218081"/>
            <a:ext cx="2169256" cy="1323439"/>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000" dirty="0">
                <a:solidFill>
                  <a:schemeClr val="tx1">
                    <a:lumMod val="75000"/>
                    <a:lumOff val="25000"/>
                  </a:schemeClr>
                </a:solidFill>
              </a:rPr>
              <a:t>Highest level of visibility</a:t>
            </a:r>
          </a:p>
          <a:p>
            <a:pPr marL="171450" indent="-171450">
              <a:spcAft>
                <a:spcPts val="400"/>
              </a:spcAft>
              <a:buFont typeface="Arial" panose="020B0604020202020204" pitchFamily="34" charset="0"/>
              <a:buChar char="•"/>
            </a:pPr>
            <a:r>
              <a:rPr lang="en-US" sz="1000" dirty="0">
                <a:solidFill>
                  <a:schemeClr val="tx1">
                    <a:lumMod val="75000"/>
                    <a:lumOff val="25000"/>
                  </a:schemeClr>
                </a:solidFill>
              </a:rPr>
              <a:t>Complete control over network resources</a:t>
            </a:r>
          </a:p>
          <a:p>
            <a:pPr marL="171450" indent="-171450">
              <a:spcAft>
                <a:spcPts val="400"/>
              </a:spcAft>
              <a:buFont typeface="Arial" panose="020B0604020202020204" pitchFamily="34" charset="0"/>
              <a:buChar char="•"/>
            </a:pPr>
            <a:r>
              <a:rPr lang="en-US" sz="1000" dirty="0">
                <a:solidFill>
                  <a:schemeClr val="tx1">
                    <a:lumMod val="75000"/>
                    <a:lumOff val="25000"/>
                  </a:schemeClr>
                </a:solidFill>
              </a:rPr>
              <a:t>Effortless orchestration and automation</a:t>
            </a:r>
          </a:p>
          <a:p>
            <a:pPr marL="171450" indent="-171450">
              <a:spcAft>
                <a:spcPts val="400"/>
              </a:spcAft>
              <a:buFont typeface="Arial" panose="020B0604020202020204" pitchFamily="34" charset="0"/>
              <a:buChar char="•"/>
            </a:pPr>
            <a:r>
              <a:rPr lang="en-US" sz="1000" dirty="0">
                <a:solidFill>
                  <a:schemeClr val="tx1">
                    <a:lumMod val="75000"/>
                    <a:lumOff val="25000"/>
                  </a:schemeClr>
                </a:solidFill>
              </a:rPr>
              <a:t>Intelligent insights for data driven decision-making</a:t>
            </a:r>
            <a:endParaRPr lang="en-IN" sz="1000" dirty="0">
              <a:solidFill>
                <a:schemeClr val="tx1">
                  <a:lumMod val="75000"/>
                  <a:lumOff val="25000"/>
                </a:schemeClr>
              </a:solidFill>
            </a:endParaRPr>
          </a:p>
        </p:txBody>
      </p:sp>
      <p:pic>
        <p:nvPicPr>
          <p:cNvPr id="13" name="Picture 12">
            <a:extLst>
              <a:ext uri="{FF2B5EF4-FFF2-40B4-BE49-F238E27FC236}">
                <a16:creationId xmlns:a16="http://schemas.microsoft.com/office/drawing/2014/main" id="{9AC085DC-CC75-4798-951A-00AD50A09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1999" y="1555128"/>
            <a:ext cx="900000" cy="900000"/>
          </a:xfrm>
          <a:prstGeom prst="rect">
            <a:avLst/>
          </a:prstGeom>
        </p:spPr>
      </p:pic>
    </p:spTree>
    <p:extLst>
      <p:ext uri="{BB962C8B-B14F-4D97-AF65-F5344CB8AC3E}">
        <p14:creationId xmlns:p14="http://schemas.microsoft.com/office/powerpoint/2010/main" val="3964505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5A0D-0A5A-4AAF-BA87-EFBCBDF85D39}"/>
              </a:ext>
            </a:extLst>
          </p:cNvPr>
          <p:cNvSpPr>
            <a:spLocks noGrp="1"/>
          </p:cNvSpPr>
          <p:nvPr>
            <p:ph type="title"/>
          </p:nvPr>
        </p:nvSpPr>
        <p:spPr/>
        <p:txBody>
          <a:bodyPr/>
          <a:lstStyle/>
          <a:p>
            <a:r>
              <a:rPr lang="en-US" dirty="0"/>
              <a:t>SINGLE PANE OF GLASS for network orchestration &amp; ANALYTICS </a:t>
            </a:r>
            <a:endParaRPr lang="en-IN" dirty="0"/>
          </a:p>
        </p:txBody>
      </p:sp>
      <p:pic>
        <p:nvPicPr>
          <p:cNvPr id="4" name="Picture 3">
            <a:extLst>
              <a:ext uri="{FF2B5EF4-FFF2-40B4-BE49-F238E27FC236}">
                <a16:creationId xmlns:a16="http://schemas.microsoft.com/office/drawing/2014/main" id="{62D7B1EF-4DAF-46C7-8A35-2A491095B5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59619" y="1768329"/>
            <a:ext cx="5029508" cy="2507153"/>
          </a:xfrm>
          <a:prstGeom prst="round2DiagRect">
            <a:avLst>
              <a:gd name="adj1" fmla="val 6593"/>
              <a:gd name="adj2" fmla="val 0"/>
            </a:avLst>
          </a:prstGeom>
        </p:spPr>
      </p:pic>
      <p:sp>
        <p:nvSpPr>
          <p:cNvPr id="5" name="TextBox 4">
            <a:extLst>
              <a:ext uri="{FF2B5EF4-FFF2-40B4-BE49-F238E27FC236}">
                <a16:creationId xmlns:a16="http://schemas.microsoft.com/office/drawing/2014/main" id="{AA412464-0382-4588-86FA-93CBE694D841}"/>
              </a:ext>
            </a:extLst>
          </p:cNvPr>
          <p:cNvSpPr txBox="1"/>
          <p:nvPr/>
        </p:nvSpPr>
        <p:spPr>
          <a:xfrm>
            <a:off x="323851" y="2079549"/>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Fault Management</a:t>
            </a:r>
            <a:endParaRPr lang="en-IN" sz="900" dirty="0">
              <a:solidFill>
                <a:schemeClr val="tx1"/>
              </a:solidFill>
              <a:latin typeface="Trebuchet MS" panose="020B0603020202020204" pitchFamily="34" charset="0"/>
              <a:ea typeface="Fujitsu Sans" charset="0"/>
              <a:cs typeface="Arial" panose="020B0604020202020204" pitchFamily="34" charset="0"/>
            </a:endParaRPr>
          </a:p>
        </p:txBody>
      </p:sp>
      <p:sp>
        <p:nvSpPr>
          <p:cNvPr id="6" name="TextBox 5">
            <a:extLst>
              <a:ext uri="{FF2B5EF4-FFF2-40B4-BE49-F238E27FC236}">
                <a16:creationId xmlns:a16="http://schemas.microsoft.com/office/drawing/2014/main" id="{9618C54C-E2CB-4BC0-8EE3-642DC521B638}"/>
              </a:ext>
            </a:extLst>
          </p:cNvPr>
          <p:cNvSpPr txBox="1"/>
          <p:nvPr/>
        </p:nvSpPr>
        <p:spPr>
          <a:xfrm>
            <a:off x="323851" y="2418867"/>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Performance Management</a:t>
            </a:r>
            <a:endParaRPr lang="en-IN" sz="900" dirty="0">
              <a:solidFill>
                <a:schemeClr val="tx1"/>
              </a:solidFill>
              <a:latin typeface="Trebuchet MS" panose="020B0603020202020204" pitchFamily="34" charset="0"/>
              <a:ea typeface="Fujitsu Sans" charset="0"/>
              <a:cs typeface="Arial" panose="020B0604020202020204" pitchFamily="34" charset="0"/>
            </a:endParaRPr>
          </a:p>
        </p:txBody>
      </p:sp>
      <p:sp>
        <p:nvSpPr>
          <p:cNvPr id="7" name="TextBox 6">
            <a:extLst>
              <a:ext uri="{FF2B5EF4-FFF2-40B4-BE49-F238E27FC236}">
                <a16:creationId xmlns:a16="http://schemas.microsoft.com/office/drawing/2014/main" id="{8CBD2A88-532D-43AE-A736-AEB7E3C04670}"/>
              </a:ext>
            </a:extLst>
          </p:cNvPr>
          <p:cNvSpPr txBox="1"/>
          <p:nvPr/>
        </p:nvSpPr>
        <p:spPr>
          <a:xfrm>
            <a:off x="323851" y="2748569"/>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SLA Management </a:t>
            </a:r>
          </a:p>
        </p:txBody>
      </p:sp>
      <p:sp>
        <p:nvSpPr>
          <p:cNvPr id="8" name="TextBox 7">
            <a:extLst>
              <a:ext uri="{FF2B5EF4-FFF2-40B4-BE49-F238E27FC236}">
                <a16:creationId xmlns:a16="http://schemas.microsoft.com/office/drawing/2014/main" id="{2B15CD97-0655-408D-8E8A-7D41AA60F416}"/>
              </a:ext>
            </a:extLst>
          </p:cNvPr>
          <p:cNvSpPr txBox="1"/>
          <p:nvPr/>
        </p:nvSpPr>
        <p:spPr>
          <a:xfrm>
            <a:off x="323851" y="3071716"/>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Capacity Management</a:t>
            </a:r>
          </a:p>
        </p:txBody>
      </p:sp>
      <p:sp>
        <p:nvSpPr>
          <p:cNvPr id="9" name="TextBox 8">
            <a:extLst>
              <a:ext uri="{FF2B5EF4-FFF2-40B4-BE49-F238E27FC236}">
                <a16:creationId xmlns:a16="http://schemas.microsoft.com/office/drawing/2014/main" id="{C07840B6-3CA1-4601-9CE2-D7FE0FF52CC2}"/>
              </a:ext>
            </a:extLst>
          </p:cNvPr>
          <p:cNvSpPr txBox="1"/>
          <p:nvPr/>
        </p:nvSpPr>
        <p:spPr>
          <a:xfrm>
            <a:off x="323851" y="3394863"/>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Network Security</a:t>
            </a:r>
          </a:p>
        </p:txBody>
      </p:sp>
      <p:sp>
        <p:nvSpPr>
          <p:cNvPr id="10" name="TextBox 9">
            <a:extLst>
              <a:ext uri="{FF2B5EF4-FFF2-40B4-BE49-F238E27FC236}">
                <a16:creationId xmlns:a16="http://schemas.microsoft.com/office/drawing/2014/main" id="{A40E046F-2E37-4DE5-9921-155FC22D4DB0}"/>
              </a:ext>
            </a:extLst>
          </p:cNvPr>
          <p:cNvSpPr txBox="1"/>
          <p:nvPr/>
        </p:nvSpPr>
        <p:spPr>
          <a:xfrm>
            <a:off x="2059619" y="4362722"/>
            <a:ext cx="687111" cy="255389"/>
          </a:xfrm>
          <a:prstGeom prst="roundRect">
            <a:avLst/>
          </a:prstGeom>
          <a:solidFill>
            <a:schemeClr val="accent3"/>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b="1" dirty="0">
                <a:solidFill>
                  <a:schemeClr val="bg1"/>
                </a:solidFill>
                <a:latin typeface="Trebuchet MS" panose="020B0603020202020204" pitchFamily="34" charset="0"/>
                <a:ea typeface="Fujitsu Sans" charset="0"/>
                <a:cs typeface="Arial" panose="020B0604020202020204" pitchFamily="34" charset="0"/>
              </a:rPr>
              <a:t>VOICE</a:t>
            </a:r>
            <a:endParaRPr lang="en-IN" sz="9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11" name="TextBox 10">
            <a:extLst>
              <a:ext uri="{FF2B5EF4-FFF2-40B4-BE49-F238E27FC236}">
                <a16:creationId xmlns:a16="http://schemas.microsoft.com/office/drawing/2014/main" id="{4847765F-C187-4571-A4C2-E6047146335D}"/>
              </a:ext>
            </a:extLst>
          </p:cNvPr>
          <p:cNvSpPr txBox="1"/>
          <p:nvPr/>
        </p:nvSpPr>
        <p:spPr>
          <a:xfrm>
            <a:off x="2817257" y="4362722"/>
            <a:ext cx="777420" cy="255389"/>
          </a:xfrm>
          <a:prstGeom prst="roundRect">
            <a:avLst/>
          </a:prstGeom>
          <a:solidFill>
            <a:schemeClr val="accent3"/>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b="1" dirty="0">
                <a:solidFill>
                  <a:schemeClr val="bg1"/>
                </a:solidFill>
                <a:latin typeface="Trebuchet MS" panose="020B0603020202020204" pitchFamily="34" charset="0"/>
                <a:ea typeface="Fujitsu Sans" charset="0"/>
                <a:cs typeface="Arial" panose="020B0604020202020204" pitchFamily="34" charset="0"/>
              </a:rPr>
              <a:t>TELECOM</a:t>
            </a:r>
            <a:endParaRPr lang="en-IN" sz="9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12" name="TextBox 11">
            <a:extLst>
              <a:ext uri="{FF2B5EF4-FFF2-40B4-BE49-F238E27FC236}">
                <a16:creationId xmlns:a16="http://schemas.microsoft.com/office/drawing/2014/main" id="{315DDA49-894C-4C66-942E-37E1EB291F93}"/>
              </a:ext>
            </a:extLst>
          </p:cNvPr>
          <p:cNvSpPr txBox="1"/>
          <p:nvPr/>
        </p:nvSpPr>
        <p:spPr>
          <a:xfrm>
            <a:off x="4687491" y="4362722"/>
            <a:ext cx="841722" cy="255389"/>
          </a:xfrm>
          <a:prstGeom prst="roundRect">
            <a:avLst/>
          </a:prstGeom>
          <a:solidFill>
            <a:schemeClr val="accent3"/>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b="1" dirty="0">
                <a:solidFill>
                  <a:schemeClr val="bg1"/>
                </a:solidFill>
                <a:latin typeface="Trebuchet MS" panose="020B0603020202020204" pitchFamily="34" charset="0"/>
                <a:ea typeface="Fujitsu Sans" charset="0"/>
                <a:cs typeface="Arial" panose="020B0604020202020204" pitchFamily="34" charset="0"/>
              </a:rPr>
              <a:t>SECURITY</a:t>
            </a:r>
            <a:endParaRPr lang="en-IN" sz="9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13" name="TextBox 12">
            <a:extLst>
              <a:ext uri="{FF2B5EF4-FFF2-40B4-BE49-F238E27FC236}">
                <a16:creationId xmlns:a16="http://schemas.microsoft.com/office/drawing/2014/main" id="{3B9775DC-50E0-48E9-9137-910E4C8F5C0A}"/>
              </a:ext>
            </a:extLst>
          </p:cNvPr>
          <p:cNvSpPr txBox="1"/>
          <p:nvPr/>
        </p:nvSpPr>
        <p:spPr>
          <a:xfrm>
            <a:off x="323851" y="1768330"/>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Service desk</a:t>
            </a:r>
          </a:p>
        </p:txBody>
      </p:sp>
      <p:sp>
        <p:nvSpPr>
          <p:cNvPr id="14" name="TextBox 13">
            <a:extLst>
              <a:ext uri="{FF2B5EF4-FFF2-40B4-BE49-F238E27FC236}">
                <a16:creationId xmlns:a16="http://schemas.microsoft.com/office/drawing/2014/main" id="{BE30D207-1F69-415E-B0A1-C7BD8E5448B9}"/>
              </a:ext>
            </a:extLst>
          </p:cNvPr>
          <p:cNvSpPr txBox="1"/>
          <p:nvPr/>
        </p:nvSpPr>
        <p:spPr>
          <a:xfrm>
            <a:off x="323851" y="3723392"/>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Regulatory Management</a:t>
            </a:r>
          </a:p>
        </p:txBody>
      </p:sp>
      <p:sp>
        <p:nvSpPr>
          <p:cNvPr id="15" name="TextBox 14">
            <a:extLst>
              <a:ext uri="{FF2B5EF4-FFF2-40B4-BE49-F238E27FC236}">
                <a16:creationId xmlns:a16="http://schemas.microsoft.com/office/drawing/2014/main" id="{F7FACE84-0C0F-4FB6-9BBB-FF3A2A6CBB85}"/>
              </a:ext>
            </a:extLst>
          </p:cNvPr>
          <p:cNvSpPr txBox="1"/>
          <p:nvPr/>
        </p:nvSpPr>
        <p:spPr>
          <a:xfrm>
            <a:off x="323851" y="4044651"/>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Change Management</a:t>
            </a:r>
          </a:p>
        </p:txBody>
      </p:sp>
      <p:sp>
        <p:nvSpPr>
          <p:cNvPr id="16" name="TextBox 15">
            <a:extLst>
              <a:ext uri="{FF2B5EF4-FFF2-40B4-BE49-F238E27FC236}">
                <a16:creationId xmlns:a16="http://schemas.microsoft.com/office/drawing/2014/main" id="{BCDBA348-C62C-441D-99BB-EE9C4C1A0D9A}"/>
              </a:ext>
            </a:extLst>
          </p:cNvPr>
          <p:cNvSpPr txBox="1"/>
          <p:nvPr/>
        </p:nvSpPr>
        <p:spPr>
          <a:xfrm flipH="1">
            <a:off x="7185303" y="2079549"/>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Managed WAN</a:t>
            </a:r>
            <a:endParaRPr lang="en-IN" sz="900" dirty="0">
              <a:solidFill>
                <a:schemeClr val="tx1"/>
              </a:solidFill>
              <a:latin typeface="Trebuchet MS" panose="020B0603020202020204" pitchFamily="34" charset="0"/>
              <a:ea typeface="Fujitsu Sans" charset="0"/>
              <a:cs typeface="Arial" panose="020B0604020202020204" pitchFamily="34" charset="0"/>
            </a:endParaRPr>
          </a:p>
        </p:txBody>
      </p:sp>
      <p:sp>
        <p:nvSpPr>
          <p:cNvPr id="17" name="TextBox 16">
            <a:extLst>
              <a:ext uri="{FF2B5EF4-FFF2-40B4-BE49-F238E27FC236}">
                <a16:creationId xmlns:a16="http://schemas.microsoft.com/office/drawing/2014/main" id="{61A6C476-1574-4C30-BD18-F2074E3788D7}"/>
              </a:ext>
            </a:extLst>
          </p:cNvPr>
          <p:cNvSpPr txBox="1"/>
          <p:nvPr/>
        </p:nvSpPr>
        <p:spPr>
          <a:xfrm flipH="1">
            <a:off x="7185303" y="2418867"/>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Shared NOC</a:t>
            </a:r>
            <a:endParaRPr lang="en-IN" sz="900" dirty="0">
              <a:solidFill>
                <a:schemeClr val="tx1"/>
              </a:solidFill>
              <a:latin typeface="Trebuchet MS" panose="020B0603020202020204" pitchFamily="34" charset="0"/>
              <a:ea typeface="Fujitsu Sans" charset="0"/>
              <a:cs typeface="Arial" panose="020B0604020202020204" pitchFamily="34" charset="0"/>
            </a:endParaRPr>
          </a:p>
        </p:txBody>
      </p:sp>
      <p:sp>
        <p:nvSpPr>
          <p:cNvPr id="18" name="TextBox 17">
            <a:extLst>
              <a:ext uri="{FF2B5EF4-FFF2-40B4-BE49-F238E27FC236}">
                <a16:creationId xmlns:a16="http://schemas.microsoft.com/office/drawing/2014/main" id="{19735458-04CA-405C-845C-639FCFFD226B}"/>
              </a:ext>
            </a:extLst>
          </p:cNvPr>
          <p:cNvSpPr txBox="1"/>
          <p:nvPr/>
        </p:nvSpPr>
        <p:spPr>
          <a:xfrm flipH="1">
            <a:off x="7185303" y="2748569"/>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Captive NOC</a:t>
            </a:r>
          </a:p>
        </p:txBody>
      </p:sp>
      <p:sp>
        <p:nvSpPr>
          <p:cNvPr id="19" name="TextBox 18">
            <a:extLst>
              <a:ext uri="{FF2B5EF4-FFF2-40B4-BE49-F238E27FC236}">
                <a16:creationId xmlns:a16="http://schemas.microsoft.com/office/drawing/2014/main" id="{EA679421-E31C-4E92-82E5-3C39BD42C861}"/>
              </a:ext>
            </a:extLst>
          </p:cNvPr>
          <p:cNvSpPr txBox="1"/>
          <p:nvPr/>
        </p:nvSpPr>
        <p:spPr>
          <a:xfrm flipH="1">
            <a:off x="7185303" y="3071715"/>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Managed Infrastructure</a:t>
            </a:r>
          </a:p>
        </p:txBody>
      </p:sp>
      <p:sp>
        <p:nvSpPr>
          <p:cNvPr id="20" name="TextBox 19">
            <a:extLst>
              <a:ext uri="{FF2B5EF4-FFF2-40B4-BE49-F238E27FC236}">
                <a16:creationId xmlns:a16="http://schemas.microsoft.com/office/drawing/2014/main" id="{CBF9247F-C2EB-4FCA-8F6F-7D6C3B4E0618}"/>
              </a:ext>
            </a:extLst>
          </p:cNvPr>
          <p:cNvSpPr txBox="1"/>
          <p:nvPr/>
        </p:nvSpPr>
        <p:spPr>
          <a:xfrm flipH="1">
            <a:off x="7185303" y="3394862"/>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Managed Security</a:t>
            </a:r>
          </a:p>
        </p:txBody>
      </p:sp>
      <p:sp>
        <p:nvSpPr>
          <p:cNvPr id="21" name="TextBox 20">
            <a:extLst>
              <a:ext uri="{FF2B5EF4-FFF2-40B4-BE49-F238E27FC236}">
                <a16:creationId xmlns:a16="http://schemas.microsoft.com/office/drawing/2014/main" id="{90F2AE57-F24F-4C81-A7FD-C6B075663D13}"/>
              </a:ext>
            </a:extLst>
          </p:cNvPr>
          <p:cNvSpPr txBox="1"/>
          <p:nvPr/>
        </p:nvSpPr>
        <p:spPr>
          <a:xfrm flipH="1">
            <a:off x="7185303" y="1768330"/>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Managed LAN</a:t>
            </a:r>
          </a:p>
        </p:txBody>
      </p:sp>
      <p:sp>
        <p:nvSpPr>
          <p:cNvPr id="22" name="TextBox 21">
            <a:extLst>
              <a:ext uri="{FF2B5EF4-FFF2-40B4-BE49-F238E27FC236}">
                <a16:creationId xmlns:a16="http://schemas.microsoft.com/office/drawing/2014/main" id="{F5489303-E960-46EC-AF68-B5B66DBE2AB7}"/>
              </a:ext>
            </a:extLst>
          </p:cNvPr>
          <p:cNvSpPr txBox="1"/>
          <p:nvPr/>
        </p:nvSpPr>
        <p:spPr>
          <a:xfrm flipH="1">
            <a:off x="7185303" y="4017552"/>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PROJECT DELIVERY</a:t>
            </a:r>
          </a:p>
        </p:txBody>
      </p:sp>
      <p:sp>
        <p:nvSpPr>
          <p:cNvPr id="23" name="TextBox 22">
            <a:extLst>
              <a:ext uri="{FF2B5EF4-FFF2-40B4-BE49-F238E27FC236}">
                <a16:creationId xmlns:a16="http://schemas.microsoft.com/office/drawing/2014/main" id="{E23E32FA-5B8E-4E37-8E34-1AB8CD8DE1E3}"/>
              </a:ext>
            </a:extLst>
          </p:cNvPr>
          <p:cNvSpPr txBox="1"/>
          <p:nvPr/>
        </p:nvSpPr>
        <p:spPr>
          <a:xfrm>
            <a:off x="6511991" y="4362722"/>
            <a:ext cx="577136" cy="255389"/>
          </a:xfrm>
          <a:prstGeom prst="roundRect">
            <a:avLst/>
          </a:prstGeom>
          <a:solidFill>
            <a:schemeClr val="accent3"/>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b="1" dirty="0">
                <a:solidFill>
                  <a:schemeClr val="bg1"/>
                </a:solidFill>
                <a:latin typeface="Trebuchet MS" panose="020B0603020202020204" pitchFamily="34" charset="0"/>
                <a:ea typeface="Fujitsu Sans" charset="0"/>
                <a:cs typeface="Arial" panose="020B0604020202020204" pitchFamily="34" charset="0"/>
              </a:rPr>
              <a:t>POPs</a:t>
            </a:r>
            <a:endParaRPr lang="en-IN" sz="9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24" name="TextBox 23">
            <a:extLst>
              <a:ext uri="{FF2B5EF4-FFF2-40B4-BE49-F238E27FC236}">
                <a16:creationId xmlns:a16="http://schemas.microsoft.com/office/drawing/2014/main" id="{5E49BEAF-C8A1-4407-9F52-733CDFB7B072}"/>
              </a:ext>
            </a:extLst>
          </p:cNvPr>
          <p:cNvSpPr txBox="1"/>
          <p:nvPr/>
        </p:nvSpPr>
        <p:spPr>
          <a:xfrm>
            <a:off x="3665205" y="4362722"/>
            <a:ext cx="951758" cy="255389"/>
          </a:xfrm>
          <a:prstGeom prst="roundRect">
            <a:avLst/>
          </a:prstGeom>
          <a:solidFill>
            <a:schemeClr val="accent3"/>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b="1" dirty="0">
                <a:solidFill>
                  <a:schemeClr val="bg1"/>
                </a:solidFill>
                <a:latin typeface="Trebuchet MS" panose="020B0603020202020204" pitchFamily="34" charset="0"/>
                <a:ea typeface="Fujitsu Sans" charset="0"/>
                <a:cs typeface="Arial" panose="020B0604020202020204" pitchFamily="34" charset="0"/>
              </a:rPr>
              <a:t>ENTERPRISE</a:t>
            </a:r>
            <a:endParaRPr lang="en-IN" sz="9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25" name="TextBox 24">
            <a:extLst>
              <a:ext uri="{FF2B5EF4-FFF2-40B4-BE49-F238E27FC236}">
                <a16:creationId xmlns:a16="http://schemas.microsoft.com/office/drawing/2014/main" id="{1618657C-74F9-453F-BCB2-11CE9823D054}"/>
              </a:ext>
            </a:extLst>
          </p:cNvPr>
          <p:cNvSpPr txBox="1"/>
          <p:nvPr/>
        </p:nvSpPr>
        <p:spPr>
          <a:xfrm>
            <a:off x="5599740" y="4362722"/>
            <a:ext cx="841722" cy="255389"/>
          </a:xfrm>
          <a:prstGeom prst="roundRect">
            <a:avLst/>
          </a:prstGeom>
          <a:solidFill>
            <a:schemeClr val="accent3"/>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b="1" dirty="0">
                <a:solidFill>
                  <a:schemeClr val="bg1"/>
                </a:solidFill>
                <a:latin typeface="Trebuchet MS" panose="020B0603020202020204" pitchFamily="34" charset="0"/>
                <a:ea typeface="Fujitsu Sans" charset="0"/>
                <a:cs typeface="Arial" panose="020B0604020202020204" pitchFamily="34" charset="0"/>
              </a:rPr>
              <a:t>FACILITY</a:t>
            </a:r>
            <a:endParaRPr lang="en-IN" sz="9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26" name="TextBox 25">
            <a:extLst>
              <a:ext uri="{FF2B5EF4-FFF2-40B4-BE49-F238E27FC236}">
                <a16:creationId xmlns:a16="http://schemas.microsoft.com/office/drawing/2014/main" id="{578D467D-5915-482E-B318-1CB04BA1ECDC}"/>
              </a:ext>
            </a:extLst>
          </p:cNvPr>
          <p:cNvSpPr txBox="1"/>
          <p:nvPr/>
        </p:nvSpPr>
        <p:spPr>
          <a:xfrm flipH="1">
            <a:off x="7185303" y="3706207"/>
            <a:ext cx="1634846" cy="230832"/>
          </a:xfrm>
          <a:prstGeom prst="homePlate">
            <a:avLst/>
          </a:prstGeom>
          <a:solidFill>
            <a:schemeClr val="accent1">
              <a:lumMod val="40000"/>
              <a:lumOff val="60000"/>
            </a:schemeClr>
          </a:solidFill>
          <a:ln w="12700">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900" dirty="0">
                <a:solidFill>
                  <a:schemeClr val="tx1"/>
                </a:solidFill>
                <a:latin typeface="Trebuchet MS" panose="020B0603020202020204" pitchFamily="34" charset="0"/>
                <a:ea typeface="Fujitsu Sans" charset="0"/>
                <a:cs typeface="Arial" panose="020B0604020202020204" pitchFamily="34" charset="0"/>
              </a:rPr>
              <a:t>NW INTEGRATION</a:t>
            </a:r>
          </a:p>
        </p:txBody>
      </p:sp>
      <p:sp>
        <p:nvSpPr>
          <p:cNvPr id="3" name="TextBox 2">
            <a:extLst>
              <a:ext uri="{FF2B5EF4-FFF2-40B4-BE49-F238E27FC236}">
                <a16:creationId xmlns:a16="http://schemas.microsoft.com/office/drawing/2014/main" id="{5FAD78AC-774B-47F7-B5D7-7E440312EE3B}"/>
              </a:ext>
            </a:extLst>
          </p:cNvPr>
          <p:cNvSpPr txBox="1"/>
          <p:nvPr/>
        </p:nvSpPr>
        <p:spPr>
          <a:xfrm>
            <a:off x="323850" y="987425"/>
            <a:ext cx="8496299" cy="600164"/>
          </a:xfrm>
          <a:prstGeom prst="rect">
            <a:avLst/>
          </a:prstGeom>
          <a:noFill/>
        </p:spPr>
        <p:txBody>
          <a:bodyPr wrap="square" rtlCol="0">
            <a:spAutoFit/>
          </a:bodyPr>
          <a:lstStyle/>
          <a:p>
            <a:pPr marL="171450" lvl="2" indent="-171450">
              <a:buFont typeface="Arial" panose="020B0604020202020204" pitchFamily="34" charset="0"/>
              <a:buChar char="•"/>
            </a:pPr>
            <a:r>
              <a:rPr lang="en-US" sz="1100" b="1" dirty="0">
                <a:solidFill>
                  <a:schemeClr val="tx1">
                    <a:lumMod val="75000"/>
                    <a:lumOff val="25000"/>
                  </a:schemeClr>
                </a:solidFill>
              </a:rPr>
              <a:t>Network Traffic trends and anomalies. </a:t>
            </a:r>
          </a:p>
          <a:p>
            <a:pPr marL="171450" lvl="2" indent="-171450">
              <a:buFont typeface="Arial" panose="020B0604020202020204" pitchFamily="34" charset="0"/>
              <a:buChar char="•"/>
            </a:pPr>
            <a:r>
              <a:rPr lang="en-US" sz="1100" b="1" dirty="0">
                <a:solidFill>
                  <a:schemeClr val="tx1">
                    <a:lumMod val="75000"/>
                    <a:lumOff val="25000"/>
                  </a:schemeClr>
                </a:solidFill>
              </a:rPr>
              <a:t>Analyze and uncover deeper insights to make adjustments or fix problems.</a:t>
            </a:r>
          </a:p>
          <a:p>
            <a:pPr marL="171450" lvl="2" indent="-171450">
              <a:buFont typeface="Arial" panose="020B0604020202020204" pitchFamily="34" charset="0"/>
              <a:buChar char="•"/>
            </a:pPr>
            <a:r>
              <a:rPr lang="en-US" sz="1100" b="1" dirty="0">
                <a:solidFill>
                  <a:schemeClr val="tx1">
                    <a:lumMod val="75000"/>
                    <a:lumOff val="25000"/>
                  </a:schemeClr>
                </a:solidFill>
              </a:rPr>
              <a:t>Management beyond WAN to provide a single unified view of LAN, WAN, DC, Network Security and SDWAN technologies.</a:t>
            </a:r>
          </a:p>
        </p:txBody>
      </p:sp>
    </p:spTree>
    <p:extLst>
      <p:ext uri="{BB962C8B-B14F-4D97-AF65-F5344CB8AC3E}">
        <p14:creationId xmlns:p14="http://schemas.microsoft.com/office/powerpoint/2010/main" val="2358615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8">
            <a:extLst>
              <a:ext uri="{FF2B5EF4-FFF2-40B4-BE49-F238E27FC236}">
                <a16:creationId xmlns:a16="http://schemas.microsoft.com/office/drawing/2014/main" id="{12EFEE7C-DDBA-4CB8-8C0B-808C79D6D4A6}"/>
              </a:ext>
            </a:extLst>
          </p:cNvPr>
          <p:cNvSpPr/>
          <p:nvPr/>
        </p:nvSpPr>
        <p:spPr>
          <a:xfrm>
            <a:off x="2010487" y="1946100"/>
            <a:ext cx="5076113" cy="452440"/>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5" name="Flowchart: Off-page Connector 4">
            <a:extLst>
              <a:ext uri="{FF2B5EF4-FFF2-40B4-BE49-F238E27FC236}">
                <a16:creationId xmlns:a16="http://schemas.microsoft.com/office/drawing/2014/main" id="{5A057C94-7308-424E-B85A-F53590ECD305}"/>
              </a:ext>
            </a:extLst>
          </p:cNvPr>
          <p:cNvSpPr/>
          <p:nvPr/>
        </p:nvSpPr>
        <p:spPr>
          <a:xfrm>
            <a:off x="323850" y="987425"/>
            <a:ext cx="2700000" cy="576000"/>
          </a:xfrm>
          <a:prstGeom prst="flowChartOffpageConnector">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BE32B968-441A-47D5-9194-539A3F2DDEFE}"/>
              </a:ext>
            </a:extLst>
          </p:cNvPr>
          <p:cNvSpPr>
            <a:spLocks noGrp="1"/>
          </p:cNvSpPr>
          <p:nvPr>
            <p:ph type="title"/>
          </p:nvPr>
        </p:nvSpPr>
        <p:spPr/>
        <p:txBody>
          <a:bodyPr/>
          <a:lstStyle/>
          <a:p>
            <a:r>
              <a:rPr lang="en-US" dirty="0"/>
              <a:t>SIFY’s Variants of Network Management and Operations</a:t>
            </a:r>
            <a:endParaRPr lang="en-IN" dirty="0"/>
          </a:p>
        </p:txBody>
      </p:sp>
      <p:sp>
        <p:nvSpPr>
          <p:cNvPr id="18" name="TextBox 17">
            <a:extLst>
              <a:ext uri="{FF2B5EF4-FFF2-40B4-BE49-F238E27FC236}">
                <a16:creationId xmlns:a16="http://schemas.microsoft.com/office/drawing/2014/main" id="{6A264B3C-5084-45D3-BDE4-931449ADA7F1}"/>
              </a:ext>
            </a:extLst>
          </p:cNvPr>
          <p:cNvSpPr txBox="1"/>
          <p:nvPr/>
        </p:nvSpPr>
        <p:spPr>
          <a:xfrm>
            <a:off x="631568" y="2841612"/>
            <a:ext cx="2084565" cy="1790234"/>
          </a:xfrm>
          <a:prstGeom prst="rect">
            <a:avLst/>
          </a:prstGeom>
          <a:noFill/>
        </p:spPr>
        <p:txBody>
          <a:bodyPr wrap="square" lIns="36000" rtlCol="0" anchor="t">
            <a:spAutoFit/>
          </a:bodyPr>
          <a:lstStyle/>
          <a:p>
            <a:pPr algn="ctr">
              <a:spcAft>
                <a:spcPts val="1000"/>
              </a:spcAft>
            </a:pPr>
            <a:r>
              <a:rPr lang="en-US" altLang="ko-KR" sz="1100" b="1" dirty="0">
                <a:solidFill>
                  <a:schemeClr val="tx1">
                    <a:lumMod val="75000"/>
                    <a:lumOff val="25000"/>
                  </a:schemeClr>
                </a:solidFill>
                <a:cs typeface="Arial" pitchFamily="34" charset="0"/>
              </a:rPr>
              <a:t>Operations Transition </a:t>
            </a:r>
            <a:r>
              <a:rPr lang="en-US" altLang="ko-KR" sz="1100" dirty="0">
                <a:solidFill>
                  <a:schemeClr val="tx1">
                    <a:lumMod val="75000"/>
                    <a:lumOff val="25000"/>
                  </a:schemeClr>
                </a:solidFill>
                <a:cs typeface="Arial" pitchFamily="34" charset="0"/>
              </a:rPr>
              <a:t>from existing managed services provider to Sify</a:t>
            </a:r>
          </a:p>
          <a:p>
            <a:pPr algn="ctr">
              <a:spcAft>
                <a:spcPts val="1000"/>
              </a:spcAft>
            </a:pPr>
            <a:r>
              <a:rPr lang="en-US" altLang="ko-KR" sz="1100" dirty="0">
                <a:solidFill>
                  <a:schemeClr val="tx1">
                    <a:lumMod val="75000"/>
                    <a:lumOff val="25000"/>
                  </a:schemeClr>
                </a:solidFill>
                <a:cs typeface="Arial" pitchFamily="34" charset="0"/>
              </a:rPr>
              <a:t>Advanced NOC Services</a:t>
            </a:r>
          </a:p>
          <a:p>
            <a:pPr algn="ctr">
              <a:spcAft>
                <a:spcPts val="1000"/>
              </a:spcAft>
            </a:pPr>
            <a:r>
              <a:rPr lang="en-US" altLang="ko-KR" sz="1100" dirty="0">
                <a:solidFill>
                  <a:schemeClr val="tx1">
                    <a:lumMod val="75000"/>
                    <a:lumOff val="25000"/>
                  </a:schemeClr>
                </a:solidFill>
                <a:cs typeface="Arial" pitchFamily="34" charset="0"/>
              </a:rPr>
              <a:t>SLA Management</a:t>
            </a:r>
          </a:p>
          <a:p>
            <a:pPr algn="ctr">
              <a:spcAft>
                <a:spcPts val="1000"/>
              </a:spcAft>
            </a:pPr>
            <a:r>
              <a:rPr lang="en-US" altLang="ko-KR" sz="1100" dirty="0">
                <a:solidFill>
                  <a:schemeClr val="tx1">
                    <a:lumMod val="75000"/>
                    <a:lumOff val="25000"/>
                  </a:schemeClr>
                </a:solidFill>
                <a:cs typeface="Arial" pitchFamily="34" charset="0"/>
              </a:rPr>
              <a:t>Vendor Management</a:t>
            </a:r>
          </a:p>
          <a:p>
            <a:pPr algn="ctr">
              <a:spcAft>
                <a:spcPts val="1000"/>
              </a:spcAft>
            </a:pPr>
            <a:r>
              <a:rPr lang="en-US" altLang="ko-KR" sz="1100" dirty="0">
                <a:solidFill>
                  <a:schemeClr val="tx1">
                    <a:lumMod val="75000"/>
                    <a:lumOff val="25000"/>
                  </a:schemeClr>
                </a:solidFill>
                <a:cs typeface="Arial" pitchFamily="34" charset="0"/>
              </a:rPr>
              <a:t>AMC Management</a:t>
            </a:r>
          </a:p>
        </p:txBody>
      </p:sp>
      <p:sp>
        <p:nvSpPr>
          <p:cNvPr id="21" name="TextBox 20">
            <a:extLst>
              <a:ext uri="{FF2B5EF4-FFF2-40B4-BE49-F238E27FC236}">
                <a16:creationId xmlns:a16="http://schemas.microsoft.com/office/drawing/2014/main" id="{FEB1DDC4-B105-4CDF-B305-1CDEBF892321}"/>
              </a:ext>
            </a:extLst>
          </p:cNvPr>
          <p:cNvSpPr txBox="1"/>
          <p:nvPr/>
        </p:nvSpPr>
        <p:spPr>
          <a:xfrm>
            <a:off x="3525685" y="2841612"/>
            <a:ext cx="2342459" cy="1492716"/>
          </a:xfrm>
          <a:prstGeom prst="rect">
            <a:avLst/>
          </a:prstGeom>
          <a:noFill/>
        </p:spPr>
        <p:txBody>
          <a:bodyPr wrap="square" lIns="36000" rtlCol="0" anchor="t">
            <a:spAutoFit/>
          </a:bodyPr>
          <a:lstStyle/>
          <a:p>
            <a:pPr algn="ctr">
              <a:spcAft>
                <a:spcPts val="1000"/>
              </a:spcAft>
            </a:pPr>
            <a:r>
              <a:rPr lang="en-US" altLang="ko-KR" sz="1100" dirty="0">
                <a:solidFill>
                  <a:schemeClr val="tx1">
                    <a:lumMod val="75000"/>
                    <a:lumOff val="25000"/>
                  </a:schemeClr>
                </a:solidFill>
                <a:cs typeface="Arial" pitchFamily="34" charset="0"/>
              </a:rPr>
              <a:t>Network study &amp; assessment</a:t>
            </a:r>
          </a:p>
          <a:p>
            <a:pPr algn="ctr">
              <a:spcAft>
                <a:spcPts val="1000"/>
              </a:spcAft>
            </a:pPr>
            <a:r>
              <a:rPr lang="en-US" altLang="ko-KR" sz="1100" b="1" dirty="0">
                <a:solidFill>
                  <a:schemeClr val="tx1">
                    <a:lumMod val="75000"/>
                    <a:lumOff val="25000"/>
                  </a:schemeClr>
                </a:solidFill>
                <a:cs typeface="Arial" pitchFamily="34" charset="0"/>
              </a:rPr>
              <a:t>Service provider consolidation </a:t>
            </a:r>
            <a:r>
              <a:rPr lang="en-US" altLang="ko-KR" sz="1100" dirty="0">
                <a:solidFill>
                  <a:schemeClr val="tx1">
                    <a:lumMod val="75000"/>
                    <a:lumOff val="25000"/>
                  </a:schemeClr>
                </a:solidFill>
                <a:cs typeface="Arial" pitchFamily="34" charset="0"/>
              </a:rPr>
              <a:t>(Including Sify participation)</a:t>
            </a:r>
          </a:p>
          <a:p>
            <a:pPr algn="ctr">
              <a:spcAft>
                <a:spcPts val="1000"/>
              </a:spcAft>
            </a:pPr>
            <a:r>
              <a:rPr lang="en-US" altLang="ko-KR" sz="1100" dirty="0">
                <a:solidFill>
                  <a:schemeClr val="tx1">
                    <a:lumMod val="75000"/>
                    <a:lumOff val="25000"/>
                  </a:schemeClr>
                </a:solidFill>
                <a:cs typeface="Arial" pitchFamily="34" charset="0"/>
              </a:rPr>
              <a:t>Performance Management and optimization</a:t>
            </a:r>
          </a:p>
          <a:p>
            <a:pPr algn="ctr">
              <a:spcAft>
                <a:spcPts val="1000"/>
              </a:spcAft>
            </a:pPr>
            <a:r>
              <a:rPr lang="en-US" altLang="ko-KR" sz="1100" dirty="0">
                <a:solidFill>
                  <a:schemeClr val="tx1">
                    <a:lumMod val="75000"/>
                    <a:lumOff val="25000"/>
                  </a:schemeClr>
                </a:solidFill>
                <a:cs typeface="Arial" pitchFamily="34" charset="0"/>
              </a:rPr>
              <a:t>CPE Management</a:t>
            </a:r>
          </a:p>
        </p:txBody>
      </p:sp>
      <p:sp>
        <p:nvSpPr>
          <p:cNvPr id="24" name="TextBox 23">
            <a:extLst>
              <a:ext uri="{FF2B5EF4-FFF2-40B4-BE49-F238E27FC236}">
                <a16:creationId xmlns:a16="http://schemas.microsoft.com/office/drawing/2014/main" id="{2A1938C3-76C3-4E19-8FDE-5A43C75F41E1}"/>
              </a:ext>
            </a:extLst>
          </p:cNvPr>
          <p:cNvSpPr txBox="1"/>
          <p:nvPr/>
        </p:nvSpPr>
        <p:spPr>
          <a:xfrm>
            <a:off x="6427868" y="2841612"/>
            <a:ext cx="2084565" cy="923330"/>
          </a:xfrm>
          <a:prstGeom prst="rect">
            <a:avLst/>
          </a:prstGeom>
          <a:noFill/>
        </p:spPr>
        <p:txBody>
          <a:bodyPr wrap="square" lIns="36000" rtlCol="0" anchor="t">
            <a:spAutoFit/>
          </a:bodyPr>
          <a:lstStyle/>
          <a:p>
            <a:pPr algn="ctr">
              <a:spcAft>
                <a:spcPts val="1000"/>
              </a:spcAft>
            </a:pPr>
            <a:r>
              <a:rPr lang="en-US" altLang="ko-KR" sz="1100" dirty="0">
                <a:solidFill>
                  <a:schemeClr val="tx1">
                    <a:lumMod val="75000"/>
                    <a:lumOff val="25000"/>
                  </a:schemeClr>
                </a:solidFill>
                <a:cs typeface="Arial" pitchFamily="34" charset="0"/>
              </a:rPr>
              <a:t>Network redesign/ reengineering</a:t>
            </a:r>
          </a:p>
          <a:p>
            <a:pPr algn="ctr">
              <a:spcAft>
                <a:spcPts val="1000"/>
              </a:spcAft>
            </a:pPr>
            <a:r>
              <a:rPr lang="en-US" altLang="ko-KR" sz="1100" dirty="0">
                <a:solidFill>
                  <a:schemeClr val="tx1">
                    <a:lumMod val="75000"/>
                    <a:lumOff val="25000"/>
                  </a:schemeClr>
                </a:solidFill>
                <a:cs typeface="Arial" pitchFamily="34" charset="0"/>
              </a:rPr>
              <a:t>Software defined network deployment</a:t>
            </a:r>
          </a:p>
        </p:txBody>
      </p:sp>
      <p:sp>
        <p:nvSpPr>
          <p:cNvPr id="6" name="TextBox 5">
            <a:extLst>
              <a:ext uri="{FF2B5EF4-FFF2-40B4-BE49-F238E27FC236}">
                <a16:creationId xmlns:a16="http://schemas.microsoft.com/office/drawing/2014/main" id="{C476EE5D-1EA2-436D-AE41-4C264CAECDE5}"/>
              </a:ext>
            </a:extLst>
          </p:cNvPr>
          <p:cNvSpPr txBox="1"/>
          <p:nvPr/>
        </p:nvSpPr>
        <p:spPr>
          <a:xfrm>
            <a:off x="547303" y="1009696"/>
            <a:ext cx="2253094"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Network Operations Outsourcing</a:t>
            </a:r>
          </a:p>
        </p:txBody>
      </p:sp>
      <p:sp>
        <p:nvSpPr>
          <p:cNvPr id="23" name="Flowchart: Off-page Connector 22">
            <a:extLst>
              <a:ext uri="{FF2B5EF4-FFF2-40B4-BE49-F238E27FC236}">
                <a16:creationId xmlns:a16="http://schemas.microsoft.com/office/drawing/2014/main" id="{024597F1-0E08-481C-AE80-9A693AA0EE15}"/>
              </a:ext>
            </a:extLst>
          </p:cNvPr>
          <p:cNvSpPr/>
          <p:nvPr/>
        </p:nvSpPr>
        <p:spPr>
          <a:xfrm>
            <a:off x="3217967" y="987425"/>
            <a:ext cx="2700000" cy="576000"/>
          </a:xfrm>
          <a:prstGeom prst="flowChartOffpageConnector">
            <a:avLst/>
          </a:prstGeom>
          <a:solidFill>
            <a:schemeClr val="accent2"/>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TextBox 24">
            <a:extLst>
              <a:ext uri="{FF2B5EF4-FFF2-40B4-BE49-F238E27FC236}">
                <a16:creationId xmlns:a16="http://schemas.microsoft.com/office/drawing/2014/main" id="{4AC9B777-B0BC-4476-9900-E077F022B3F3}"/>
              </a:ext>
            </a:extLst>
          </p:cNvPr>
          <p:cNvSpPr txBox="1"/>
          <p:nvPr/>
        </p:nvSpPr>
        <p:spPr>
          <a:xfrm>
            <a:off x="3441420" y="1009696"/>
            <a:ext cx="2253094"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Network Consolidation        &amp; Operations Outsourcing</a:t>
            </a:r>
          </a:p>
        </p:txBody>
      </p:sp>
      <p:sp>
        <p:nvSpPr>
          <p:cNvPr id="28" name="Flowchart: Off-page Connector 27">
            <a:extLst>
              <a:ext uri="{FF2B5EF4-FFF2-40B4-BE49-F238E27FC236}">
                <a16:creationId xmlns:a16="http://schemas.microsoft.com/office/drawing/2014/main" id="{178413F2-508C-42AE-AF38-ED841EE3E8D0}"/>
              </a:ext>
            </a:extLst>
          </p:cNvPr>
          <p:cNvSpPr/>
          <p:nvPr/>
        </p:nvSpPr>
        <p:spPr>
          <a:xfrm>
            <a:off x="6120150" y="987425"/>
            <a:ext cx="2700000" cy="576000"/>
          </a:xfrm>
          <a:prstGeom prst="flowChartOffpageConnector">
            <a:avLst/>
          </a:prstGeom>
          <a:solidFill>
            <a:schemeClr val="accent4"/>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TextBox 28">
            <a:extLst>
              <a:ext uri="{FF2B5EF4-FFF2-40B4-BE49-F238E27FC236}">
                <a16:creationId xmlns:a16="http://schemas.microsoft.com/office/drawing/2014/main" id="{66770260-923F-4B20-BB14-48453EBCA3C3}"/>
              </a:ext>
            </a:extLst>
          </p:cNvPr>
          <p:cNvSpPr txBox="1"/>
          <p:nvPr/>
        </p:nvSpPr>
        <p:spPr>
          <a:xfrm>
            <a:off x="6343603" y="1009696"/>
            <a:ext cx="2253094"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Network Transformation      &amp; Operations</a:t>
            </a:r>
          </a:p>
        </p:txBody>
      </p:sp>
      <p:sp>
        <p:nvSpPr>
          <p:cNvPr id="11" name="Oval 10">
            <a:extLst>
              <a:ext uri="{FF2B5EF4-FFF2-40B4-BE49-F238E27FC236}">
                <a16:creationId xmlns:a16="http://schemas.microsoft.com/office/drawing/2014/main" id="{59EF6BA0-1994-4A24-8B0C-A603B195F7AB}"/>
              </a:ext>
            </a:extLst>
          </p:cNvPr>
          <p:cNvSpPr/>
          <p:nvPr/>
        </p:nvSpPr>
        <p:spPr>
          <a:xfrm>
            <a:off x="1223850" y="1716712"/>
            <a:ext cx="900000" cy="900000"/>
          </a:xfrm>
          <a:prstGeom prst="ellipse">
            <a:avLst/>
          </a:prstGeom>
          <a:solidFill>
            <a:schemeClr val="bg1"/>
          </a:solidFill>
          <a:ln w="127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Oval 11">
            <a:extLst>
              <a:ext uri="{FF2B5EF4-FFF2-40B4-BE49-F238E27FC236}">
                <a16:creationId xmlns:a16="http://schemas.microsoft.com/office/drawing/2014/main" id="{CF5E95C8-F160-47BC-8E98-7BF2EE4C42FD}"/>
              </a:ext>
            </a:extLst>
          </p:cNvPr>
          <p:cNvSpPr/>
          <p:nvPr/>
        </p:nvSpPr>
        <p:spPr>
          <a:xfrm>
            <a:off x="4101350" y="1716712"/>
            <a:ext cx="900000" cy="900000"/>
          </a:xfrm>
          <a:prstGeom prst="ellipse">
            <a:avLst/>
          </a:prstGeom>
          <a:solidFill>
            <a:schemeClr val="bg1"/>
          </a:solidFill>
          <a:ln w="127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Oval 12">
            <a:extLst>
              <a:ext uri="{FF2B5EF4-FFF2-40B4-BE49-F238E27FC236}">
                <a16:creationId xmlns:a16="http://schemas.microsoft.com/office/drawing/2014/main" id="{D340C70C-80EC-47CC-B416-8DB20B587BE8}"/>
              </a:ext>
            </a:extLst>
          </p:cNvPr>
          <p:cNvSpPr/>
          <p:nvPr/>
        </p:nvSpPr>
        <p:spPr>
          <a:xfrm>
            <a:off x="7020150" y="1716712"/>
            <a:ext cx="900000" cy="900000"/>
          </a:xfrm>
          <a:prstGeom prst="ellipse">
            <a:avLst/>
          </a:prstGeom>
          <a:solidFill>
            <a:schemeClr val="bg1"/>
          </a:solidFill>
          <a:ln w="1270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6" name="Picture 2" descr="Image result for Outsourcing icon">
            <a:extLst>
              <a:ext uri="{FF2B5EF4-FFF2-40B4-BE49-F238E27FC236}">
                <a16:creationId xmlns:a16="http://schemas.microsoft.com/office/drawing/2014/main" id="{7B3C67E0-B556-41ED-B915-881CB9B0C9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03850" y="189831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etwork icon">
            <a:extLst>
              <a:ext uri="{FF2B5EF4-FFF2-40B4-BE49-F238E27FC236}">
                <a16:creationId xmlns:a16="http://schemas.microsoft.com/office/drawing/2014/main" id="{4ADB463C-3FFE-4DF7-A1C5-8E6EAAD4E88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53765" y="189671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etwork Transformation icon">
            <a:extLst>
              <a:ext uri="{FF2B5EF4-FFF2-40B4-BE49-F238E27FC236}">
                <a16:creationId xmlns:a16="http://schemas.microsoft.com/office/drawing/2014/main" id="{B93676B8-EFAB-4406-A366-15DC3BF75EC1}"/>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7200150" y="1896712"/>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910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C521BEF3-FBA8-4DAB-A20C-F313C0FFD390}"/>
              </a:ext>
            </a:extLst>
          </p:cNvPr>
          <p:cNvSpPr/>
          <p:nvPr/>
        </p:nvSpPr>
        <p:spPr>
          <a:xfrm rot="16200000">
            <a:off x="-16746" y="1796751"/>
            <a:ext cx="3273490" cy="2592000"/>
          </a:xfrm>
          <a:prstGeom prst="homePlate">
            <a:avLst>
              <a:gd name="adj" fmla="val 16894"/>
            </a:avLst>
          </a:prstGeom>
          <a:solidFill>
            <a:schemeClr val="bg1"/>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3B940BC6-F429-4B92-A8C3-607F279F3296}"/>
              </a:ext>
            </a:extLst>
          </p:cNvPr>
          <p:cNvSpPr>
            <a:spLocks noGrp="1"/>
          </p:cNvSpPr>
          <p:nvPr>
            <p:ph type="title"/>
          </p:nvPr>
        </p:nvSpPr>
        <p:spPr/>
        <p:txBody>
          <a:bodyPr/>
          <a:lstStyle/>
          <a:p>
            <a:r>
              <a:rPr lang="en-US" dirty="0" err="1"/>
              <a:t>SIFy</a:t>
            </a:r>
            <a:r>
              <a:rPr lang="en-US" dirty="0"/>
              <a:t> NOC Services</a:t>
            </a:r>
            <a:endParaRPr lang="en-IN" dirty="0"/>
          </a:p>
        </p:txBody>
      </p:sp>
      <p:sp>
        <p:nvSpPr>
          <p:cNvPr id="3" name="TextBox 2">
            <a:extLst>
              <a:ext uri="{FF2B5EF4-FFF2-40B4-BE49-F238E27FC236}">
                <a16:creationId xmlns:a16="http://schemas.microsoft.com/office/drawing/2014/main" id="{2BB15753-692F-41E4-8883-F3282815114B}"/>
              </a:ext>
            </a:extLst>
          </p:cNvPr>
          <p:cNvSpPr txBox="1"/>
          <p:nvPr/>
        </p:nvSpPr>
        <p:spPr>
          <a:xfrm>
            <a:off x="492672" y="2463187"/>
            <a:ext cx="2254653" cy="1661993"/>
          </a:xfrm>
          <a:prstGeom prst="rect">
            <a:avLst/>
          </a:prstGeom>
          <a:noFill/>
        </p:spPr>
        <p:txBody>
          <a:bodyPr wrap="square" lIns="36000" rtlCol="0" anchor="t">
            <a:spAutoFit/>
          </a:bodyPr>
          <a:lstStyle/>
          <a:p>
            <a:pPr algn="ctr">
              <a:spcAft>
                <a:spcPts val="1200"/>
              </a:spcAft>
            </a:pPr>
            <a:r>
              <a:rPr lang="en-US" altLang="ko-KR" sz="900" dirty="0">
                <a:solidFill>
                  <a:schemeClr val="tx1">
                    <a:lumMod val="75000"/>
                    <a:lumOff val="25000"/>
                  </a:schemeClr>
                </a:solidFill>
                <a:cs typeface="Arial" pitchFamily="34" charset="0"/>
              </a:rPr>
              <a:t>24x7 proactive monitoring &amp; management of WAN network</a:t>
            </a:r>
          </a:p>
          <a:p>
            <a:pPr algn="ctr">
              <a:spcAft>
                <a:spcPts val="1200"/>
              </a:spcAft>
            </a:pPr>
            <a:r>
              <a:rPr lang="en-US" altLang="ko-KR" sz="900" dirty="0">
                <a:solidFill>
                  <a:schemeClr val="tx1">
                    <a:lumMod val="75000"/>
                    <a:lumOff val="25000"/>
                  </a:schemeClr>
                </a:solidFill>
                <a:cs typeface="Arial" pitchFamily="34" charset="0"/>
              </a:rPr>
              <a:t>Management &amp; Monitoring of Customer Premise Equipment (CPE)</a:t>
            </a:r>
          </a:p>
          <a:p>
            <a:pPr algn="ctr">
              <a:spcAft>
                <a:spcPts val="1200"/>
              </a:spcAft>
            </a:pPr>
            <a:r>
              <a:rPr lang="en-US" altLang="ko-KR" sz="900" dirty="0">
                <a:solidFill>
                  <a:schemeClr val="tx1">
                    <a:lumMod val="75000"/>
                    <a:lumOff val="25000"/>
                  </a:schemeClr>
                </a:solidFill>
                <a:cs typeface="Arial" pitchFamily="34" charset="0"/>
              </a:rPr>
              <a:t>Offers ‘end to end’ network availability, performance and reporting</a:t>
            </a:r>
          </a:p>
          <a:p>
            <a:pPr algn="ctr">
              <a:spcAft>
                <a:spcPts val="1200"/>
              </a:spcAft>
            </a:pPr>
            <a:r>
              <a:rPr lang="en-US" altLang="ko-KR" sz="900" dirty="0">
                <a:solidFill>
                  <a:schemeClr val="tx1">
                    <a:lumMod val="75000"/>
                    <a:lumOff val="25000"/>
                  </a:schemeClr>
                </a:solidFill>
                <a:cs typeface="Arial" pitchFamily="34" charset="0"/>
              </a:rPr>
              <a:t>SLA driven services with industry best standards</a:t>
            </a:r>
          </a:p>
        </p:txBody>
      </p:sp>
      <p:sp>
        <p:nvSpPr>
          <p:cNvPr id="6" name="TextBox 5">
            <a:extLst>
              <a:ext uri="{FF2B5EF4-FFF2-40B4-BE49-F238E27FC236}">
                <a16:creationId xmlns:a16="http://schemas.microsoft.com/office/drawing/2014/main" id="{AB57A1C4-A29E-484E-A6D1-D17AE30183D1}"/>
              </a:ext>
            </a:extLst>
          </p:cNvPr>
          <p:cNvSpPr txBox="1"/>
          <p:nvPr/>
        </p:nvSpPr>
        <p:spPr>
          <a:xfrm>
            <a:off x="764718" y="1969810"/>
            <a:ext cx="1710562" cy="461665"/>
          </a:xfrm>
          <a:prstGeom prst="rect">
            <a:avLst/>
          </a:prstGeom>
          <a:noFill/>
        </p:spPr>
        <p:txBody>
          <a:bodyPr wrap="square" rtlCol="0">
            <a:spAutoFit/>
          </a:bodyPr>
          <a:lstStyle/>
          <a:p>
            <a:pPr algn="ctr"/>
            <a:r>
              <a:rPr lang="en-US" altLang="ko-KR" sz="1200" b="1" cap="all" dirty="0">
                <a:solidFill>
                  <a:schemeClr val="accent4">
                    <a:lumMod val="50000"/>
                  </a:schemeClr>
                </a:solidFill>
                <a:cs typeface="Arial" pitchFamily="34" charset="0"/>
              </a:rPr>
              <a:t>What are</a:t>
            </a:r>
          </a:p>
          <a:p>
            <a:pPr algn="ctr"/>
            <a:r>
              <a:rPr lang="en-US" altLang="ko-KR" sz="1200" b="1" dirty="0">
                <a:solidFill>
                  <a:schemeClr val="accent4">
                    <a:lumMod val="50000"/>
                  </a:schemeClr>
                </a:solidFill>
                <a:cs typeface="Arial" pitchFamily="34" charset="0"/>
              </a:rPr>
              <a:t>Sify NOC Services</a:t>
            </a:r>
          </a:p>
        </p:txBody>
      </p:sp>
      <p:sp>
        <p:nvSpPr>
          <p:cNvPr id="13" name="Oval 12">
            <a:extLst>
              <a:ext uri="{FF2B5EF4-FFF2-40B4-BE49-F238E27FC236}">
                <a16:creationId xmlns:a16="http://schemas.microsoft.com/office/drawing/2014/main" id="{AB2717D2-BBDA-4063-9D67-F51FB5B0E984}"/>
              </a:ext>
            </a:extLst>
          </p:cNvPr>
          <p:cNvSpPr/>
          <p:nvPr/>
        </p:nvSpPr>
        <p:spPr>
          <a:xfrm>
            <a:off x="1169999" y="987425"/>
            <a:ext cx="900000" cy="900000"/>
          </a:xfrm>
          <a:prstGeom prst="ellipse">
            <a:avLst/>
          </a:prstGeom>
          <a:solidFill>
            <a:schemeClr val="bg1"/>
          </a:solidFill>
          <a:ln w="1270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Arrow: Pentagon 14">
            <a:extLst>
              <a:ext uri="{FF2B5EF4-FFF2-40B4-BE49-F238E27FC236}">
                <a16:creationId xmlns:a16="http://schemas.microsoft.com/office/drawing/2014/main" id="{1E0920F5-8FA8-4368-B697-915FD41CE635}"/>
              </a:ext>
            </a:extLst>
          </p:cNvPr>
          <p:cNvSpPr/>
          <p:nvPr/>
        </p:nvSpPr>
        <p:spPr>
          <a:xfrm rot="16200000">
            <a:off x="2935255" y="1796751"/>
            <a:ext cx="3273490" cy="2592000"/>
          </a:xfrm>
          <a:prstGeom prst="homePlate">
            <a:avLst>
              <a:gd name="adj" fmla="val 16894"/>
            </a:avLst>
          </a:prstGeom>
          <a:solidFill>
            <a:srgbClr val="FEF2E8"/>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AD46EB96-D014-4970-9B9E-2C889F077E6E}"/>
              </a:ext>
            </a:extLst>
          </p:cNvPr>
          <p:cNvSpPr txBox="1"/>
          <p:nvPr/>
        </p:nvSpPr>
        <p:spPr>
          <a:xfrm>
            <a:off x="3444673" y="2463187"/>
            <a:ext cx="2254653" cy="1938992"/>
          </a:xfrm>
          <a:prstGeom prst="rect">
            <a:avLst/>
          </a:prstGeom>
          <a:noFill/>
        </p:spPr>
        <p:txBody>
          <a:bodyPr wrap="square" lIns="36000" rtlCol="0" anchor="t">
            <a:spAutoFit/>
          </a:bodyPr>
          <a:lstStyle/>
          <a:p>
            <a:pPr algn="ctr">
              <a:spcAft>
                <a:spcPts val="1200"/>
              </a:spcAft>
            </a:pPr>
            <a:r>
              <a:rPr lang="en-US" altLang="ko-KR" sz="900" dirty="0">
                <a:solidFill>
                  <a:schemeClr val="tx1">
                    <a:lumMod val="75000"/>
                    <a:lumOff val="25000"/>
                  </a:schemeClr>
                </a:solidFill>
                <a:cs typeface="Arial" pitchFamily="34" charset="0"/>
              </a:rPr>
              <a:t>Offered from SIFY’s state of the art Managed Services Network Operations Center (MS-NOC)</a:t>
            </a:r>
          </a:p>
          <a:p>
            <a:pPr algn="ctr">
              <a:spcAft>
                <a:spcPts val="1200"/>
              </a:spcAft>
            </a:pPr>
            <a:r>
              <a:rPr lang="en-US" altLang="ko-KR" sz="900" dirty="0">
                <a:solidFill>
                  <a:schemeClr val="tx1">
                    <a:lumMod val="75000"/>
                    <a:lumOff val="25000"/>
                  </a:schemeClr>
                </a:solidFill>
                <a:cs typeface="Arial" pitchFamily="34" charset="0"/>
              </a:rPr>
              <a:t>MS-NOC acts as a Single point of ownership for all Sify associated services</a:t>
            </a:r>
          </a:p>
          <a:p>
            <a:pPr algn="ctr">
              <a:spcAft>
                <a:spcPts val="1200"/>
              </a:spcAft>
            </a:pPr>
            <a:r>
              <a:rPr lang="en-US" altLang="ko-KR" sz="900" dirty="0">
                <a:solidFill>
                  <a:schemeClr val="tx1">
                    <a:lumMod val="75000"/>
                    <a:lumOff val="25000"/>
                  </a:schemeClr>
                </a:solidFill>
                <a:cs typeface="Arial" pitchFamily="34" charset="0"/>
              </a:rPr>
              <a:t>For third party vendors, MS-NOC can extend support for vendor coordination on case-to-case basis</a:t>
            </a:r>
          </a:p>
          <a:p>
            <a:pPr algn="ctr">
              <a:spcAft>
                <a:spcPts val="1200"/>
              </a:spcAft>
            </a:pPr>
            <a:r>
              <a:rPr lang="en-US" altLang="ko-KR" sz="900" dirty="0">
                <a:solidFill>
                  <a:schemeClr val="tx1">
                    <a:lumMod val="75000"/>
                    <a:lumOff val="25000"/>
                  </a:schemeClr>
                </a:solidFill>
                <a:cs typeface="Arial" pitchFamily="34" charset="0"/>
              </a:rPr>
              <a:t>Customer is also provided a web-based tool for viewing &amp; reports</a:t>
            </a:r>
          </a:p>
        </p:txBody>
      </p:sp>
      <p:sp>
        <p:nvSpPr>
          <p:cNvPr id="17" name="TextBox 16">
            <a:extLst>
              <a:ext uri="{FF2B5EF4-FFF2-40B4-BE49-F238E27FC236}">
                <a16:creationId xmlns:a16="http://schemas.microsoft.com/office/drawing/2014/main" id="{4D0CB519-7FAC-411D-B959-D8E9602C8C13}"/>
              </a:ext>
            </a:extLst>
          </p:cNvPr>
          <p:cNvSpPr txBox="1"/>
          <p:nvPr/>
        </p:nvSpPr>
        <p:spPr>
          <a:xfrm>
            <a:off x="3716719" y="1969810"/>
            <a:ext cx="1710562" cy="461665"/>
          </a:xfrm>
          <a:prstGeom prst="rect">
            <a:avLst/>
          </a:prstGeom>
          <a:noFill/>
        </p:spPr>
        <p:txBody>
          <a:bodyPr wrap="square" rtlCol="0">
            <a:spAutoFit/>
          </a:bodyPr>
          <a:lstStyle/>
          <a:p>
            <a:pPr algn="ctr"/>
            <a:r>
              <a:rPr lang="en-US" altLang="ko-KR" sz="1200" b="1" cap="all" dirty="0">
                <a:solidFill>
                  <a:schemeClr val="accent6">
                    <a:lumMod val="50000"/>
                  </a:schemeClr>
                </a:solidFill>
                <a:cs typeface="Arial" pitchFamily="34" charset="0"/>
              </a:rPr>
              <a:t>How are </a:t>
            </a:r>
          </a:p>
          <a:p>
            <a:pPr algn="ctr"/>
            <a:r>
              <a:rPr lang="en-US" altLang="ko-KR" sz="1200" b="1" dirty="0">
                <a:solidFill>
                  <a:schemeClr val="accent6">
                    <a:lumMod val="50000"/>
                  </a:schemeClr>
                </a:solidFill>
                <a:cs typeface="Arial" pitchFamily="34" charset="0"/>
              </a:rPr>
              <a:t>these offered?</a:t>
            </a:r>
          </a:p>
        </p:txBody>
      </p:sp>
      <p:sp>
        <p:nvSpPr>
          <p:cNvPr id="18" name="Oval 17">
            <a:extLst>
              <a:ext uri="{FF2B5EF4-FFF2-40B4-BE49-F238E27FC236}">
                <a16:creationId xmlns:a16="http://schemas.microsoft.com/office/drawing/2014/main" id="{B29D7CF9-689B-432E-8DDC-26BAB7E1875A}"/>
              </a:ext>
            </a:extLst>
          </p:cNvPr>
          <p:cNvSpPr/>
          <p:nvPr/>
        </p:nvSpPr>
        <p:spPr>
          <a:xfrm>
            <a:off x="4122000" y="987425"/>
            <a:ext cx="900000" cy="900000"/>
          </a:xfrm>
          <a:prstGeom prst="ellipse">
            <a:avLst/>
          </a:prstGeom>
          <a:solidFill>
            <a:schemeClr val="bg1"/>
          </a:solidFill>
          <a:ln w="12700">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Arrow: Pentagon 19">
            <a:extLst>
              <a:ext uri="{FF2B5EF4-FFF2-40B4-BE49-F238E27FC236}">
                <a16:creationId xmlns:a16="http://schemas.microsoft.com/office/drawing/2014/main" id="{1EC1F734-A53C-4022-90A1-C5B25380C4F2}"/>
              </a:ext>
            </a:extLst>
          </p:cNvPr>
          <p:cNvSpPr/>
          <p:nvPr/>
        </p:nvSpPr>
        <p:spPr>
          <a:xfrm rot="16200000">
            <a:off x="5887405" y="1796751"/>
            <a:ext cx="3273490" cy="2592000"/>
          </a:xfrm>
          <a:prstGeom prst="homePlate">
            <a:avLst>
              <a:gd name="adj" fmla="val 16894"/>
            </a:avLst>
          </a:prstGeom>
          <a:solidFill>
            <a:schemeClr val="bg1"/>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a:extLst>
              <a:ext uri="{FF2B5EF4-FFF2-40B4-BE49-F238E27FC236}">
                <a16:creationId xmlns:a16="http://schemas.microsoft.com/office/drawing/2014/main" id="{32A66B22-35BE-47CA-B4CA-3105FBA478C0}"/>
              </a:ext>
            </a:extLst>
          </p:cNvPr>
          <p:cNvSpPr txBox="1"/>
          <p:nvPr/>
        </p:nvSpPr>
        <p:spPr>
          <a:xfrm>
            <a:off x="6396823" y="2463187"/>
            <a:ext cx="2254653" cy="1677382"/>
          </a:xfrm>
          <a:prstGeom prst="rect">
            <a:avLst/>
          </a:prstGeom>
          <a:noFill/>
        </p:spPr>
        <p:txBody>
          <a:bodyPr wrap="square" lIns="36000" rtlCol="0" anchor="t">
            <a:spAutoFit/>
          </a:bodyPr>
          <a:lstStyle/>
          <a:p>
            <a:pPr algn="ctr">
              <a:spcAft>
                <a:spcPts val="1200"/>
              </a:spcAft>
            </a:pPr>
            <a:r>
              <a:rPr lang="en-US" altLang="ko-KR" sz="900" dirty="0">
                <a:solidFill>
                  <a:schemeClr val="tx1">
                    <a:lumMod val="75000"/>
                    <a:lumOff val="25000"/>
                  </a:schemeClr>
                </a:solidFill>
                <a:cs typeface="Arial" pitchFamily="34" charset="0"/>
              </a:rPr>
              <a:t>Comprehensive visibility to minute details WAN infra</a:t>
            </a:r>
          </a:p>
          <a:p>
            <a:pPr algn="ctr">
              <a:spcAft>
                <a:spcPts val="1200"/>
              </a:spcAft>
            </a:pPr>
            <a:r>
              <a:rPr lang="en-US" altLang="ko-KR" sz="900" dirty="0">
                <a:solidFill>
                  <a:schemeClr val="tx1">
                    <a:lumMod val="75000"/>
                    <a:lumOff val="25000"/>
                  </a:schemeClr>
                </a:solidFill>
                <a:cs typeface="Arial" pitchFamily="34" charset="0"/>
              </a:rPr>
              <a:t>Minimal &amp; Critical footprint On-Premises</a:t>
            </a:r>
          </a:p>
          <a:p>
            <a:pPr algn="ctr">
              <a:spcAft>
                <a:spcPts val="1200"/>
              </a:spcAft>
            </a:pPr>
            <a:r>
              <a:rPr lang="en-US" altLang="ko-KR" sz="900" dirty="0">
                <a:solidFill>
                  <a:schemeClr val="tx1">
                    <a:lumMod val="75000"/>
                    <a:lumOff val="25000"/>
                  </a:schemeClr>
                </a:solidFill>
                <a:cs typeface="Arial" pitchFamily="34" charset="0"/>
              </a:rPr>
              <a:t>Available in multiple variants to for diverse WAN deployments</a:t>
            </a:r>
          </a:p>
          <a:p>
            <a:pPr algn="ctr">
              <a:spcAft>
                <a:spcPts val="1200"/>
              </a:spcAft>
            </a:pPr>
            <a:r>
              <a:rPr lang="en-US" altLang="ko-KR" sz="900" dirty="0">
                <a:solidFill>
                  <a:schemeClr val="tx1">
                    <a:lumMod val="75000"/>
                    <a:lumOff val="25000"/>
                  </a:schemeClr>
                </a:solidFill>
                <a:cs typeface="Arial" pitchFamily="34" charset="0"/>
              </a:rPr>
              <a:t>Lower TCO</a:t>
            </a:r>
          </a:p>
          <a:p>
            <a:pPr algn="ctr">
              <a:spcAft>
                <a:spcPts val="1200"/>
              </a:spcAft>
            </a:pPr>
            <a:r>
              <a:rPr lang="en-US" altLang="ko-KR" sz="900" dirty="0">
                <a:solidFill>
                  <a:schemeClr val="tx1">
                    <a:lumMod val="75000"/>
                    <a:lumOff val="25000"/>
                  </a:schemeClr>
                </a:solidFill>
                <a:cs typeface="Arial" pitchFamily="34" charset="0"/>
              </a:rPr>
              <a:t>Industry best tools &amp; resources  support</a:t>
            </a:r>
          </a:p>
        </p:txBody>
      </p:sp>
      <p:sp>
        <p:nvSpPr>
          <p:cNvPr id="22" name="TextBox 21">
            <a:extLst>
              <a:ext uri="{FF2B5EF4-FFF2-40B4-BE49-F238E27FC236}">
                <a16:creationId xmlns:a16="http://schemas.microsoft.com/office/drawing/2014/main" id="{B7AC4DBC-2D11-4843-890C-A8EAAF7926C0}"/>
              </a:ext>
            </a:extLst>
          </p:cNvPr>
          <p:cNvSpPr txBox="1"/>
          <p:nvPr/>
        </p:nvSpPr>
        <p:spPr>
          <a:xfrm>
            <a:off x="6668720" y="1969810"/>
            <a:ext cx="1710562" cy="461665"/>
          </a:xfrm>
          <a:prstGeom prst="rect">
            <a:avLst/>
          </a:prstGeom>
          <a:noFill/>
        </p:spPr>
        <p:txBody>
          <a:bodyPr wrap="square" rtlCol="0">
            <a:spAutoFit/>
          </a:bodyPr>
          <a:lstStyle/>
          <a:p>
            <a:pPr algn="ctr"/>
            <a:r>
              <a:rPr lang="en-US" altLang="ko-KR" sz="1200" b="1" cap="all" dirty="0">
                <a:solidFill>
                  <a:schemeClr val="accent5">
                    <a:lumMod val="50000"/>
                  </a:schemeClr>
                </a:solidFill>
                <a:cs typeface="Arial" pitchFamily="34" charset="0"/>
              </a:rPr>
              <a:t>What is in it </a:t>
            </a:r>
          </a:p>
          <a:p>
            <a:pPr algn="ctr"/>
            <a:r>
              <a:rPr lang="en-US" altLang="ko-KR" sz="1200" b="1" dirty="0">
                <a:solidFill>
                  <a:schemeClr val="accent5">
                    <a:lumMod val="50000"/>
                  </a:schemeClr>
                </a:solidFill>
                <a:cs typeface="Arial" pitchFamily="34" charset="0"/>
              </a:rPr>
              <a:t>for customers? </a:t>
            </a:r>
          </a:p>
        </p:txBody>
      </p:sp>
      <p:sp>
        <p:nvSpPr>
          <p:cNvPr id="23" name="Oval 22">
            <a:extLst>
              <a:ext uri="{FF2B5EF4-FFF2-40B4-BE49-F238E27FC236}">
                <a16:creationId xmlns:a16="http://schemas.microsoft.com/office/drawing/2014/main" id="{A22BD809-645A-44DA-A4DB-8C9A860669A0}"/>
              </a:ext>
            </a:extLst>
          </p:cNvPr>
          <p:cNvSpPr/>
          <p:nvPr/>
        </p:nvSpPr>
        <p:spPr>
          <a:xfrm>
            <a:off x="7074150" y="987425"/>
            <a:ext cx="900000" cy="90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 name="Picture 24">
            <a:extLst>
              <a:ext uri="{FF2B5EF4-FFF2-40B4-BE49-F238E27FC236}">
                <a16:creationId xmlns:a16="http://schemas.microsoft.com/office/drawing/2014/main" id="{BB37ADEC-AB9E-4986-94D8-C5DAB1FB3D01}"/>
              </a:ext>
            </a:extLst>
          </p:cNvPr>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332245" y="1239328"/>
            <a:ext cx="610495" cy="405407"/>
          </a:xfrm>
          <a:prstGeom prst="rect">
            <a:avLst/>
          </a:prstGeom>
        </p:spPr>
      </p:pic>
      <p:pic>
        <p:nvPicPr>
          <p:cNvPr id="26" name="Picture 4" descr="Image result for Salient Features  icon">
            <a:extLst>
              <a:ext uri="{FF2B5EF4-FFF2-40B4-BE49-F238E27FC236}">
                <a16:creationId xmlns:a16="http://schemas.microsoft.com/office/drawing/2014/main" id="{EF3BC1DD-5FE9-4C2E-8C04-F3B06DA2D126}"/>
              </a:ext>
            </a:extLst>
          </p:cNvPr>
          <p:cNvPicPr>
            <a:picLocks noChangeAspect="1" noChangeArrowheads="1"/>
          </p:cNvPicPr>
          <p:nvPr/>
        </p:nvPicPr>
        <p:blipFill>
          <a:blip r:embed="rId4" cstate="print">
            <a:duotone>
              <a:schemeClr val="accent6">
                <a:shade val="45000"/>
                <a:satMod val="135000"/>
              </a:schemeClr>
              <a:prstClr val="white"/>
            </a:duotone>
            <a:alphaModFix/>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247616" y="1108713"/>
            <a:ext cx="657424" cy="6574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Image result for Solution icon">
            <a:extLst>
              <a:ext uri="{FF2B5EF4-FFF2-40B4-BE49-F238E27FC236}">
                <a16:creationId xmlns:a16="http://schemas.microsoft.com/office/drawing/2014/main" id="{50348F11-07DE-4AD8-8A9A-F8882BA45CE6}"/>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6246" y="1131311"/>
            <a:ext cx="575509" cy="575509"/>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C6B2552F-0D05-4AB4-AAD5-0CF1250ABB03}"/>
              </a:ext>
            </a:extLst>
          </p:cNvPr>
          <p:cNvCxnSpPr/>
          <p:nvPr/>
        </p:nvCxnSpPr>
        <p:spPr>
          <a:xfrm>
            <a:off x="492672" y="2859721"/>
            <a:ext cx="225465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8A519FA-3103-407A-9DAE-A153CC1AC80B}"/>
              </a:ext>
            </a:extLst>
          </p:cNvPr>
          <p:cNvCxnSpPr/>
          <p:nvPr/>
        </p:nvCxnSpPr>
        <p:spPr>
          <a:xfrm>
            <a:off x="492672" y="3294061"/>
            <a:ext cx="225465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0E87773-57DB-4CB8-ABB3-A1B0C962AAEF}"/>
              </a:ext>
            </a:extLst>
          </p:cNvPr>
          <p:cNvCxnSpPr/>
          <p:nvPr/>
        </p:nvCxnSpPr>
        <p:spPr>
          <a:xfrm>
            <a:off x="492672" y="3715338"/>
            <a:ext cx="225465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854774-49D2-4BAD-8DAD-F8B1E18AF045}"/>
              </a:ext>
            </a:extLst>
          </p:cNvPr>
          <p:cNvCxnSpPr/>
          <p:nvPr/>
        </p:nvCxnSpPr>
        <p:spPr>
          <a:xfrm>
            <a:off x="3444673" y="3000147"/>
            <a:ext cx="225465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F403C57-9179-480E-B6EF-07E0F39E75A2}"/>
              </a:ext>
            </a:extLst>
          </p:cNvPr>
          <p:cNvCxnSpPr/>
          <p:nvPr/>
        </p:nvCxnSpPr>
        <p:spPr>
          <a:xfrm>
            <a:off x="3444673" y="3431221"/>
            <a:ext cx="225465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BB88ADB-5236-42BE-8EE9-967E1D014696}"/>
              </a:ext>
            </a:extLst>
          </p:cNvPr>
          <p:cNvCxnSpPr/>
          <p:nvPr/>
        </p:nvCxnSpPr>
        <p:spPr>
          <a:xfrm>
            <a:off x="3444673" y="3996190"/>
            <a:ext cx="225465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AF59E22-4CFD-4A9F-8EFE-30F17C0E162D}"/>
              </a:ext>
            </a:extLst>
          </p:cNvPr>
          <p:cNvCxnSpPr/>
          <p:nvPr/>
        </p:nvCxnSpPr>
        <p:spPr>
          <a:xfrm>
            <a:off x="6396823" y="2862987"/>
            <a:ext cx="225465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8C42271-41DC-4D5D-99D6-FCCE31A9CB07}"/>
              </a:ext>
            </a:extLst>
          </p:cNvPr>
          <p:cNvCxnSpPr/>
          <p:nvPr/>
        </p:nvCxnSpPr>
        <p:spPr>
          <a:xfrm>
            <a:off x="6396823" y="3156901"/>
            <a:ext cx="225465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26BFD33-8B54-44D3-A64F-8F4722962C94}"/>
              </a:ext>
            </a:extLst>
          </p:cNvPr>
          <p:cNvCxnSpPr/>
          <p:nvPr/>
        </p:nvCxnSpPr>
        <p:spPr>
          <a:xfrm>
            <a:off x="6396823" y="3584710"/>
            <a:ext cx="225465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DC73BD7-B77C-46E5-B747-E295B5EEAA56}"/>
              </a:ext>
            </a:extLst>
          </p:cNvPr>
          <p:cNvCxnSpPr/>
          <p:nvPr/>
        </p:nvCxnSpPr>
        <p:spPr>
          <a:xfrm>
            <a:off x="6396823" y="3878624"/>
            <a:ext cx="225465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952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E4D387-409E-4238-AF70-ABC57015AC59}"/>
              </a:ext>
            </a:extLst>
          </p:cNvPr>
          <p:cNvSpPr>
            <a:spLocks noGrp="1"/>
          </p:cNvSpPr>
          <p:nvPr>
            <p:ph type="body" sz="quarter" idx="11"/>
          </p:nvPr>
        </p:nvSpPr>
        <p:spPr/>
        <p:txBody>
          <a:bodyPr>
            <a:normAutofit/>
          </a:bodyPr>
          <a:lstStyle/>
          <a:p>
            <a:r>
              <a:rPr lang="en-US" dirty="0"/>
              <a:t>SIFY SUCCESS STORIES</a:t>
            </a:r>
            <a:endParaRPr lang="en-IN" dirty="0"/>
          </a:p>
        </p:txBody>
      </p:sp>
    </p:spTree>
    <p:extLst>
      <p:ext uri="{BB962C8B-B14F-4D97-AF65-F5344CB8AC3E}">
        <p14:creationId xmlns:p14="http://schemas.microsoft.com/office/powerpoint/2010/main" val="227602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uppcl logo">
            <a:extLst>
              <a:ext uri="{FF2B5EF4-FFF2-40B4-BE49-F238E27FC236}">
                <a16:creationId xmlns:a16="http://schemas.microsoft.com/office/drawing/2014/main" id="{4505FC29-387A-4584-B824-34F99880F4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5476" y="1719181"/>
            <a:ext cx="2835274" cy="5892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735E211-BCD9-45FF-ADE2-94E445622F8C}"/>
              </a:ext>
            </a:extLst>
          </p:cNvPr>
          <p:cNvSpPr/>
          <p:nvPr/>
        </p:nvSpPr>
        <p:spPr>
          <a:xfrm>
            <a:off x="0" y="0"/>
            <a:ext cx="9144000" cy="5143500"/>
          </a:xfrm>
          <a:prstGeom prst="rect">
            <a:avLst/>
          </a:prstGeom>
          <a:noFill/>
          <a:ln w="2540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a:extLst>
              <a:ext uri="{FF2B5EF4-FFF2-40B4-BE49-F238E27FC236}">
                <a16:creationId xmlns:a16="http://schemas.microsoft.com/office/drawing/2014/main" id="{9264E20A-130E-4D16-89B3-6B7393C5AC09}"/>
              </a:ext>
            </a:extLst>
          </p:cNvPr>
          <p:cNvSpPr txBox="1"/>
          <p:nvPr/>
        </p:nvSpPr>
        <p:spPr>
          <a:xfrm>
            <a:off x="323850" y="2571750"/>
            <a:ext cx="8496300" cy="1077218"/>
          </a:xfrm>
          <a:prstGeom prst="rect">
            <a:avLst/>
          </a:prstGeom>
          <a:noFill/>
        </p:spPr>
        <p:txBody>
          <a:bodyPr wrap="square" rtlCol="0">
            <a:spAutoFit/>
          </a:bodyPr>
          <a:lstStyle/>
          <a:p>
            <a:pPr algn="ctr"/>
            <a:r>
              <a:rPr lang="en-US" sz="2800" cap="all" dirty="0">
                <a:solidFill>
                  <a:schemeClr val="tx1">
                    <a:lumMod val="75000"/>
                    <a:lumOff val="25000"/>
                  </a:schemeClr>
                </a:solidFill>
              </a:rPr>
              <a:t>Win theme: </a:t>
            </a:r>
          </a:p>
          <a:p>
            <a:pPr algn="ctr"/>
            <a:r>
              <a:rPr lang="en-US" sz="3600" b="1" cap="all" dirty="0"/>
              <a:t>Network Transformation</a:t>
            </a:r>
            <a:endParaRPr lang="en-IN" sz="3600" b="1" cap="all" dirty="0"/>
          </a:p>
        </p:txBody>
      </p:sp>
    </p:spTree>
    <p:extLst>
      <p:ext uri="{BB962C8B-B14F-4D97-AF65-F5344CB8AC3E}">
        <p14:creationId xmlns:p14="http://schemas.microsoft.com/office/powerpoint/2010/main" val="2356954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p:cNvSpPr txBox="1">
            <a:spLocks/>
          </p:cNvSpPr>
          <p:nvPr/>
        </p:nvSpPr>
        <p:spPr>
          <a:xfrm>
            <a:off x="4473606" y="6250798"/>
            <a:ext cx="2048433" cy="273572"/>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fld id="{408A3319-5104-4E46-B7BB-4F68F196E486}" type="slidenum">
              <a:rPr kumimoji="0" lang="en-IN" sz="900" b="0" i="0" u="none" strike="noStrike" kern="1200" cap="none" spc="0" normalizeH="0" baseline="0" noProof="0" smtClean="0">
                <a:ln>
                  <a:noFill/>
                </a:ln>
                <a:solidFill>
                  <a:prstClr val="white"/>
                </a:solidFill>
                <a:effectLst/>
                <a:uLnTx/>
                <a:uFillTx/>
                <a:latin typeface="Trebuchet MS"/>
                <a:ea typeface="+mn-ea"/>
                <a:cs typeface="+mn-cs"/>
              </a:rPr>
              <a:pPr marL="0" marR="0" lvl="0" indent="0" algn="ctr" defTabSz="914286" rtl="0" eaLnBrk="1" fontAlgn="auto" latinLnBrk="0" hangingPunct="1">
                <a:lnSpc>
                  <a:spcPct val="100000"/>
                </a:lnSpc>
                <a:spcBef>
                  <a:spcPts val="0"/>
                </a:spcBef>
                <a:spcAft>
                  <a:spcPts val="0"/>
                </a:spcAft>
                <a:buClrTx/>
                <a:buSzTx/>
                <a:buFontTx/>
                <a:buNone/>
                <a:tabLst/>
                <a:defRPr/>
              </a:pPr>
              <a:t>27</a:t>
            </a:fld>
            <a:endParaRPr kumimoji="0" lang="en-IN" sz="9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p:txBody>
          <a:bodyPr/>
          <a:lstStyle/>
          <a:p>
            <a:r>
              <a:rPr lang="en-US" altLang="ko-KR" dirty="0"/>
              <a:t>Unlocked cloud potential with Sify’s cloud ready Network</a:t>
            </a:r>
            <a:endParaRPr lang="en-IN" dirty="0"/>
          </a:p>
        </p:txBody>
      </p:sp>
      <p:sp>
        <p:nvSpPr>
          <p:cNvPr id="19" name="Rectangle: Rounded Corners 8">
            <a:extLst>
              <a:ext uri="{FF2B5EF4-FFF2-40B4-BE49-F238E27FC236}">
                <a16:creationId xmlns:a16="http://schemas.microsoft.com/office/drawing/2014/main" id="{C6ED7782-AC6E-4CE6-BDDD-B99961099137}"/>
              </a:ext>
            </a:extLst>
          </p:cNvPr>
          <p:cNvSpPr/>
          <p:nvPr/>
        </p:nvSpPr>
        <p:spPr>
          <a:xfrm>
            <a:off x="6084168" y="1650707"/>
            <a:ext cx="2726346" cy="3081632"/>
          </a:xfrm>
          <a:prstGeom prst="roundRect">
            <a:avLst>
              <a:gd name="adj" fmla="val 6510"/>
            </a:avLst>
          </a:prstGeom>
          <a:solidFill>
            <a:srgbClr val="E9EFF7"/>
          </a:solidFill>
          <a:ln w="9525">
            <a:solidFill>
              <a:schemeClr val="tx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584000" rIns="36000" rtlCol="0" anchor="t"/>
          <a:lstStyle/>
          <a:p>
            <a:pPr algn="ctr"/>
            <a:endParaRPr lang="en-IN" sz="1200" dirty="0">
              <a:solidFill>
                <a:prstClr val="black">
                  <a:lumMod val="65000"/>
                  <a:lumOff val="35000"/>
                </a:prstClr>
              </a:solidFill>
              <a:latin typeface="Trebuchet MS"/>
            </a:endParaRPr>
          </a:p>
        </p:txBody>
      </p:sp>
      <p:sp>
        <p:nvSpPr>
          <p:cNvPr id="20" name="Rectangle: Rounded Corners 8">
            <a:extLst>
              <a:ext uri="{FF2B5EF4-FFF2-40B4-BE49-F238E27FC236}">
                <a16:creationId xmlns:a16="http://schemas.microsoft.com/office/drawing/2014/main" id="{C6ED7782-AC6E-4CE6-BDDD-B99961099137}"/>
              </a:ext>
            </a:extLst>
          </p:cNvPr>
          <p:cNvSpPr/>
          <p:nvPr/>
        </p:nvSpPr>
        <p:spPr>
          <a:xfrm>
            <a:off x="3200698" y="1650707"/>
            <a:ext cx="2726346" cy="3081632"/>
          </a:xfrm>
          <a:prstGeom prst="roundRect">
            <a:avLst>
              <a:gd name="adj" fmla="val 6510"/>
            </a:avLst>
          </a:prstGeom>
          <a:solidFill>
            <a:schemeClr val="bg1"/>
          </a:solidFill>
          <a:ln w="9525">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584000" rIns="36000" rtlCol="0" anchor="t"/>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lumMod val="65000"/>
                  <a:lumOff val="35000"/>
                </a:prstClr>
              </a:solidFill>
              <a:effectLst/>
              <a:uLnTx/>
              <a:uFillTx/>
              <a:latin typeface="Trebuchet MS"/>
              <a:ea typeface="+mn-ea"/>
              <a:cs typeface="+mn-cs"/>
            </a:endParaRPr>
          </a:p>
        </p:txBody>
      </p:sp>
      <p:sp>
        <p:nvSpPr>
          <p:cNvPr id="21" name="Rectangle: Rounded Corners 8">
            <a:extLst>
              <a:ext uri="{FF2B5EF4-FFF2-40B4-BE49-F238E27FC236}">
                <a16:creationId xmlns:a16="http://schemas.microsoft.com/office/drawing/2014/main" id="{C6ED7782-AC6E-4CE6-BDDD-B99961099137}"/>
              </a:ext>
            </a:extLst>
          </p:cNvPr>
          <p:cNvSpPr/>
          <p:nvPr/>
        </p:nvSpPr>
        <p:spPr>
          <a:xfrm>
            <a:off x="317228" y="1650707"/>
            <a:ext cx="2726346" cy="3081632"/>
          </a:xfrm>
          <a:prstGeom prst="roundRect">
            <a:avLst>
              <a:gd name="adj" fmla="val 6510"/>
            </a:avLst>
          </a:prstGeom>
          <a:solidFill>
            <a:schemeClr val="bg1"/>
          </a:solidFill>
          <a:ln w="9525">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584000" rIns="36000" rtlCol="0" anchor="t"/>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lumMod val="65000"/>
                  <a:lumOff val="35000"/>
                </a:prstClr>
              </a:solidFill>
              <a:effectLst/>
              <a:uLnTx/>
              <a:uFillTx/>
              <a:latin typeface="Trebuchet MS"/>
              <a:ea typeface="+mn-ea"/>
              <a:cs typeface="+mn-cs"/>
            </a:endParaRPr>
          </a:p>
        </p:txBody>
      </p:sp>
      <p:sp>
        <p:nvSpPr>
          <p:cNvPr id="24" name="Content Placeholder 2"/>
          <p:cNvSpPr txBox="1">
            <a:spLocks/>
          </p:cNvSpPr>
          <p:nvPr/>
        </p:nvSpPr>
        <p:spPr>
          <a:xfrm>
            <a:off x="6205786" y="2475752"/>
            <a:ext cx="2537285" cy="21349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2075" indent="-92075">
              <a:lnSpc>
                <a:spcPct val="100000"/>
              </a:lnSpc>
              <a:buClr>
                <a:srgbClr val="1F497D"/>
              </a:buClr>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Complete WAN back-up based on SD-WAN with layer 3 MPLS for 750 locations</a:t>
            </a:r>
          </a:p>
          <a:p>
            <a:pPr marL="92075" indent="-92075">
              <a:lnSpc>
                <a:spcPct val="100000"/>
              </a:lnSpc>
              <a:buClr>
                <a:srgbClr val="1F497D"/>
              </a:buClr>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SD-WAN MPLS links at each location, management of aggregate bandwidth on SD-WAN devices</a:t>
            </a:r>
          </a:p>
          <a:p>
            <a:pPr marL="92075" indent="-92075">
              <a:lnSpc>
                <a:spcPct val="100000"/>
              </a:lnSpc>
              <a:buClr>
                <a:srgbClr val="1F497D"/>
              </a:buClr>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Management of Other Service Provider links, with SLA management</a:t>
            </a:r>
          </a:p>
          <a:p>
            <a:pPr marL="92075" indent="-92075">
              <a:lnSpc>
                <a:spcPct val="100000"/>
              </a:lnSpc>
              <a:buClr>
                <a:srgbClr val="1F497D"/>
              </a:buClr>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Mesh Network topology for IP Telephony and video conference.</a:t>
            </a:r>
          </a:p>
          <a:p>
            <a:pPr marL="92075" indent="-92075">
              <a:lnSpc>
                <a:spcPct val="100000"/>
              </a:lnSpc>
              <a:buClr>
                <a:srgbClr val="1F497D"/>
              </a:buClr>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NMS tool, online portal access to monitor links performance and advanced reporting.</a:t>
            </a:r>
          </a:p>
        </p:txBody>
      </p:sp>
      <p:sp>
        <p:nvSpPr>
          <p:cNvPr id="14" name="Rectangle 13"/>
          <p:cNvSpPr/>
          <p:nvPr/>
        </p:nvSpPr>
        <p:spPr>
          <a:xfrm>
            <a:off x="6084168" y="2111391"/>
            <a:ext cx="2726345"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1F497D"/>
              </a:buClr>
              <a:buSzPct val="100000"/>
              <a:buFontTx/>
              <a:buNone/>
              <a:tabLst/>
              <a:defRPr/>
            </a:pPr>
            <a:r>
              <a:rPr kumimoji="0" lang="en-US" sz="1200" b="1" i="0" u="none" strike="noStrike" kern="1200" cap="all" spc="0" normalizeH="0" noProof="0" dirty="0">
                <a:ln>
                  <a:noFill/>
                </a:ln>
                <a:effectLst/>
                <a:uLnTx/>
                <a:uFillTx/>
                <a:latin typeface="Trebuchet MS"/>
                <a:ea typeface="Open Sans Condensed" panose="020B0806030504020204" pitchFamily="34" charset="0"/>
                <a:cs typeface="Arial" panose="020B0604020202020204" pitchFamily="34" charset="0"/>
              </a:rPr>
              <a:t>Sify’s value additions</a:t>
            </a:r>
          </a:p>
        </p:txBody>
      </p:sp>
      <p:sp>
        <p:nvSpPr>
          <p:cNvPr id="15" name="Oval 14"/>
          <p:cNvSpPr/>
          <p:nvPr/>
        </p:nvSpPr>
        <p:spPr>
          <a:xfrm>
            <a:off x="7087341" y="1295067"/>
            <a:ext cx="720000" cy="720000"/>
          </a:xfrm>
          <a:prstGeom prst="ellipse">
            <a:avLst/>
          </a:prstGeom>
          <a:solidFill>
            <a:schemeClr val="accent1">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26" name="Picture 10" descr="Image result for services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94497" y="1402223"/>
            <a:ext cx="505689" cy="505689"/>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4203871" y="1295067"/>
            <a:ext cx="720000" cy="720000"/>
          </a:xfrm>
          <a:prstGeom prst="ellipse">
            <a:avLst/>
          </a:prstGeom>
          <a:solidFill>
            <a:schemeClr val="bg2"/>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1" name="Picture 2" descr="Image result for chosen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317647" y="1422226"/>
            <a:ext cx="508705" cy="508705"/>
          </a:xfrm>
          <a:prstGeom prst="rect">
            <a:avLst/>
          </a:prstGeom>
          <a:noFill/>
          <a:extLst>
            <a:ext uri="{909E8E84-426E-40DD-AFC4-6F175D3DCCD1}">
              <a14:hiddenFill xmlns:a14="http://schemas.microsoft.com/office/drawing/2010/main">
                <a:solidFill>
                  <a:srgbClr val="FFFFFF"/>
                </a:solidFill>
              </a14:hiddenFill>
            </a:ext>
          </a:extLst>
        </p:spPr>
      </p:pic>
      <p:sp>
        <p:nvSpPr>
          <p:cNvPr id="32" name="Content Placeholder 2"/>
          <p:cNvSpPr txBox="1">
            <a:spLocks/>
          </p:cNvSpPr>
          <p:nvPr/>
        </p:nvSpPr>
        <p:spPr>
          <a:xfrm>
            <a:off x="3325467" y="2475751"/>
            <a:ext cx="2492614" cy="185770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Sify is a leader in Cloud Enabling technologies and has delivered largest MPLS network for India Post in PSU sector.</a:t>
            </a:r>
          </a:p>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Sify is capable of end-to-end provisioning, installation, configuration &amp; management of SD-WAN devices at all locations</a:t>
            </a:r>
          </a:p>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Sify has built and managed a Centralized Billing Solution, hosted on Cloud and offered on a flexible outcome-based model which delivered huge cost saving over 5 years</a:t>
            </a:r>
          </a:p>
        </p:txBody>
      </p:sp>
      <p:sp>
        <p:nvSpPr>
          <p:cNvPr id="33" name="Rectangle 32"/>
          <p:cNvSpPr/>
          <p:nvPr/>
        </p:nvSpPr>
        <p:spPr>
          <a:xfrm>
            <a:off x="3203848" y="2111391"/>
            <a:ext cx="2726345"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1F497D"/>
              </a:buClr>
              <a:buSzPct val="100000"/>
              <a:buFontTx/>
              <a:buNone/>
              <a:tabLst/>
              <a:defRPr/>
            </a:pPr>
            <a:r>
              <a:rPr kumimoji="0" lang="en-US" sz="1200" b="1" i="0" u="none" strike="noStrike" kern="1200" cap="all" spc="0" normalizeH="0" noProof="0" dirty="0">
                <a:ln>
                  <a:noFill/>
                </a:ln>
                <a:effectLst/>
                <a:uLnTx/>
                <a:uFillTx/>
                <a:latin typeface="Trebuchet MS"/>
                <a:ea typeface="Open Sans Condensed" panose="020B0806030504020204" pitchFamily="34" charset="0"/>
                <a:cs typeface="Arial" panose="020B0604020202020204" pitchFamily="34" charset="0"/>
              </a:rPr>
              <a:t>Why </a:t>
            </a:r>
            <a:r>
              <a:rPr kumimoji="0" lang="en-US" sz="1200" b="1" i="0" u="none" strike="noStrike" kern="1200" cap="all" spc="0" normalizeH="0" noProof="0" dirty="0" err="1">
                <a:ln>
                  <a:noFill/>
                </a:ln>
                <a:effectLst/>
                <a:uLnTx/>
                <a:uFillTx/>
                <a:latin typeface="Trebuchet MS"/>
                <a:ea typeface="Open Sans Condensed" panose="020B0806030504020204" pitchFamily="34" charset="0"/>
                <a:cs typeface="Arial" panose="020B0604020202020204" pitchFamily="34" charset="0"/>
              </a:rPr>
              <a:t>Sify</a:t>
            </a:r>
            <a:r>
              <a:rPr kumimoji="0" lang="en-US" sz="1200" b="1" i="0" u="none" strike="noStrike" kern="1200" cap="all" spc="0" normalizeH="0" noProof="0" dirty="0">
                <a:ln>
                  <a:noFill/>
                </a:ln>
                <a:effectLst/>
                <a:uLnTx/>
                <a:uFillTx/>
                <a:latin typeface="Trebuchet MS"/>
                <a:ea typeface="Open Sans Condensed" panose="020B0806030504020204" pitchFamily="34" charset="0"/>
                <a:cs typeface="Arial" panose="020B0604020202020204" pitchFamily="34" charset="0"/>
              </a:rPr>
              <a:t> was chosen?</a:t>
            </a:r>
          </a:p>
        </p:txBody>
      </p:sp>
      <p:sp>
        <p:nvSpPr>
          <p:cNvPr id="34" name="Oval 33"/>
          <p:cNvSpPr/>
          <p:nvPr/>
        </p:nvSpPr>
        <p:spPr>
          <a:xfrm>
            <a:off x="1320401" y="1295067"/>
            <a:ext cx="720000" cy="720000"/>
          </a:xfrm>
          <a:prstGeom prst="ellipse">
            <a:avLst/>
          </a:prstGeom>
          <a:solidFill>
            <a:schemeClr val="accent3">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Trebuchet MS"/>
                <a:ea typeface="+mn-ea"/>
                <a:cs typeface="+mn-cs"/>
              </a:rPr>
              <a:t>	</a:t>
            </a:r>
          </a:p>
        </p:txBody>
      </p:sp>
      <p:pic>
        <p:nvPicPr>
          <p:cNvPr id="22" name="Picture 6" descr="Image result for objective icon"/>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1165" y="1384819"/>
            <a:ext cx="540495" cy="540495"/>
          </a:xfrm>
          <a:prstGeom prst="rect">
            <a:avLst/>
          </a:prstGeom>
          <a:noFill/>
          <a:extLst>
            <a:ext uri="{909E8E84-426E-40DD-AFC4-6F175D3DCCD1}">
              <a14:hiddenFill xmlns:a14="http://schemas.microsoft.com/office/drawing/2010/main">
                <a:solidFill>
                  <a:srgbClr val="FFFFFF"/>
                </a:solidFill>
              </a14:hiddenFill>
            </a:ext>
          </a:extLst>
        </p:spPr>
      </p:pic>
      <p:sp>
        <p:nvSpPr>
          <p:cNvPr id="35" name="Content Placeholder 2"/>
          <p:cNvSpPr txBox="1">
            <a:spLocks/>
          </p:cNvSpPr>
          <p:nvPr/>
        </p:nvSpPr>
        <p:spPr>
          <a:xfrm>
            <a:off x="455106" y="2475752"/>
            <a:ext cx="2492614" cy="113614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mn-ea"/>
                <a:cs typeface="Arial" panose="020B0604020202020204" pitchFamily="34" charset="0"/>
              </a:rPr>
              <a:t>A network for agility and flexibility for cloud applications</a:t>
            </a:r>
          </a:p>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mn-ea"/>
                <a:cs typeface="Arial" panose="020B0604020202020204" pitchFamily="34" charset="0"/>
              </a:rPr>
              <a:t>Centralized connectivity and management for geographically spread locations</a:t>
            </a:r>
          </a:p>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mn-ea"/>
                <a:cs typeface="Arial" panose="020B0604020202020204" pitchFamily="34" charset="0"/>
              </a:rPr>
              <a:t>Network cost optimization</a:t>
            </a:r>
          </a:p>
        </p:txBody>
      </p:sp>
      <p:sp>
        <p:nvSpPr>
          <p:cNvPr id="36" name="Rectangle 35"/>
          <p:cNvSpPr/>
          <p:nvPr/>
        </p:nvSpPr>
        <p:spPr>
          <a:xfrm>
            <a:off x="333487" y="2111391"/>
            <a:ext cx="2726345"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1F497D"/>
              </a:buClr>
              <a:buSzPct val="100000"/>
              <a:buFontTx/>
              <a:buNone/>
              <a:tabLst/>
              <a:defRPr/>
            </a:pPr>
            <a:r>
              <a:rPr kumimoji="0" lang="en-US" sz="1200" b="1" i="0" u="none" strike="noStrike" kern="1200" cap="all" spc="0" normalizeH="0" noProof="0" dirty="0">
                <a:ln>
                  <a:noFill/>
                </a:ln>
                <a:effectLst/>
                <a:uLnTx/>
                <a:uFillTx/>
                <a:latin typeface="Trebuchet MS"/>
                <a:ea typeface="Open Sans Condensed" panose="020B0806030504020204" pitchFamily="34" charset="0"/>
                <a:cs typeface="Arial" panose="020B0604020202020204" pitchFamily="34" charset="0"/>
              </a:rPr>
              <a:t>Objective</a:t>
            </a:r>
          </a:p>
        </p:txBody>
      </p:sp>
      <p:sp>
        <p:nvSpPr>
          <p:cNvPr id="3" name="TextBox 2">
            <a:extLst>
              <a:ext uri="{FF2B5EF4-FFF2-40B4-BE49-F238E27FC236}">
                <a16:creationId xmlns:a16="http://schemas.microsoft.com/office/drawing/2014/main" id="{AB7478B9-946E-41BC-97DB-1D180A8A4F75}"/>
              </a:ext>
            </a:extLst>
          </p:cNvPr>
          <p:cNvSpPr txBox="1"/>
          <p:nvPr/>
        </p:nvSpPr>
        <p:spPr>
          <a:xfrm>
            <a:off x="333487" y="1000385"/>
            <a:ext cx="8493285" cy="276999"/>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a:ea typeface="+mn-ea"/>
                <a:cs typeface="+mn-cs"/>
              </a:rPr>
              <a:t>Transformation Goal: Ensure centralized connectivity for cloud applications and geographically spread branches.</a:t>
            </a:r>
            <a:endParaRPr kumimoji="0" lang="en-IN" sz="12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2567931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8">
            <a:extLst>
              <a:ext uri="{FF2B5EF4-FFF2-40B4-BE49-F238E27FC236}">
                <a16:creationId xmlns:a16="http://schemas.microsoft.com/office/drawing/2014/main" id="{2C376489-3023-482C-A927-BE89EB9EB6C0}"/>
              </a:ext>
            </a:extLst>
          </p:cNvPr>
          <p:cNvSpPr/>
          <p:nvPr/>
        </p:nvSpPr>
        <p:spPr>
          <a:xfrm>
            <a:off x="6084168" y="1650707"/>
            <a:ext cx="2726346" cy="3081632"/>
          </a:xfrm>
          <a:prstGeom prst="roundRect">
            <a:avLst>
              <a:gd name="adj" fmla="val 6510"/>
            </a:avLst>
          </a:prstGeom>
          <a:solidFill>
            <a:srgbClr val="E9EFF7"/>
          </a:solidFill>
          <a:ln w="9525">
            <a:solidFill>
              <a:schemeClr val="tx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584000" rIns="36000" rtlCol="0" anchor="t"/>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lumMod val="65000"/>
                  <a:lumOff val="35000"/>
                </a:prstClr>
              </a:solidFill>
              <a:effectLst/>
              <a:uLnTx/>
              <a:uFillTx/>
              <a:latin typeface="Trebuchet MS"/>
              <a:ea typeface="+mn-ea"/>
              <a:cs typeface="+mn-cs"/>
            </a:endParaRPr>
          </a:p>
        </p:txBody>
      </p:sp>
      <p:sp>
        <p:nvSpPr>
          <p:cNvPr id="19" name="Rectangle: Rounded Corners 8">
            <a:extLst>
              <a:ext uri="{FF2B5EF4-FFF2-40B4-BE49-F238E27FC236}">
                <a16:creationId xmlns:a16="http://schemas.microsoft.com/office/drawing/2014/main" id="{B38E1113-259B-4438-AD30-D8DD0470010E}"/>
              </a:ext>
            </a:extLst>
          </p:cNvPr>
          <p:cNvSpPr/>
          <p:nvPr/>
        </p:nvSpPr>
        <p:spPr>
          <a:xfrm>
            <a:off x="3200698" y="1650707"/>
            <a:ext cx="2726346" cy="3081632"/>
          </a:xfrm>
          <a:prstGeom prst="roundRect">
            <a:avLst>
              <a:gd name="adj" fmla="val 6510"/>
            </a:avLst>
          </a:prstGeom>
          <a:solidFill>
            <a:schemeClr val="bg1"/>
          </a:solidFill>
          <a:ln w="9525">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584000" rIns="36000" rtlCol="0" anchor="t"/>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lumMod val="65000"/>
                  <a:lumOff val="35000"/>
                </a:prstClr>
              </a:solidFill>
              <a:effectLst/>
              <a:uLnTx/>
              <a:uFillTx/>
              <a:latin typeface="Trebuchet MS"/>
              <a:ea typeface="+mn-ea"/>
              <a:cs typeface="+mn-cs"/>
            </a:endParaRPr>
          </a:p>
        </p:txBody>
      </p:sp>
      <p:sp>
        <p:nvSpPr>
          <p:cNvPr id="20" name="Rectangle: Rounded Corners 8">
            <a:extLst>
              <a:ext uri="{FF2B5EF4-FFF2-40B4-BE49-F238E27FC236}">
                <a16:creationId xmlns:a16="http://schemas.microsoft.com/office/drawing/2014/main" id="{14142145-459E-49F4-B9A8-9EC57C2FF0EF}"/>
              </a:ext>
            </a:extLst>
          </p:cNvPr>
          <p:cNvSpPr/>
          <p:nvPr/>
        </p:nvSpPr>
        <p:spPr>
          <a:xfrm>
            <a:off x="317228" y="1650707"/>
            <a:ext cx="2726346" cy="3081632"/>
          </a:xfrm>
          <a:prstGeom prst="roundRect">
            <a:avLst>
              <a:gd name="adj" fmla="val 6510"/>
            </a:avLst>
          </a:prstGeom>
          <a:solidFill>
            <a:schemeClr val="bg1"/>
          </a:solidFill>
          <a:ln w="9525">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584000" rIns="36000" rtlCol="0" anchor="t"/>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lumMod val="65000"/>
                  <a:lumOff val="35000"/>
                </a:prstClr>
              </a:solidFill>
              <a:effectLst/>
              <a:uLnTx/>
              <a:uFillTx/>
              <a:latin typeface="Trebuchet MS"/>
              <a:ea typeface="+mn-ea"/>
              <a:cs typeface="+mn-cs"/>
            </a:endParaRPr>
          </a:p>
        </p:txBody>
      </p:sp>
      <p:sp>
        <p:nvSpPr>
          <p:cNvPr id="2" name="Title 1"/>
          <p:cNvSpPr>
            <a:spLocks noGrp="1"/>
          </p:cNvSpPr>
          <p:nvPr>
            <p:ph type="title"/>
          </p:nvPr>
        </p:nvSpPr>
        <p:spPr/>
        <p:txBody>
          <a:bodyPr/>
          <a:lstStyle/>
          <a:p>
            <a:r>
              <a:rPr lang="en-US" altLang="ko-KR" dirty="0"/>
              <a:t>Centralized SD WAN over MPLS Connecting 750 Locations, DC &amp; DR to Reduce Operating costs</a:t>
            </a:r>
            <a:endParaRPr lang="en-IN" dirty="0"/>
          </a:p>
        </p:txBody>
      </p:sp>
      <p:sp>
        <p:nvSpPr>
          <p:cNvPr id="25" name="Content Placeholder 2"/>
          <p:cNvSpPr txBox="1">
            <a:spLocks/>
          </p:cNvSpPr>
          <p:nvPr/>
        </p:nvSpPr>
        <p:spPr>
          <a:xfrm>
            <a:off x="6196280" y="2439214"/>
            <a:ext cx="2492614" cy="197590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Improved business-critical application performance, capacity management and planning resulting in reduced network operating costs.</a:t>
            </a:r>
          </a:p>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Achieved centralized policy enforcement across all locations, dashboard-based monitoring and control of the entire WAN. </a:t>
            </a:r>
          </a:p>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Single ownership with Sify for installation, configuration and 24x7 monitoring &amp; management.</a:t>
            </a:r>
          </a:p>
        </p:txBody>
      </p:sp>
      <p:sp>
        <p:nvSpPr>
          <p:cNvPr id="26" name="Rectangle 25"/>
          <p:cNvSpPr/>
          <p:nvPr/>
        </p:nvSpPr>
        <p:spPr>
          <a:xfrm>
            <a:off x="6084168" y="2128444"/>
            <a:ext cx="2726345"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1F497D"/>
              </a:buClr>
              <a:buSzPct val="100000"/>
              <a:buFontTx/>
              <a:buNone/>
              <a:tabLst/>
              <a:defRPr/>
            </a:pPr>
            <a:r>
              <a:rPr kumimoji="0" lang="en-US" sz="1200" b="1" i="0" u="none" strike="noStrike" kern="1200" cap="all" spc="0" normalizeH="0" noProof="0" dirty="0">
                <a:ln>
                  <a:noFill/>
                </a:ln>
                <a:effectLst/>
                <a:uLnTx/>
                <a:uFillTx/>
                <a:latin typeface="Trebuchet MS"/>
                <a:ea typeface="Open Sans Condensed" panose="020B0806030504020204" pitchFamily="34" charset="0"/>
                <a:cs typeface="Arial" panose="020B0604020202020204" pitchFamily="34" charset="0"/>
              </a:rPr>
              <a:t>Customer success</a:t>
            </a:r>
          </a:p>
        </p:txBody>
      </p:sp>
      <p:sp>
        <p:nvSpPr>
          <p:cNvPr id="28" name="Oval 27"/>
          <p:cNvSpPr/>
          <p:nvPr/>
        </p:nvSpPr>
        <p:spPr>
          <a:xfrm>
            <a:off x="7087341" y="1281561"/>
            <a:ext cx="720000" cy="720000"/>
          </a:xfrm>
          <a:prstGeom prst="ellipse">
            <a:avLst/>
          </a:prstGeom>
          <a:solidFill>
            <a:schemeClr val="accent1">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1" name="Oval 30"/>
          <p:cNvSpPr/>
          <p:nvPr/>
        </p:nvSpPr>
        <p:spPr>
          <a:xfrm>
            <a:off x="4203871" y="1281561"/>
            <a:ext cx="720000" cy="720000"/>
          </a:xfrm>
          <a:prstGeom prst="ellipse">
            <a:avLst/>
          </a:prstGeom>
          <a:solidFill>
            <a:schemeClr val="bg2"/>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3" name="Content Placeholder 2"/>
          <p:cNvSpPr txBox="1">
            <a:spLocks/>
          </p:cNvSpPr>
          <p:nvPr/>
        </p:nvSpPr>
        <p:spPr>
          <a:xfrm>
            <a:off x="3261588" y="2439215"/>
            <a:ext cx="2742444" cy="22220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Centralized authentication system to authenticate network elements of control plane, data plane and NMS management tool.</a:t>
            </a:r>
          </a:p>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Traffic dynamically routed based on application, endpoint, and network conditions to deliver best performance on cloud. </a:t>
            </a:r>
          </a:p>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Scalable solution to meet future requirements as and when required</a:t>
            </a:r>
          </a:p>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SD WAN over MPLS Network provides centralized, policy driven, dashboard -based monitoring/control and supports Zero Touch Provisioning with automated outage detection &amp; correction</a:t>
            </a:r>
          </a:p>
        </p:txBody>
      </p:sp>
      <p:sp>
        <p:nvSpPr>
          <p:cNvPr id="34" name="Rectangle 33"/>
          <p:cNvSpPr/>
          <p:nvPr/>
        </p:nvSpPr>
        <p:spPr>
          <a:xfrm>
            <a:off x="3203848" y="2128444"/>
            <a:ext cx="2726345"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1F497D"/>
              </a:buClr>
              <a:buSzPct val="100000"/>
              <a:buFontTx/>
              <a:buNone/>
              <a:tabLst/>
              <a:defRPr/>
            </a:pPr>
            <a:r>
              <a:rPr kumimoji="0" lang="en-US" sz="1200" b="1" i="0" u="none" strike="noStrike" kern="1200" cap="all" spc="0" normalizeH="0" noProof="0" dirty="0">
                <a:ln>
                  <a:noFill/>
                </a:ln>
                <a:effectLst/>
                <a:uLnTx/>
                <a:uFillTx/>
                <a:latin typeface="Trebuchet MS"/>
                <a:ea typeface="Open Sans Condensed" panose="020B0806030504020204" pitchFamily="34" charset="0"/>
                <a:cs typeface="Arial" panose="020B0604020202020204" pitchFamily="34" charset="0"/>
              </a:rPr>
              <a:t>After transformation</a:t>
            </a:r>
          </a:p>
        </p:txBody>
      </p:sp>
      <p:sp>
        <p:nvSpPr>
          <p:cNvPr id="36" name="Oval 35"/>
          <p:cNvSpPr/>
          <p:nvPr/>
        </p:nvSpPr>
        <p:spPr>
          <a:xfrm>
            <a:off x="1320401" y="1281561"/>
            <a:ext cx="720000" cy="720000"/>
          </a:xfrm>
          <a:prstGeom prst="ellipse">
            <a:avLst/>
          </a:prstGeom>
          <a:solidFill>
            <a:schemeClr val="accent3">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Trebuchet MS"/>
                <a:ea typeface="+mn-ea"/>
                <a:cs typeface="+mn-cs"/>
              </a:rPr>
              <a:t>	</a:t>
            </a:r>
          </a:p>
        </p:txBody>
      </p:sp>
      <p:sp>
        <p:nvSpPr>
          <p:cNvPr id="38" name="Content Placeholder 2"/>
          <p:cNvSpPr txBox="1">
            <a:spLocks/>
          </p:cNvSpPr>
          <p:nvPr/>
        </p:nvSpPr>
        <p:spPr>
          <a:xfrm>
            <a:off x="455106" y="2439214"/>
            <a:ext cx="2492614" cy="22220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Dual MPLS connections to the cloud had varying bandwidth </a:t>
            </a:r>
          </a:p>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All links and routers provided and managed by multiple Service Providers</a:t>
            </a:r>
          </a:p>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Online systems required continuous efforts for robustness &amp; efficiency.</a:t>
            </a:r>
          </a:p>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Performance on MPLS network was slow for moving applications to cloud</a:t>
            </a:r>
          </a:p>
          <a:p>
            <a:pPr marL="92075" indent="-92075">
              <a:lnSpc>
                <a:spcPct val="100000"/>
              </a:lnSpc>
              <a:buClr>
                <a:srgbClr val="1F497D"/>
              </a:buClr>
              <a:buSzPct val="100000"/>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a:ea typeface="Open Sans Condensed" panose="020B0806030504020204" pitchFamily="34" charset="0"/>
                <a:cs typeface="Arial" panose="020B0604020202020204" pitchFamily="34" charset="0"/>
              </a:rPr>
              <a:t>Systems unable to support different  topologies - any-to-any, hub-spoke &amp; partial mesh etc.</a:t>
            </a:r>
          </a:p>
        </p:txBody>
      </p:sp>
      <p:sp>
        <p:nvSpPr>
          <p:cNvPr id="39" name="Rectangle 38"/>
          <p:cNvSpPr/>
          <p:nvPr/>
        </p:nvSpPr>
        <p:spPr>
          <a:xfrm>
            <a:off x="333487" y="2128444"/>
            <a:ext cx="2726345"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1F497D"/>
              </a:buClr>
              <a:buSzPct val="100000"/>
              <a:buFontTx/>
              <a:buNone/>
              <a:tabLst/>
              <a:defRPr/>
            </a:pPr>
            <a:r>
              <a:rPr kumimoji="0" lang="en-US" sz="1200" b="1" i="0" u="none" strike="noStrike" kern="1200" cap="all" spc="0" normalizeH="0" noProof="0" dirty="0">
                <a:ln>
                  <a:noFill/>
                </a:ln>
                <a:effectLst/>
                <a:uLnTx/>
                <a:uFillTx/>
                <a:latin typeface="Trebuchet MS"/>
                <a:ea typeface="Open Sans Condensed" panose="020B0806030504020204" pitchFamily="34" charset="0"/>
                <a:cs typeface="Arial" panose="020B0604020202020204" pitchFamily="34" charset="0"/>
              </a:rPr>
              <a:t>Before transformation</a:t>
            </a:r>
          </a:p>
        </p:txBody>
      </p:sp>
      <p:pic>
        <p:nvPicPr>
          <p:cNvPr id="40" name="Picture 2" descr="Image result for before icon"/>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41533" y="1402692"/>
            <a:ext cx="477737" cy="47773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Image result for after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296922" y="1375629"/>
            <a:ext cx="550156" cy="55015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Image result for benefits icon"/>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84626" y="1346495"/>
            <a:ext cx="537791" cy="53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84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D649-861E-473D-A4FF-889D2BFD5FB7}"/>
              </a:ext>
            </a:extLst>
          </p:cNvPr>
          <p:cNvSpPr>
            <a:spLocks noGrp="1"/>
          </p:cNvSpPr>
          <p:nvPr>
            <p:ph type="title"/>
          </p:nvPr>
        </p:nvSpPr>
        <p:spPr/>
        <p:txBody>
          <a:bodyPr/>
          <a:lstStyle/>
          <a:p>
            <a:r>
              <a:rPr lang="en-US" dirty="0"/>
              <a:t>More Case Studies to be Added</a:t>
            </a:r>
          </a:p>
        </p:txBody>
      </p:sp>
    </p:spTree>
    <p:extLst>
      <p:ext uri="{BB962C8B-B14F-4D97-AF65-F5344CB8AC3E}">
        <p14:creationId xmlns:p14="http://schemas.microsoft.com/office/powerpoint/2010/main" val="47895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CBECB-A13A-4B87-9B62-0EE679333A04}"/>
              </a:ext>
            </a:extLst>
          </p:cNvPr>
          <p:cNvSpPr>
            <a:spLocks noGrp="1"/>
          </p:cNvSpPr>
          <p:nvPr>
            <p:ph type="title"/>
          </p:nvPr>
        </p:nvSpPr>
        <p:spPr/>
        <p:txBody>
          <a:bodyPr/>
          <a:lstStyle/>
          <a:p>
            <a:r>
              <a:rPr lang="en-US" dirty="0"/>
              <a:t>Major Global Business Trends leading to increased demand from networks</a:t>
            </a:r>
            <a:endParaRPr lang="en-IN" dirty="0"/>
          </a:p>
        </p:txBody>
      </p:sp>
      <p:sp>
        <p:nvSpPr>
          <p:cNvPr id="4" name="TextBox 3">
            <a:extLst>
              <a:ext uri="{FF2B5EF4-FFF2-40B4-BE49-F238E27FC236}">
                <a16:creationId xmlns:a16="http://schemas.microsoft.com/office/drawing/2014/main" id="{FCE57C62-1AF3-4F07-9FBA-21BB05F63D6F}"/>
              </a:ext>
            </a:extLst>
          </p:cNvPr>
          <p:cNvSpPr txBox="1"/>
          <p:nvPr/>
        </p:nvSpPr>
        <p:spPr>
          <a:xfrm>
            <a:off x="324000" y="2209354"/>
            <a:ext cx="2208184" cy="523220"/>
          </a:xfrm>
          <a:prstGeom prst="rect">
            <a:avLst/>
          </a:prstGeom>
          <a:noFill/>
        </p:spPr>
        <p:txBody>
          <a:bodyPr wrap="square" rtlCol="0">
            <a:spAutoFit/>
          </a:bodyPr>
          <a:lstStyle/>
          <a:p>
            <a:r>
              <a:rPr lang="en-IN" sz="1400" b="1" dirty="0"/>
              <a:t>Hyperconnected enterprises</a:t>
            </a:r>
          </a:p>
        </p:txBody>
      </p:sp>
      <p:sp>
        <p:nvSpPr>
          <p:cNvPr id="6" name="TextBox 5">
            <a:extLst>
              <a:ext uri="{FF2B5EF4-FFF2-40B4-BE49-F238E27FC236}">
                <a16:creationId xmlns:a16="http://schemas.microsoft.com/office/drawing/2014/main" id="{20137628-EA9F-4DB1-A538-929B03349DFC}"/>
              </a:ext>
            </a:extLst>
          </p:cNvPr>
          <p:cNvSpPr txBox="1"/>
          <p:nvPr/>
        </p:nvSpPr>
        <p:spPr>
          <a:xfrm>
            <a:off x="323999" y="2732574"/>
            <a:ext cx="2208185" cy="1938992"/>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tx1">
                    <a:lumMod val="75000"/>
                    <a:lumOff val="25000"/>
                  </a:schemeClr>
                </a:solidFill>
              </a:rPr>
              <a:t>Multitude of connections for geographically distributed people, processes, and devices</a:t>
            </a:r>
          </a:p>
          <a:p>
            <a:pPr marL="171450" indent="-171450">
              <a:spcAft>
                <a:spcPts val="600"/>
              </a:spcAft>
              <a:buFont typeface="Arial" panose="020B0604020202020204" pitchFamily="34" charset="0"/>
              <a:buChar char="•"/>
            </a:pPr>
            <a:r>
              <a:rPr lang="en-US" sz="1100" dirty="0">
                <a:solidFill>
                  <a:schemeClr val="tx1">
                    <a:lumMod val="75000"/>
                    <a:lumOff val="25000"/>
                  </a:schemeClr>
                </a:solidFill>
              </a:rPr>
              <a:t>Increasing adoption of hybrid and multi-cloud among global organizations</a:t>
            </a:r>
          </a:p>
          <a:p>
            <a:pPr marL="171450" indent="-171450">
              <a:spcAft>
                <a:spcPts val="600"/>
              </a:spcAft>
              <a:buFont typeface="Arial" panose="020B0604020202020204" pitchFamily="34" charset="0"/>
              <a:buChar char="•"/>
            </a:pPr>
            <a:r>
              <a:rPr lang="en-US" sz="1100" dirty="0">
                <a:solidFill>
                  <a:schemeClr val="tx1">
                    <a:lumMod val="75000"/>
                    <a:lumOff val="25000"/>
                  </a:schemeClr>
                </a:solidFill>
              </a:rPr>
              <a:t>Need of a scalable network to deliver top-tier services to customers across the globe </a:t>
            </a:r>
            <a:endParaRPr lang="en-IN" sz="1100" dirty="0">
              <a:solidFill>
                <a:schemeClr val="tx1">
                  <a:lumMod val="75000"/>
                  <a:lumOff val="25000"/>
                </a:schemeClr>
              </a:solidFill>
            </a:endParaRPr>
          </a:p>
        </p:txBody>
      </p:sp>
      <p:sp>
        <p:nvSpPr>
          <p:cNvPr id="7" name="TextBox 6">
            <a:extLst>
              <a:ext uri="{FF2B5EF4-FFF2-40B4-BE49-F238E27FC236}">
                <a16:creationId xmlns:a16="http://schemas.microsoft.com/office/drawing/2014/main" id="{9D0E31D0-ABC3-4B15-88F4-C5DCD7F2A92D}"/>
              </a:ext>
            </a:extLst>
          </p:cNvPr>
          <p:cNvSpPr txBox="1"/>
          <p:nvPr/>
        </p:nvSpPr>
        <p:spPr>
          <a:xfrm>
            <a:off x="3467908" y="2209354"/>
            <a:ext cx="2208184" cy="523220"/>
          </a:xfrm>
          <a:prstGeom prst="rect">
            <a:avLst/>
          </a:prstGeom>
          <a:noFill/>
        </p:spPr>
        <p:txBody>
          <a:bodyPr wrap="square" rtlCol="0">
            <a:spAutoFit/>
          </a:bodyPr>
          <a:lstStyle/>
          <a:p>
            <a:r>
              <a:rPr lang="en-IN" sz="1400" b="1" dirty="0"/>
              <a:t>Digital business transformation</a:t>
            </a:r>
          </a:p>
        </p:txBody>
      </p:sp>
      <p:sp>
        <p:nvSpPr>
          <p:cNvPr id="8" name="TextBox 7">
            <a:extLst>
              <a:ext uri="{FF2B5EF4-FFF2-40B4-BE49-F238E27FC236}">
                <a16:creationId xmlns:a16="http://schemas.microsoft.com/office/drawing/2014/main" id="{27144839-3921-4A86-B9F5-3DA7DA84DFC5}"/>
              </a:ext>
            </a:extLst>
          </p:cNvPr>
          <p:cNvSpPr txBox="1"/>
          <p:nvPr/>
        </p:nvSpPr>
        <p:spPr>
          <a:xfrm>
            <a:off x="3467907" y="2732574"/>
            <a:ext cx="2208185" cy="1938992"/>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tx1">
                    <a:lumMod val="75000"/>
                    <a:lumOff val="25000"/>
                  </a:schemeClr>
                </a:solidFill>
              </a:rPr>
              <a:t>Organizations looking to leverage Cloud-native technologies (analytics, IoT, AI, ML)</a:t>
            </a:r>
          </a:p>
          <a:p>
            <a:pPr marL="171450" indent="-171450">
              <a:spcAft>
                <a:spcPts val="600"/>
              </a:spcAft>
              <a:buFont typeface="Arial" panose="020B0604020202020204" pitchFamily="34" charset="0"/>
              <a:buChar char="•"/>
            </a:pPr>
            <a:r>
              <a:rPr lang="en-US" sz="1100" dirty="0">
                <a:solidFill>
                  <a:schemeClr val="tx1">
                    <a:lumMod val="75000"/>
                    <a:lumOff val="25000"/>
                  </a:schemeClr>
                </a:solidFill>
              </a:rPr>
              <a:t>Organizations looking to develop new processes, services, and models </a:t>
            </a:r>
          </a:p>
          <a:p>
            <a:pPr marL="171450" indent="-171450">
              <a:spcAft>
                <a:spcPts val="600"/>
              </a:spcAft>
              <a:buFont typeface="Arial" panose="020B0604020202020204" pitchFamily="34" charset="0"/>
              <a:buChar char="•"/>
            </a:pPr>
            <a:r>
              <a:rPr lang="en-US" sz="1100" dirty="0">
                <a:solidFill>
                  <a:schemeClr val="tx1">
                    <a:lumMod val="75000"/>
                    <a:lumOff val="25000"/>
                  </a:schemeClr>
                </a:solidFill>
              </a:rPr>
              <a:t>Need of an intelligent and adaptable network for new requirements and DX</a:t>
            </a:r>
            <a:endParaRPr lang="en-IN" sz="1100" dirty="0">
              <a:solidFill>
                <a:schemeClr val="tx1">
                  <a:lumMod val="75000"/>
                  <a:lumOff val="25000"/>
                </a:schemeClr>
              </a:solidFill>
            </a:endParaRPr>
          </a:p>
        </p:txBody>
      </p:sp>
      <p:sp>
        <p:nvSpPr>
          <p:cNvPr id="9" name="TextBox 8">
            <a:extLst>
              <a:ext uri="{FF2B5EF4-FFF2-40B4-BE49-F238E27FC236}">
                <a16:creationId xmlns:a16="http://schemas.microsoft.com/office/drawing/2014/main" id="{F5918ED2-1A25-4809-AE5F-E8D5BF330EBA}"/>
              </a:ext>
            </a:extLst>
          </p:cNvPr>
          <p:cNvSpPr txBox="1"/>
          <p:nvPr/>
        </p:nvSpPr>
        <p:spPr>
          <a:xfrm>
            <a:off x="6611816" y="2209354"/>
            <a:ext cx="2208184" cy="523220"/>
          </a:xfrm>
          <a:prstGeom prst="rect">
            <a:avLst/>
          </a:prstGeom>
          <a:noFill/>
        </p:spPr>
        <p:txBody>
          <a:bodyPr wrap="square" rtlCol="0">
            <a:spAutoFit/>
          </a:bodyPr>
          <a:lstStyle/>
          <a:p>
            <a:r>
              <a:rPr lang="en-IN" sz="1400" b="1" dirty="0"/>
              <a:t>Automation and robotics </a:t>
            </a:r>
          </a:p>
        </p:txBody>
      </p:sp>
      <p:sp>
        <p:nvSpPr>
          <p:cNvPr id="10" name="TextBox 9">
            <a:extLst>
              <a:ext uri="{FF2B5EF4-FFF2-40B4-BE49-F238E27FC236}">
                <a16:creationId xmlns:a16="http://schemas.microsoft.com/office/drawing/2014/main" id="{D23D339D-0BDA-4ADE-BF63-C7309E59C5D2}"/>
              </a:ext>
            </a:extLst>
          </p:cNvPr>
          <p:cNvSpPr txBox="1"/>
          <p:nvPr/>
        </p:nvSpPr>
        <p:spPr>
          <a:xfrm>
            <a:off x="6611815" y="2732574"/>
            <a:ext cx="2208185" cy="1938992"/>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tx1">
                    <a:lumMod val="75000"/>
                    <a:lumOff val="25000"/>
                  </a:schemeClr>
                </a:solidFill>
              </a:rPr>
              <a:t>Enterprises rely on automation, robotics, and RPA to improve CSAT, QoS, efficiency</a:t>
            </a:r>
          </a:p>
          <a:p>
            <a:pPr marL="171450" indent="-171450">
              <a:spcAft>
                <a:spcPts val="600"/>
              </a:spcAft>
              <a:buFont typeface="Arial" panose="020B0604020202020204" pitchFamily="34" charset="0"/>
              <a:buChar char="•"/>
            </a:pPr>
            <a:r>
              <a:rPr lang="en-US" sz="1100" dirty="0">
                <a:solidFill>
                  <a:schemeClr val="tx1">
                    <a:lumMod val="75000"/>
                    <a:lumOff val="25000"/>
                  </a:schemeClr>
                </a:solidFill>
              </a:rPr>
              <a:t>The trend will continue to grow in the pandemic-stricken world</a:t>
            </a:r>
          </a:p>
          <a:p>
            <a:pPr marL="171450" indent="-171450">
              <a:spcAft>
                <a:spcPts val="600"/>
              </a:spcAft>
              <a:buFont typeface="Arial" panose="020B0604020202020204" pitchFamily="34" charset="0"/>
              <a:buChar char="•"/>
            </a:pPr>
            <a:r>
              <a:rPr lang="en-US" sz="1100" dirty="0">
                <a:solidFill>
                  <a:schemeClr val="tx1">
                    <a:lumMod val="75000"/>
                    <a:lumOff val="25000"/>
                  </a:schemeClr>
                </a:solidFill>
              </a:rPr>
              <a:t>Enterprises will need round-the-clock network availability and reliability</a:t>
            </a:r>
            <a:endParaRPr lang="en-IN" sz="1100" dirty="0">
              <a:solidFill>
                <a:schemeClr val="tx1">
                  <a:lumMod val="75000"/>
                  <a:lumOff val="25000"/>
                </a:schemeClr>
              </a:solidFill>
            </a:endParaRPr>
          </a:p>
        </p:txBody>
      </p:sp>
      <p:pic>
        <p:nvPicPr>
          <p:cNvPr id="15" name="Picture 14" descr="A picture containing text, nature, night sky&#10;&#10;Description automatically generated">
            <a:extLst>
              <a:ext uri="{FF2B5EF4-FFF2-40B4-BE49-F238E27FC236}">
                <a16:creationId xmlns:a16="http://schemas.microsoft.com/office/drawing/2014/main" id="{B84B7A35-9F8D-4862-BC48-05BA82FF5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908" y="987425"/>
            <a:ext cx="2208184" cy="1106123"/>
          </a:xfrm>
          <a:prstGeom prst="wedgeRoundRectCallout">
            <a:avLst/>
          </a:prstGeom>
          <a:ln w="9525">
            <a:solidFill>
              <a:schemeClr val="tx1">
                <a:lumMod val="65000"/>
                <a:lumOff val="35000"/>
              </a:schemeClr>
            </a:solidFill>
            <a:prstDash val="solid"/>
          </a:ln>
        </p:spPr>
      </p:pic>
      <p:pic>
        <p:nvPicPr>
          <p:cNvPr id="17" name="Picture 16" descr="A picture containing diagram&#10;&#10;Description automatically generated">
            <a:extLst>
              <a:ext uri="{FF2B5EF4-FFF2-40B4-BE49-F238E27FC236}">
                <a16:creationId xmlns:a16="http://schemas.microsoft.com/office/drawing/2014/main" id="{6B2B491A-0C57-4FCC-844D-4C45FE379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60" y="987426"/>
            <a:ext cx="2198024" cy="1102986"/>
          </a:xfrm>
          <a:prstGeom prst="wedgeRoundRectCallout">
            <a:avLst/>
          </a:prstGeom>
          <a:ln w="9525">
            <a:solidFill>
              <a:schemeClr val="tx1">
                <a:lumMod val="65000"/>
                <a:lumOff val="35000"/>
              </a:schemeClr>
            </a:solidFill>
            <a:prstDash val="solid"/>
          </a:ln>
        </p:spPr>
      </p:pic>
      <p:pic>
        <p:nvPicPr>
          <p:cNvPr id="19" name="Picture 18" descr="A picture containing text, swimming&#10;&#10;Description automatically generated">
            <a:extLst>
              <a:ext uri="{FF2B5EF4-FFF2-40B4-BE49-F238E27FC236}">
                <a16:creationId xmlns:a16="http://schemas.microsoft.com/office/drawing/2014/main" id="{8DD9D633-E3CE-4E54-8757-667D8EC5F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1815" y="987425"/>
            <a:ext cx="2208185" cy="1106123"/>
          </a:xfrm>
          <a:prstGeom prst="wedgeRoundRectCallout">
            <a:avLst/>
          </a:prstGeom>
          <a:ln w="9525">
            <a:solidFill>
              <a:schemeClr val="tx1">
                <a:lumMod val="65000"/>
                <a:lumOff val="35000"/>
              </a:schemeClr>
            </a:solidFill>
            <a:prstDash val="solid"/>
          </a:ln>
        </p:spPr>
      </p:pic>
    </p:spTree>
    <p:extLst>
      <p:ext uri="{BB962C8B-B14F-4D97-AF65-F5344CB8AC3E}">
        <p14:creationId xmlns:p14="http://schemas.microsoft.com/office/powerpoint/2010/main" val="3016532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3D34D-EEF2-415F-82D7-CBDE54FA0762}"/>
              </a:ext>
            </a:extLst>
          </p:cNvPr>
          <p:cNvSpPr>
            <a:spLocks noGrp="1"/>
          </p:cNvSpPr>
          <p:nvPr>
            <p:ph type="title"/>
          </p:nvPr>
        </p:nvSpPr>
        <p:spPr/>
        <p:txBody>
          <a:bodyPr/>
          <a:lstStyle/>
          <a:p>
            <a:r>
              <a:rPr lang="en-US" dirty="0"/>
              <a:t>Key Takeaways</a:t>
            </a:r>
            <a:endParaRPr lang="en-IN" dirty="0"/>
          </a:p>
        </p:txBody>
      </p:sp>
      <p:sp>
        <p:nvSpPr>
          <p:cNvPr id="3" name="Content Placeholder 2">
            <a:extLst>
              <a:ext uri="{FF2B5EF4-FFF2-40B4-BE49-F238E27FC236}">
                <a16:creationId xmlns:a16="http://schemas.microsoft.com/office/drawing/2014/main" id="{F71A110A-2603-4540-B5EF-C08729490EF8}"/>
              </a:ext>
            </a:extLst>
          </p:cNvPr>
          <p:cNvSpPr>
            <a:spLocks noGrp="1"/>
          </p:cNvSpPr>
          <p:nvPr>
            <p:ph idx="4294967295"/>
          </p:nvPr>
        </p:nvSpPr>
        <p:spPr>
          <a:xfrm>
            <a:off x="323850" y="987425"/>
            <a:ext cx="8496300" cy="3744913"/>
          </a:xfrm>
        </p:spPr>
        <p:txBody>
          <a:bodyPr>
            <a:noAutofit/>
          </a:bodyPr>
          <a:lstStyle/>
          <a:p>
            <a:r>
              <a:rPr lang="en-US" sz="1200" dirty="0"/>
              <a:t>Emerging business &amp; technology trends have compelled enterprises to empower their network with inherent intelligence</a:t>
            </a:r>
          </a:p>
          <a:p>
            <a:r>
              <a:rPr lang="en-US" sz="1200" dirty="0"/>
              <a:t>To enable intelligence, fundamental network transformation &amp; re-architecting is needed for:</a:t>
            </a:r>
          </a:p>
          <a:p>
            <a:pPr lvl="1"/>
            <a:r>
              <a:rPr lang="en-US" sz="1200" dirty="0"/>
              <a:t>Evolving DC and Cloud landscape</a:t>
            </a:r>
          </a:p>
          <a:p>
            <a:pPr lvl="1"/>
            <a:r>
              <a:rPr lang="en-US" sz="1200" dirty="0"/>
              <a:t>Distributed/mission critical applications</a:t>
            </a:r>
          </a:p>
          <a:p>
            <a:pPr lvl="1"/>
            <a:r>
              <a:rPr lang="en-US" sz="1200" dirty="0"/>
              <a:t>Network orchestration needs </a:t>
            </a:r>
            <a:endParaRPr lang="en-IN" sz="1200" dirty="0"/>
          </a:p>
          <a:p>
            <a:r>
              <a:rPr lang="en-US" sz="1200" dirty="0"/>
              <a:t>Transform your network into a robust and intelligent asset with Sify’s: </a:t>
            </a:r>
          </a:p>
          <a:p>
            <a:pPr lvl="1"/>
            <a:r>
              <a:rPr lang="en-US" sz="1200" dirty="0"/>
              <a:t>Cloud-Ready Networks</a:t>
            </a:r>
          </a:p>
          <a:p>
            <a:pPr lvl="1"/>
            <a:r>
              <a:rPr lang="en-US" sz="1200" dirty="0"/>
              <a:t>Software-Defined WAN</a:t>
            </a:r>
          </a:p>
          <a:p>
            <a:pPr lvl="1"/>
            <a:r>
              <a:rPr lang="en-US" sz="1200" dirty="0"/>
              <a:t>Centralized Network Managed Services</a:t>
            </a:r>
          </a:p>
          <a:p>
            <a:r>
              <a:rPr lang="en-US" sz="1200" dirty="0"/>
              <a:t>Compelling benefits of Sify’s Intelligent Network Services: </a:t>
            </a:r>
          </a:p>
          <a:p>
            <a:pPr lvl="1"/>
            <a:r>
              <a:rPr lang="en-US" sz="1200" dirty="0"/>
              <a:t>Optimize multi-cloud connectivity</a:t>
            </a:r>
          </a:p>
          <a:p>
            <a:pPr lvl="1"/>
            <a:r>
              <a:rPr lang="en-US" sz="1200" dirty="0"/>
              <a:t>Modernize and develop new processes, services, and models</a:t>
            </a:r>
          </a:p>
          <a:p>
            <a:pPr lvl="1"/>
            <a:r>
              <a:rPr lang="en-US" sz="1200" dirty="0"/>
              <a:t>Make data-driven decisions for cost control and security</a:t>
            </a:r>
          </a:p>
          <a:p>
            <a:pPr lvl="1"/>
            <a:r>
              <a:rPr lang="en-US" sz="1200" dirty="0"/>
              <a:t>Deliver top-tier experience to customers </a:t>
            </a:r>
            <a:endParaRPr lang="en-IN" sz="1200" dirty="0"/>
          </a:p>
        </p:txBody>
      </p:sp>
    </p:spTree>
    <p:extLst>
      <p:ext uri="{BB962C8B-B14F-4D97-AF65-F5344CB8AC3E}">
        <p14:creationId xmlns:p14="http://schemas.microsoft.com/office/powerpoint/2010/main" val="410797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09609DF9-6D5D-409D-896C-15790453C98D}"/>
              </a:ext>
            </a:extLst>
          </p:cNvPr>
          <p:cNvCxnSpPr>
            <a:stCxn id="14" idx="4"/>
            <a:endCxn id="22" idx="0"/>
          </p:cNvCxnSpPr>
          <p:nvPr/>
        </p:nvCxnSpPr>
        <p:spPr>
          <a:xfrm>
            <a:off x="4595593" y="1251551"/>
            <a:ext cx="0" cy="2552451"/>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263D34D-EEF2-415F-82D7-CBDE54FA0762}"/>
              </a:ext>
            </a:extLst>
          </p:cNvPr>
          <p:cNvSpPr>
            <a:spLocks noGrp="1"/>
          </p:cNvSpPr>
          <p:nvPr>
            <p:ph type="title"/>
          </p:nvPr>
        </p:nvSpPr>
        <p:spPr/>
        <p:txBody>
          <a:bodyPr/>
          <a:lstStyle/>
          <a:p>
            <a:r>
              <a:rPr lang="en-US"/>
              <a:t>Key Takeaways</a:t>
            </a:r>
            <a:endParaRPr lang="en-IN" dirty="0"/>
          </a:p>
        </p:txBody>
      </p:sp>
      <p:sp>
        <p:nvSpPr>
          <p:cNvPr id="4" name="TextBox 3">
            <a:extLst>
              <a:ext uri="{FF2B5EF4-FFF2-40B4-BE49-F238E27FC236}">
                <a16:creationId xmlns:a16="http://schemas.microsoft.com/office/drawing/2014/main" id="{E5C1EE06-BEA2-4697-82D2-4FE5BFE12F35}"/>
              </a:ext>
            </a:extLst>
          </p:cNvPr>
          <p:cNvSpPr txBox="1"/>
          <p:nvPr/>
        </p:nvSpPr>
        <p:spPr>
          <a:xfrm>
            <a:off x="4751388" y="987425"/>
            <a:ext cx="4068761" cy="400110"/>
          </a:xfrm>
          <a:prstGeom prst="rect">
            <a:avLst/>
          </a:prstGeom>
          <a:noFill/>
        </p:spPr>
        <p:txBody>
          <a:bodyPr wrap="square" rtlCol="0">
            <a:spAutoFit/>
          </a:bodyPr>
          <a:lstStyle/>
          <a:p>
            <a:r>
              <a:rPr lang="en-US" sz="1000" b="1" dirty="0">
                <a:solidFill>
                  <a:srgbClr val="BF6C32"/>
                </a:solidFill>
              </a:rPr>
              <a:t>Emerging business &amp; technology trends have compelled enterprises to empower their network with inherent intelligence</a:t>
            </a:r>
            <a:endParaRPr lang="en-IN" sz="1000" b="1" dirty="0">
              <a:solidFill>
                <a:srgbClr val="BF6C32"/>
              </a:solidFill>
            </a:endParaRPr>
          </a:p>
        </p:txBody>
      </p:sp>
      <p:sp>
        <p:nvSpPr>
          <p:cNvPr id="6" name="TextBox 5">
            <a:extLst>
              <a:ext uri="{FF2B5EF4-FFF2-40B4-BE49-F238E27FC236}">
                <a16:creationId xmlns:a16="http://schemas.microsoft.com/office/drawing/2014/main" id="{C22587F6-15EC-48DF-91A4-73B376F0323C}"/>
              </a:ext>
            </a:extLst>
          </p:cNvPr>
          <p:cNvSpPr txBox="1"/>
          <p:nvPr/>
        </p:nvSpPr>
        <p:spPr>
          <a:xfrm>
            <a:off x="4751388" y="1520872"/>
            <a:ext cx="3755021" cy="400110"/>
          </a:xfrm>
          <a:prstGeom prst="rect">
            <a:avLst/>
          </a:prstGeom>
          <a:noFill/>
        </p:spPr>
        <p:txBody>
          <a:bodyPr wrap="square" rtlCol="0">
            <a:spAutoFit/>
          </a:bodyPr>
          <a:lstStyle/>
          <a:p>
            <a:r>
              <a:rPr lang="en-US" sz="1000" b="1" dirty="0">
                <a:solidFill>
                  <a:srgbClr val="1E7570"/>
                </a:solidFill>
              </a:rPr>
              <a:t>To enable intelligence, fundamental network transformation &amp; re-architecting is needed for:</a:t>
            </a:r>
            <a:endParaRPr lang="en-IN" sz="1000" b="1" dirty="0">
              <a:solidFill>
                <a:srgbClr val="1E7570"/>
              </a:solidFill>
            </a:endParaRPr>
          </a:p>
        </p:txBody>
      </p:sp>
      <p:sp>
        <p:nvSpPr>
          <p:cNvPr id="7" name="TextBox 6">
            <a:extLst>
              <a:ext uri="{FF2B5EF4-FFF2-40B4-BE49-F238E27FC236}">
                <a16:creationId xmlns:a16="http://schemas.microsoft.com/office/drawing/2014/main" id="{8AD57BE4-52B4-48A8-A64F-545BCDF1A09E}"/>
              </a:ext>
            </a:extLst>
          </p:cNvPr>
          <p:cNvSpPr txBox="1"/>
          <p:nvPr/>
        </p:nvSpPr>
        <p:spPr>
          <a:xfrm>
            <a:off x="4895556" y="1920982"/>
            <a:ext cx="3755025" cy="584775"/>
          </a:xfrm>
          <a:prstGeom prst="rect">
            <a:avLst/>
          </a:prstGeom>
          <a:noFill/>
        </p:spPr>
        <p:txBody>
          <a:bodyPr wrap="square" rtlCol="0">
            <a:spAutoFit/>
          </a:bodyPr>
          <a:lstStyle/>
          <a:p>
            <a:pPr marL="171450" indent="-171450">
              <a:spcAft>
                <a:spcPts val="300"/>
              </a:spcAft>
              <a:buFont typeface="Arial" panose="020B0604020202020204" pitchFamily="34" charset="0"/>
              <a:buChar char="•"/>
            </a:pPr>
            <a:r>
              <a:rPr lang="en-US" sz="900" dirty="0">
                <a:solidFill>
                  <a:schemeClr val="tx1">
                    <a:lumMod val="75000"/>
                    <a:lumOff val="25000"/>
                  </a:schemeClr>
                </a:solidFill>
              </a:rPr>
              <a:t>Evolving DC and Cloud landscape</a:t>
            </a:r>
          </a:p>
          <a:p>
            <a:pPr marL="171450" indent="-171450">
              <a:spcAft>
                <a:spcPts val="300"/>
              </a:spcAft>
              <a:buFont typeface="Arial" panose="020B0604020202020204" pitchFamily="34" charset="0"/>
              <a:buChar char="•"/>
            </a:pPr>
            <a:r>
              <a:rPr lang="en-US" sz="900" dirty="0">
                <a:solidFill>
                  <a:schemeClr val="tx1">
                    <a:lumMod val="75000"/>
                    <a:lumOff val="25000"/>
                  </a:schemeClr>
                </a:solidFill>
              </a:rPr>
              <a:t>Distributed/mission critical applications</a:t>
            </a:r>
          </a:p>
          <a:p>
            <a:pPr marL="171450" indent="-171450">
              <a:spcAft>
                <a:spcPts val="300"/>
              </a:spcAft>
              <a:buFont typeface="Arial" panose="020B0604020202020204" pitchFamily="34" charset="0"/>
              <a:buChar char="•"/>
            </a:pPr>
            <a:r>
              <a:rPr lang="en-US" sz="900" dirty="0">
                <a:solidFill>
                  <a:schemeClr val="tx1">
                    <a:lumMod val="75000"/>
                    <a:lumOff val="25000"/>
                  </a:schemeClr>
                </a:solidFill>
              </a:rPr>
              <a:t>Network orchestration needs </a:t>
            </a:r>
            <a:endParaRPr lang="en-IN" sz="900" dirty="0">
              <a:solidFill>
                <a:schemeClr val="tx1">
                  <a:lumMod val="75000"/>
                  <a:lumOff val="25000"/>
                </a:schemeClr>
              </a:solidFill>
            </a:endParaRPr>
          </a:p>
        </p:txBody>
      </p:sp>
      <p:sp>
        <p:nvSpPr>
          <p:cNvPr id="8" name="TextBox 7">
            <a:extLst>
              <a:ext uri="{FF2B5EF4-FFF2-40B4-BE49-F238E27FC236}">
                <a16:creationId xmlns:a16="http://schemas.microsoft.com/office/drawing/2014/main" id="{649502D3-6217-4ECA-901A-56D0B6B10CBC}"/>
              </a:ext>
            </a:extLst>
          </p:cNvPr>
          <p:cNvSpPr txBox="1"/>
          <p:nvPr/>
        </p:nvSpPr>
        <p:spPr>
          <a:xfrm>
            <a:off x="4751388" y="2637744"/>
            <a:ext cx="3755021" cy="400110"/>
          </a:xfrm>
          <a:prstGeom prst="rect">
            <a:avLst/>
          </a:prstGeom>
          <a:noFill/>
        </p:spPr>
        <p:txBody>
          <a:bodyPr wrap="square" rtlCol="0">
            <a:spAutoFit/>
          </a:bodyPr>
          <a:lstStyle/>
          <a:p>
            <a:r>
              <a:rPr lang="en-US" sz="1000" b="1" dirty="0">
                <a:solidFill>
                  <a:srgbClr val="3D4245"/>
                </a:solidFill>
              </a:rPr>
              <a:t>Transform your network into a robust and intelligent asset with Sify’s: </a:t>
            </a:r>
            <a:endParaRPr lang="en-IN" sz="1000" b="1" dirty="0">
              <a:solidFill>
                <a:srgbClr val="3D4245"/>
              </a:solidFill>
            </a:endParaRPr>
          </a:p>
        </p:txBody>
      </p:sp>
      <p:sp>
        <p:nvSpPr>
          <p:cNvPr id="9" name="TextBox 8">
            <a:extLst>
              <a:ext uri="{FF2B5EF4-FFF2-40B4-BE49-F238E27FC236}">
                <a16:creationId xmlns:a16="http://schemas.microsoft.com/office/drawing/2014/main" id="{B0869F80-0D3D-4FC5-85AC-E72DF3BB3B16}"/>
              </a:ext>
            </a:extLst>
          </p:cNvPr>
          <p:cNvSpPr txBox="1"/>
          <p:nvPr/>
        </p:nvSpPr>
        <p:spPr>
          <a:xfrm>
            <a:off x="4895556" y="3050301"/>
            <a:ext cx="3755025" cy="584775"/>
          </a:xfrm>
          <a:prstGeom prst="rect">
            <a:avLst/>
          </a:prstGeom>
          <a:noFill/>
        </p:spPr>
        <p:txBody>
          <a:bodyPr wrap="square" rtlCol="0">
            <a:spAutoFit/>
          </a:bodyPr>
          <a:lstStyle/>
          <a:p>
            <a:pPr marL="171450" indent="-171450">
              <a:spcAft>
                <a:spcPts val="300"/>
              </a:spcAft>
              <a:buFont typeface="Arial" panose="020B0604020202020204" pitchFamily="34" charset="0"/>
              <a:buChar char="•"/>
            </a:pPr>
            <a:r>
              <a:rPr lang="en-US" sz="900" dirty="0">
                <a:solidFill>
                  <a:schemeClr val="tx1">
                    <a:lumMod val="75000"/>
                    <a:lumOff val="25000"/>
                  </a:schemeClr>
                </a:solidFill>
              </a:rPr>
              <a:t>Cloud-Ready Networks</a:t>
            </a:r>
          </a:p>
          <a:p>
            <a:pPr marL="171450" indent="-171450">
              <a:spcAft>
                <a:spcPts val="300"/>
              </a:spcAft>
              <a:buFont typeface="Arial" panose="020B0604020202020204" pitchFamily="34" charset="0"/>
              <a:buChar char="•"/>
            </a:pPr>
            <a:r>
              <a:rPr lang="en-US" sz="900" dirty="0">
                <a:solidFill>
                  <a:schemeClr val="tx1">
                    <a:lumMod val="75000"/>
                    <a:lumOff val="25000"/>
                  </a:schemeClr>
                </a:solidFill>
              </a:rPr>
              <a:t>Software-Defined WAN</a:t>
            </a:r>
          </a:p>
          <a:p>
            <a:pPr marL="171450" indent="-171450">
              <a:spcAft>
                <a:spcPts val="300"/>
              </a:spcAft>
              <a:buFont typeface="Arial" panose="020B0604020202020204" pitchFamily="34" charset="0"/>
              <a:buChar char="•"/>
            </a:pPr>
            <a:r>
              <a:rPr lang="en-US" sz="900" dirty="0">
                <a:solidFill>
                  <a:schemeClr val="tx1">
                    <a:lumMod val="75000"/>
                    <a:lumOff val="25000"/>
                  </a:schemeClr>
                </a:solidFill>
              </a:rPr>
              <a:t>Centralized Network Managed Services</a:t>
            </a:r>
            <a:endParaRPr lang="en-IN" sz="900" dirty="0">
              <a:solidFill>
                <a:schemeClr val="tx1">
                  <a:lumMod val="75000"/>
                  <a:lumOff val="25000"/>
                </a:schemeClr>
              </a:solidFill>
            </a:endParaRPr>
          </a:p>
        </p:txBody>
      </p:sp>
      <p:sp>
        <p:nvSpPr>
          <p:cNvPr id="10" name="TextBox 9">
            <a:extLst>
              <a:ext uri="{FF2B5EF4-FFF2-40B4-BE49-F238E27FC236}">
                <a16:creationId xmlns:a16="http://schemas.microsoft.com/office/drawing/2014/main" id="{9E2CDEC7-84FC-4656-8E1C-08B5B07CF60D}"/>
              </a:ext>
            </a:extLst>
          </p:cNvPr>
          <p:cNvSpPr txBox="1"/>
          <p:nvPr/>
        </p:nvSpPr>
        <p:spPr>
          <a:xfrm>
            <a:off x="4751388" y="3760722"/>
            <a:ext cx="3755021" cy="246221"/>
          </a:xfrm>
          <a:prstGeom prst="rect">
            <a:avLst/>
          </a:prstGeom>
          <a:noFill/>
        </p:spPr>
        <p:txBody>
          <a:bodyPr wrap="square" rtlCol="0">
            <a:spAutoFit/>
          </a:bodyPr>
          <a:lstStyle/>
          <a:p>
            <a:r>
              <a:rPr lang="en-US" sz="1000" b="1" dirty="0">
                <a:solidFill>
                  <a:srgbClr val="717880"/>
                </a:solidFill>
              </a:rPr>
              <a:t>Compelling benefits of Sify’s Intelligent Network Services: </a:t>
            </a:r>
            <a:endParaRPr lang="en-IN" sz="1000" b="1" dirty="0">
              <a:solidFill>
                <a:srgbClr val="717880"/>
              </a:solidFill>
            </a:endParaRPr>
          </a:p>
        </p:txBody>
      </p:sp>
      <p:sp>
        <p:nvSpPr>
          <p:cNvPr id="11" name="TextBox 10">
            <a:extLst>
              <a:ext uri="{FF2B5EF4-FFF2-40B4-BE49-F238E27FC236}">
                <a16:creationId xmlns:a16="http://schemas.microsoft.com/office/drawing/2014/main" id="{B72DDF54-A603-4854-9D49-BF02D27019F8}"/>
              </a:ext>
            </a:extLst>
          </p:cNvPr>
          <p:cNvSpPr txBox="1"/>
          <p:nvPr/>
        </p:nvSpPr>
        <p:spPr>
          <a:xfrm>
            <a:off x="4895556" y="4006943"/>
            <a:ext cx="3755025" cy="761747"/>
          </a:xfrm>
          <a:prstGeom prst="rect">
            <a:avLst/>
          </a:prstGeom>
          <a:noFill/>
        </p:spPr>
        <p:txBody>
          <a:bodyPr wrap="square" rtlCol="0">
            <a:spAutoFit/>
          </a:bodyPr>
          <a:lstStyle/>
          <a:p>
            <a:pPr marL="171450" indent="-171450">
              <a:spcAft>
                <a:spcPts val="300"/>
              </a:spcAft>
              <a:buFont typeface="Arial" panose="020B0604020202020204" pitchFamily="34" charset="0"/>
              <a:buChar char="•"/>
            </a:pPr>
            <a:r>
              <a:rPr lang="en-US" sz="900" dirty="0">
                <a:solidFill>
                  <a:schemeClr val="tx1">
                    <a:lumMod val="75000"/>
                    <a:lumOff val="25000"/>
                  </a:schemeClr>
                </a:solidFill>
              </a:rPr>
              <a:t>Optimize multi-cloud connectivity</a:t>
            </a:r>
          </a:p>
          <a:p>
            <a:pPr marL="171450" indent="-171450">
              <a:spcAft>
                <a:spcPts val="300"/>
              </a:spcAft>
              <a:buFont typeface="Arial" panose="020B0604020202020204" pitchFamily="34" charset="0"/>
              <a:buChar char="•"/>
            </a:pPr>
            <a:r>
              <a:rPr lang="en-US" sz="900" dirty="0">
                <a:solidFill>
                  <a:schemeClr val="tx1">
                    <a:lumMod val="75000"/>
                    <a:lumOff val="25000"/>
                  </a:schemeClr>
                </a:solidFill>
              </a:rPr>
              <a:t>Modernize and develop new processes, services, and models</a:t>
            </a:r>
          </a:p>
          <a:p>
            <a:pPr marL="171450" indent="-171450">
              <a:spcAft>
                <a:spcPts val="300"/>
              </a:spcAft>
              <a:buFont typeface="Arial" panose="020B0604020202020204" pitchFamily="34" charset="0"/>
              <a:buChar char="•"/>
            </a:pPr>
            <a:r>
              <a:rPr lang="en-US" sz="900" dirty="0">
                <a:solidFill>
                  <a:schemeClr val="tx1">
                    <a:lumMod val="75000"/>
                    <a:lumOff val="25000"/>
                  </a:schemeClr>
                </a:solidFill>
              </a:rPr>
              <a:t>Make data-driven decisions for cost control and security</a:t>
            </a:r>
          </a:p>
          <a:p>
            <a:pPr marL="171450" indent="-171450">
              <a:spcAft>
                <a:spcPts val="300"/>
              </a:spcAft>
              <a:buFont typeface="Arial" panose="020B0604020202020204" pitchFamily="34" charset="0"/>
              <a:buChar char="•"/>
            </a:pPr>
            <a:r>
              <a:rPr lang="en-US" sz="900" dirty="0">
                <a:solidFill>
                  <a:schemeClr val="tx1">
                    <a:lumMod val="75000"/>
                    <a:lumOff val="25000"/>
                  </a:schemeClr>
                </a:solidFill>
              </a:rPr>
              <a:t>Deliver top-tier experience to customers </a:t>
            </a:r>
            <a:endParaRPr lang="en-IN" sz="900" dirty="0">
              <a:solidFill>
                <a:schemeClr val="tx1">
                  <a:lumMod val="75000"/>
                  <a:lumOff val="25000"/>
                </a:schemeClr>
              </a:solidFill>
            </a:endParaRPr>
          </a:p>
        </p:txBody>
      </p:sp>
      <p:pic>
        <p:nvPicPr>
          <p:cNvPr id="12" name="Graphic 11">
            <a:extLst>
              <a:ext uri="{FF2B5EF4-FFF2-40B4-BE49-F238E27FC236}">
                <a16:creationId xmlns:a16="http://schemas.microsoft.com/office/drawing/2014/main" id="{78F7E9BD-8C16-41BD-834D-9C6DA32589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850" y="1203425"/>
            <a:ext cx="3289153" cy="3289153"/>
          </a:xfrm>
          <a:prstGeom prst="rect">
            <a:avLst/>
          </a:prstGeom>
        </p:spPr>
      </p:pic>
      <p:sp>
        <p:nvSpPr>
          <p:cNvPr id="14" name="Flowchart: Connector 13">
            <a:extLst>
              <a:ext uri="{FF2B5EF4-FFF2-40B4-BE49-F238E27FC236}">
                <a16:creationId xmlns:a16="http://schemas.microsoft.com/office/drawing/2014/main" id="{5D550CF8-5614-4D91-AFCD-EF79B28BD879}"/>
              </a:ext>
            </a:extLst>
          </p:cNvPr>
          <p:cNvSpPr/>
          <p:nvPr/>
        </p:nvSpPr>
        <p:spPr>
          <a:xfrm>
            <a:off x="4487593" y="1035551"/>
            <a:ext cx="216000" cy="216000"/>
          </a:xfrm>
          <a:prstGeom prst="flowChartConnector">
            <a:avLst/>
          </a:prstGeom>
          <a:solidFill>
            <a:schemeClr val="bg1"/>
          </a:solidFill>
          <a:ln w="12700">
            <a:solidFill>
              <a:srgbClr val="FF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Flowchart: Connector 14">
            <a:extLst>
              <a:ext uri="{FF2B5EF4-FFF2-40B4-BE49-F238E27FC236}">
                <a16:creationId xmlns:a16="http://schemas.microsoft.com/office/drawing/2014/main" id="{8BDE0CAD-38E0-44D4-A484-2700B6E263EA}"/>
              </a:ext>
            </a:extLst>
          </p:cNvPr>
          <p:cNvSpPr/>
          <p:nvPr/>
        </p:nvSpPr>
        <p:spPr>
          <a:xfrm>
            <a:off x="4523593" y="1071551"/>
            <a:ext cx="144000" cy="144000"/>
          </a:xfrm>
          <a:prstGeom prst="flowChartConnector">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Flowchart: Connector 17">
            <a:extLst>
              <a:ext uri="{FF2B5EF4-FFF2-40B4-BE49-F238E27FC236}">
                <a16:creationId xmlns:a16="http://schemas.microsoft.com/office/drawing/2014/main" id="{00EC4D90-E129-411F-A054-7DE63D34B83F}"/>
              </a:ext>
            </a:extLst>
          </p:cNvPr>
          <p:cNvSpPr/>
          <p:nvPr/>
        </p:nvSpPr>
        <p:spPr>
          <a:xfrm>
            <a:off x="4487593" y="1569316"/>
            <a:ext cx="216000" cy="216000"/>
          </a:xfrm>
          <a:prstGeom prst="flowChartConnector">
            <a:avLst/>
          </a:prstGeom>
          <a:solidFill>
            <a:schemeClr val="bg1"/>
          </a:solidFill>
          <a:ln w="12700">
            <a:solidFill>
              <a:srgbClr val="00A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Flowchart: Connector 18">
            <a:extLst>
              <a:ext uri="{FF2B5EF4-FFF2-40B4-BE49-F238E27FC236}">
                <a16:creationId xmlns:a16="http://schemas.microsoft.com/office/drawing/2014/main" id="{0E325C6C-F449-4418-9B31-8741CB640D68}"/>
              </a:ext>
            </a:extLst>
          </p:cNvPr>
          <p:cNvSpPr/>
          <p:nvPr/>
        </p:nvSpPr>
        <p:spPr>
          <a:xfrm>
            <a:off x="4523593" y="1605316"/>
            <a:ext cx="144000" cy="144000"/>
          </a:xfrm>
          <a:prstGeom prst="flowChartConnector">
            <a:avLst/>
          </a:prstGeom>
          <a:solidFill>
            <a:srgbClr val="00B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Flowchart: Connector 19">
            <a:extLst>
              <a:ext uri="{FF2B5EF4-FFF2-40B4-BE49-F238E27FC236}">
                <a16:creationId xmlns:a16="http://schemas.microsoft.com/office/drawing/2014/main" id="{A7D0D25C-7C50-44FD-B814-ED0B53AB35CA}"/>
              </a:ext>
            </a:extLst>
          </p:cNvPr>
          <p:cNvSpPr/>
          <p:nvPr/>
        </p:nvSpPr>
        <p:spPr>
          <a:xfrm>
            <a:off x="4487593" y="2704659"/>
            <a:ext cx="216000" cy="216000"/>
          </a:xfrm>
          <a:prstGeom prst="flowChartConnector">
            <a:avLst/>
          </a:prstGeom>
          <a:solidFill>
            <a:schemeClr val="bg1"/>
          </a:solidFill>
          <a:ln w="12700">
            <a:solidFill>
              <a:srgbClr val="708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Flowchart: Connector 20">
            <a:extLst>
              <a:ext uri="{FF2B5EF4-FFF2-40B4-BE49-F238E27FC236}">
                <a16:creationId xmlns:a16="http://schemas.microsoft.com/office/drawing/2014/main" id="{147BC4B1-F9EE-42EB-A8D3-BBE04A58C231}"/>
              </a:ext>
            </a:extLst>
          </p:cNvPr>
          <p:cNvSpPr/>
          <p:nvPr/>
        </p:nvSpPr>
        <p:spPr>
          <a:xfrm>
            <a:off x="4523593" y="2740659"/>
            <a:ext cx="144000" cy="144000"/>
          </a:xfrm>
          <a:prstGeom prst="flowChartConnector">
            <a:avLst/>
          </a:prstGeom>
          <a:solidFill>
            <a:srgbClr val="576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Flowchart: Connector 21">
            <a:extLst>
              <a:ext uri="{FF2B5EF4-FFF2-40B4-BE49-F238E27FC236}">
                <a16:creationId xmlns:a16="http://schemas.microsoft.com/office/drawing/2014/main" id="{44C90BA8-878C-432E-AA9C-D6DA73B8563B}"/>
              </a:ext>
            </a:extLst>
          </p:cNvPr>
          <p:cNvSpPr/>
          <p:nvPr/>
        </p:nvSpPr>
        <p:spPr>
          <a:xfrm>
            <a:off x="4487593" y="3804002"/>
            <a:ext cx="216000" cy="216000"/>
          </a:xfrm>
          <a:prstGeom prst="flowChartConnector">
            <a:avLst/>
          </a:prstGeom>
          <a:solidFill>
            <a:schemeClr val="bg1"/>
          </a:solidFill>
          <a:ln w="12700">
            <a:solidFill>
              <a:srgbClr val="B6C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Flowchart: Connector 22">
            <a:extLst>
              <a:ext uri="{FF2B5EF4-FFF2-40B4-BE49-F238E27FC236}">
                <a16:creationId xmlns:a16="http://schemas.microsoft.com/office/drawing/2014/main" id="{1541EA02-18F0-4920-8D3E-B369CB184938}"/>
              </a:ext>
            </a:extLst>
          </p:cNvPr>
          <p:cNvSpPr/>
          <p:nvPr/>
        </p:nvSpPr>
        <p:spPr>
          <a:xfrm>
            <a:off x="4523593" y="3840002"/>
            <a:ext cx="144000" cy="144000"/>
          </a:xfrm>
          <a:prstGeom prst="flowChartConnector">
            <a:avLst/>
          </a:prstGeom>
          <a:solidFill>
            <a:srgbClr val="B6C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Connector: Elbow 24">
            <a:extLst>
              <a:ext uri="{FF2B5EF4-FFF2-40B4-BE49-F238E27FC236}">
                <a16:creationId xmlns:a16="http://schemas.microsoft.com/office/drawing/2014/main" id="{22581B47-D8D4-47E6-A8F0-D5DB6B2DA172}"/>
              </a:ext>
            </a:extLst>
          </p:cNvPr>
          <p:cNvCxnSpPr>
            <a:cxnSpLocks/>
            <a:endCxn id="14" idx="2"/>
          </p:cNvCxnSpPr>
          <p:nvPr/>
        </p:nvCxnSpPr>
        <p:spPr>
          <a:xfrm flipV="1">
            <a:off x="3136265" y="1143551"/>
            <a:ext cx="1351328" cy="510855"/>
          </a:xfrm>
          <a:prstGeom prst="bentConnector3">
            <a:avLst>
              <a:gd name="adj1" fmla="val 19290"/>
            </a:avLst>
          </a:prstGeom>
          <a:ln>
            <a:solidFill>
              <a:srgbClr val="ED8F1F"/>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65E6263C-5EF7-48E9-B298-064E43C14692}"/>
              </a:ext>
            </a:extLst>
          </p:cNvPr>
          <p:cNvCxnSpPr>
            <a:endCxn id="20" idx="2"/>
          </p:cNvCxnSpPr>
          <p:nvPr/>
        </p:nvCxnSpPr>
        <p:spPr>
          <a:xfrm flipV="1">
            <a:off x="3592818" y="2812659"/>
            <a:ext cx="894775" cy="822417"/>
          </a:xfrm>
          <a:prstGeom prst="bentConnector3">
            <a:avLst/>
          </a:prstGeom>
          <a:ln>
            <a:solidFill>
              <a:srgbClr val="576469"/>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CF8551B9-CDDA-4D1B-9480-00D61A077FBE}"/>
              </a:ext>
            </a:extLst>
          </p:cNvPr>
          <p:cNvCxnSpPr>
            <a:endCxn id="22" idx="2"/>
          </p:cNvCxnSpPr>
          <p:nvPr/>
        </p:nvCxnSpPr>
        <p:spPr>
          <a:xfrm flipV="1">
            <a:off x="3602911" y="3912002"/>
            <a:ext cx="884682" cy="227966"/>
          </a:xfrm>
          <a:prstGeom prst="bentConnector3">
            <a:avLst>
              <a:gd name="adj1" fmla="val 47615"/>
            </a:avLst>
          </a:prstGeom>
          <a:ln>
            <a:solidFill>
              <a:srgbClr val="8A939C"/>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416777C6-3213-402E-8B67-A4E14CE4B246}"/>
              </a:ext>
            </a:extLst>
          </p:cNvPr>
          <p:cNvCxnSpPr>
            <a:cxnSpLocks/>
            <a:endCxn id="18" idx="2"/>
          </p:cNvCxnSpPr>
          <p:nvPr/>
        </p:nvCxnSpPr>
        <p:spPr>
          <a:xfrm rot="5400000" flipH="1" flipV="1">
            <a:off x="3268851" y="1946491"/>
            <a:ext cx="1487917" cy="949568"/>
          </a:xfrm>
          <a:prstGeom prst="bentConnector2">
            <a:avLst/>
          </a:prstGeom>
          <a:ln>
            <a:solidFill>
              <a:srgbClr val="009C92"/>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854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BADC291F-2B2F-49D2-86C8-1DB4676D5FA7}"/>
              </a:ext>
            </a:extLst>
          </p:cNvPr>
          <p:cNvSpPr>
            <a:spLocks noGrp="1"/>
          </p:cNvSpPr>
          <p:nvPr>
            <p:ph type="title"/>
          </p:nvPr>
        </p:nvSpPr>
        <p:spPr>
          <a:xfrm>
            <a:off x="324000" y="257731"/>
            <a:ext cx="7538400" cy="369332"/>
          </a:xfrm>
        </p:spPr>
        <p:txBody>
          <a:bodyPr/>
          <a:lstStyle/>
          <a:p>
            <a:r>
              <a:rPr lang="en-US" dirty="0"/>
              <a:t>Key Takeaways</a:t>
            </a:r>
          </a:p>
        </p:txBody>
      </p:sp>
      <p:pic>
        <p:nvPicPr>
          <p:cNvPr id="3" name="Graphic 2">
            <a:extLst>
              <a:ext uri="{FF2B5EF4-FFF2-40B4-BE49-F238E27FC236}">
                <a16:creationId xmlns:a16="http://schemas.microsoft.com/office/drawing/2014/main" id="{868EF8CF-653E-43A0-9F44-AC2A3A764B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000" y="1003382"/>
            <a:ext cx="8496150" cy="3288542"/>
          </a:xfrm>
          <a:prstGeom prst="rect">
            <a:avLst/>
          </a:prstGeom>
        </p:spPr>
      </p:pic>
      <p:sp>
        <p:nvSpPr>
          <p:cNvPr id="11" name="TextBox 10">
            <a:extLst>
              <a:ext uri="{FF2B5EF4-FFF2-40B4-BE49-F238E27FC236}">
                <a16:creationId xmlns:a16="http://schemas.microsoft.com/office/drawing/2014/main" id="{555F0E1D-96E8-4175-81C0-0E0D08D41BF9}"/>
              </a:ext>
            </a:extLst>
          </p:cNvPr>
          <p:cNvSpPr txBox="1"/>
          <p:nvPr/>
        </p:nvSpPr>
        <p:spPr>
          <a:xfrm>
            <a:off x="351986" y="1402199"/>
            <a:ext cx="1568828" cy="1169551"/>
          </a:xfrm>
          <a:prstGeom prst="rect">
            <a:avLst/>
          </a:prstGeom>
          <a:noFill/>
        </p:spPr>
        <p:txBody>
          <a:bodyPr wrap="square" rtlCol="0">
            <a:spAutoFit/>
          </a:bodyPr>
          <a:lstStyle/>
          <a:p>
            <a:pPr algn="ctr"/>
            <a:r>
              <a:rPr lang="en-US" sz="1000" b="1" dirty="0"/>
              <a:t>Emerging business &amp; technology trends have compelled enterprises to empower their network with inherent intelligence</a:t>
            </a:r>
            <a:endParaRPr lang="en-IN" sz="1000" b="1" dirty="0"/>
          </a:p>
        </p:txBody>
      </p:sp>
      <p:sp>
        <p:nvSpPr>
          <p:cNvPr id="12" name="TextBox 11">
            <a:extLst>
              <a:ext uri="{FF2B5EF4-FFF2-40B4-BE49-F238E27FC236}">
                <a16:creationId xmlns:a16="http://schemas.microsoft.com/office/drawing/2014/main" id="{3B4FC783-C7CF-43CB-897F-1C3A832DFDD5}"/>
              </a:ext>
            </a:extLst>
          </p:cNvPr>
          <p:cNvSpPr txBox="1"/>
          <p:nvPr/>
        </p:nvSpPr>
        <p:spPr>
          <a:xfrm>
            <a:off x="2700267" y="1479142"/>
            <a:ext cx="1491754" cy="1015663"/>
          </a:xfrm>
          <a:prstGeom prst="rect">
            <a:avLst/>
          </a:prstGeom>
          <a:noFill/>
        </p:spPr>
        <p:txBody>
          <a:bodyPr wrap="square" rtlCol="0">
            <a:spAutoFit/>
          </a:bodyPr>
          <a:lstStyle/>
          <a:p>
            <a:pPr algn="ctr"/>
            <a:r>
              <a:rPr lang="en-US" sz="1000" b="1" dirty="0">
                <a:solidFill>
                  <a:schemeClr val="bg1"/>
                </a:solidFill>
              </a:rPr>
              <a:t>To enable intelligence, fundamental network transformation &amp; re-architecting is needed for:</a:t>
            </a:r>
            <a:endParaRPr lang="en-IN" sz="1000" b="1" dirty="0">
              <a:solidFill>
                <a:schemeClr val="bg1"/>
              </a:solidFill>
            </a:endParaRPr>
          </a:p>
        </p:txBody>
      </p:sp>
      <p:sp>
        <p:nvSpPr>
          <p:cNvPr id="13" name="TextBox 12">
            <a:extLst>
              <a:ext uri="{FF2B5EF4-FFF2-40B4-BE49-F238E27FC236}">
                <a16:creationId xmlns:a16="http://schemas.microsoft.com/office/drawing/2014/main" id="{369F05E8-CC3A-4D85-9732-CB555321210A}"/>
              </a:ext>
            </a:extLst>
          </p:cNvPr>
          <p:cNvSpPr txBox="1"/>
          <p:nvPr/>
        </p:nvSpPr>
        <p:spPr>
          <a:xfrm>
            <a:off x="4937034" y="1479142"/>
            <a:ext cx="1497916" cy="707886"/>
          </a:xfrm>
          <a:prstGeom prst="rect">
            <a:avLst/>
          </a:prstGeom>
          <a:noFill/>
        </p:spPr>
        <p:txBody>
          <a:bodyPr wrap="square" rtlCol="0">
            <a:spAutoFit/>
          </a:bodyPr>
          <a:lstStyle/>
          <a:p>
            <a:pPr algn="ctr"/>
            <a:r>
              <a:rPr lang="en-US" sz="1000" b="1" dirty="0">
                <a:solidFill>
                  <a:schemeClr val="bg1"/>
                </a:solidFill>
              </a:rPr>
              <a:t>Transform your network into a robust and intelligent asset with Sify’s: </a:t>
            </a:r>
            <a:endParaRPr lang="en-IN" sz="1000" b="1" dirty="0">
              <a:solidFill>
                <a:schemeClr val="bg1"/>
              </a:solidFill>
            </a:endParaRPr>
          </a:p>
        </p:txBody>
      </p:sp>
      <p:sp>
        <p:nvSpPr>
          <p:cNvPr id="14" name="TextBox 13">
            <a:extLst>
              <a:ext uri="{FF2B5EF4-FFF2-40B4-BE49-F238E27FC236}">
                <a16:creationId xmlns:a16="http://schemas.microsoft.com/office/drawing/2014/main" id="{F0DA0354-CC31-4281-99E7-D90F9B5C28D8}"/>
              </a:ext>
            </a:extLst>
          </p:cNvPr>
          <p:cNvSpPr txBox="1"/>
          <p:nvPr/>
        </p:nvSpPr>
        <p:spPr>
          <a:xfrm>
            <a:off x="7250871" y="1479142"/>
            <a:ext cx="1491756" cy="553998"/>
          </a:xfrm>
          <a:prstGeom prst="rect">
            <a:avLst/>
          </a:prstGeom>
          <a:noFill/>
        </p:spPr>
        <p:txBody>
          <a:bodyPr wrap="square" rtlCol="0">
            <a:spAutoFit/>
          </a:bodyPr>
          <a:lstStyle/>
          <a:p>
            <a:pPr algn="ctr"/>
            <a:r>
              <a:rPr lang="en-US" sz="1000" b="1" dirty="0">
                <a:solidFill>
                  <a:schemeClr val="bg1"/>
                </a:solidFill>
              </a:rPr>
              <a:t>Compelling benefits of Sify’s Intelligent Network Services: </a:t>
            </a:r>
            <a:endParaRPr lang="en-IN" sz="1000" b="1" dirty="0">
              <a:solidFill>
                <a:schemeClr val="bg1"/>
              </a:solidFill>
            </a:endParaRPr>
          </a:p>
        </p:txBody>
      </p:sp>
      <p:sp>
        <p:nvSpPr>
          <p:cNvPr id="8" name="TextBox 7">
            <a:extLst>
              <a:ext uri="{FF2B5EF4-FFF2-40B4-BE49-F238E27FC236}">
                <a16:creationId xmlns:a16="http://schemas.microsoft.com/office/drawing/2014/main" id="{DC6C1E4A-2CF4-4D45-963A-DDEA9279131A}"/>
              </a:ext>
            </a:extLst>
          </p:cNvPr>
          <p:cNvSpPr txBox="1"/>
          <p:nvPr/>
        </p:nvSpPr>
        <p:spPr>
          <a:xfrm>
            <a:off x="2760710" y="3428953"/>
            <a:ext cx="1631852" cy="1015663"/>
          </a:xfrm>
          <a:prstGeom prst="rect">
            <a:avLst/>
          </a:prstGeom>
          <a:noFill/>
        </p:spPr>
        <p:txBody>
          <a:bodyPr wrap="square" rtlCol="0">
            <a:spAutoFit/>
          </a:bodyPr>
          <a:lstStyle/>
          <a:p>
            <a:pPr marL="92075" indent="-92075">
              <a:buFont typeface="Arial" panose="020B0604020202020204" pitchFamily="34" charset="0"/>
              <a:buChar char="•"/>
            </a:pPr>
            <a:r>
              <a:rPr lang="en-US" sz="1000" dirty="0">
                <a:solidFill>
                  <a:schemeClr val="tx1">
                    <a:lumMod val="75000"/>
                    <a:lumOff val="25000"/>
                  </a:schemeClr>
                </a:solidFill>
              </a:rPr>
              <a:t>Evolving DC and Cloud landscape</a:t>
            </a:r>
          </a:p>
          <a:p>
            <a:pPr marL="92075" indent="-92075">
              <a:buFont typeface="Arial" panose="020B0604020202020204" pitchFamily="34" charset="0"/>
              <a:buChar char="•"/>
            </a:pPr>
            <a:r>
              <a:rPr lang="en-US" sz="1000" dirty="0">
                <a:solidFill>
                  <a:schemeClr val="tx1">
                    <a:lumMod val="75000"/>
                    <a:lumOff val="25000"/>
                  </a:schemeClr>
                </a:solidFill>
              </a:rPr>
              <a:t>Distributed/mission critical applications</a:t>
            </a:r>
          </a:p>
          <a:p>
            <a:pPr marL="92075" indent="-92075">
              <a:buFont typeface="Arial" panose="020B0604020202020204" pitchFamily="34" charset="0"/>
              <a:buChar char="•"/>
            </a:pPr>
            <a:r>
              <a:rPr lang="en-US" sz="1000" dirty="0">
                <a:solidFill>
                  <a:schemeClr val="tx1">
                    <a:lumMod val="75000"/>
                    <a:lumOff val="25000"/>
                  </a:schemeClr>
                </a:solidFill>
              </a:rPr>
              <a:t>Network orchestration needs </a:t>
            </a:r>
            <a:endParaRPr lang="en-IN" sz="1000" dirty="0">
              <a:solidFill>
                <a:schemeClr val="tx1">
                  <a:lumMod val="75000"/>
                  <a:lumOff val="25000"/>
                </a:schemeClr>
              </a:solidFill>
            </a:endParaRPr>
          </a:p>
        </p:txBody>
      </p:sp>
      <p:sp>
        <p:nvSpPr>
          <p:cNvPr id="9" name="TextBox 8">
            <a:extLst>
              <a:ext uri="{FF2B5EF4-FFF2-40B4-BE49-F238E27FC236}">
                <a16:creationId xmlns:a16="http://schemas.microsoft.com/office/drawing/2014/main" id="{BF94FF9F-35F7-4852-954E-AC90CFA17B90}"/>
              </a:ext>
            </a:extLst>
          </p:cNvPr>
          <p:cNvSpPr txBox="1"/>
          <p:nvPr/>
        </p:nvSpPr>
        <p:spPr>
          <a:xfrm>
            <a:off x="4659555" y="3428953"/>
            <a:ext cx="1631853" cy="707886"/>
          </a:xfrm>
          <a:prstGeom prst="rect">
            <a:avLst/>
          </a:prstGeom>
          <a:noFill/>
        </p:spPr>
        <p:txBody>
          <a:bodyPr wrap="square" rtlCol="0">
            <a:spAutoFit/>
          </a:bodyPr>
          <a:lstStyle/>
          <a:p>
            <a:pPr marL="92075" indent="-92075">
              <a:buFont typeface="Arial" panose="020B0604020202020204" pitchFamily="34" charset="0"/>
              <a:buChar char="•"/>
            </a:pPr>
            <a:r>
              <a:rPr lang="en-US" sz="1000" dirty="0">
                <a:solidFill>
                  <a:schemeClr val="tx1">
                    <a:lumMod val="75000"/>
                    <a:lumOff val="25000"/>
                  </a:schemeClr>
                </a:solidFill>
              </a:rPr>
              <a:t>Cloud-Ready Networks</a:t>
            </a:r>
          </a:p>
          <a:p>
            <a:pPr marL="92075" indent="-92075">
              <a:buFont typeface="Arial" panose="020B0604020202020204" pitchFamily="34" charset="0"/>
              <a:buChar char="•"/>
            </a:pPr>
            <a:r>
              <a:rPr lang="en-US" sz="1000" dirty="0">
                <a:solidFill>
                  <a:schemeClr val="tx1">
                    <a:lumMod val="75000"/>
                    <a:lumOff val="25000"/>
                  </a:schemeClr>
                </a:solidFill>
              </a:rPr>
              <a:t>Software-Defined WAN</a:t>
            </a:r>
          </a:p>
          <a:p>
            <a:pPr marL="92075" indent="-92075">
              <a:buFont typeface="Arial" panose="020B0604020202020204" pitchFamily="34" charset="0"/>
              <a:buChar char="•"/>
            </a:pPr>
            <a:r>
              <a:rPr lang="en-US" sz="1000" dirty="0">
                <a:solidFill>
                  <a:schemeClr val="tx1">
                    <a:lumMod val="75000"/>
                    <a:lumOff val="25000"/>
                  </a:schemeClr>
                </a:solidFill>
              </a:rPr>
              <a:t>Centralized Network Managed Services</a:t>
            </a:r>
            <a:endParaRPr lang="en-IN" sz="1000" dirty="0">
              <a:solidFill>
                <a:schemeClr val="tx1">
                  <a:lumMod val="75000"/>
                  <a:lumOff val="25000"/>
                </a:schemeClr>
              </a:solidFill>
            </a:endParaRPr>
          </a:p>
        </p:txBody>
      </p:sp>
      <p:sp>
        <p:nvSpPr>
          <p:cNvPr id="10" name="TextBox 9">
            <a:extLst>
              <a:ext uri="{FF2B5EF4-FFF2-40B4-BE49-F238E27FC236}">
                <a16:creationId xmlns:a16="http://schemas.microsoft.com/office/drawing/2014/main" id="{7E93AF19-41F3-49CD-A0AF-9E959933D479}"/>
              </a:ext>
            </a:extLst>
          </p:cNvPr>
          <p:cNvSpPr txBox="1"/>
          <p:nvPr/>
        </p:nvSpPr>
        <p:spPr>
          <a:xfrm>
            <a:off x="6667350" y="3428953"/>
            <a:ext cx="2152649" cy="1323439"/>
          </a:xfrm>
          <a:prstGeom prst="rect">
            <a:avLst/>
          </a:prstGeom>
          <a:noFill/>
        </p:spPr>
        <p:txBody>
          <a:bodyPr wrap="square" rtlCol="0">
            <a:spAutoFit/>
          </a:bodyPr>
          <a:lstStyle/>
          <a:p>
            <a:pPr marL="92075" indent="-92075">
              <a:buFont typeface="Arial" panose="020B0604020202020204" pitchFamily="34" charset="0"/>
              <a:buChar char="•"/>
            </a:pPr>
            <a:r>
              <a:rPr lang="en-US" sz="1000" dirty="0">
                <a:solidFill>
                  <a:schemeClr val="tx1">
                    <a:lumMod val="75000"/>
                    <a:lumOff val="25000"/>
                  </a:schemeClr>
                </a:solidFill>
              </a:rPr>
              <a:t>Optimize multi-cloud connectivity</a:t>
            </a:r>
          </a:p>
          <a:p>
            <a:pPr marL="92075" indent="-92075">
              <a:buFont typeface="Arial" panose="020B0604020202020204" pitchFamily="34" charset="0"/>
              <a:buChar char="•"/>
            </a:pPr>
            <a:r>
              <a:rPr lang="en-US" sz="1000" dirty="0">
                <a:solidFill>
                  <a:schemeClr val="tx1">
                    <a:lumMod val="75000"/>
                    <a:lumOff val="25000"/>
                  </a:schemeClr>
                </a:solidFill>
              </a:rPr>
              <a:t>Modernize and develop new processes, services, and models</a:t>
            </a:r>
          </a:p>
          <a:p>
            <a:pPr marL="92075" indent="-92075">
              <a:buFont typeface="Arial" panose="020B0604020202020204" pitchFamily="34" charset="0"/>
              <a:buChar char="•"/>
            </a:pPr>
            <a:r>
              <a:rPr lang="en-US" sz="1000" dirty="0">
                <a:solidFill>
                  <a:schemeClr val="tx1">
                    <a:lumMod val="75000"/>
                    <a:lumOff val="25000"/>
                  </a:schemeClr>
                </a:solidFill>
              </a:rPr>
              <a:t>Make data-driven decisions for cost control and security</a:t>
            </a:r>
          </a:p>
          <a:p>
            <a:pPr marL="92075" indent="-92075">
              <a:buFont typeface="Arial" panose="020B0604020202020204" pitchFamily="34" charset="0"/>
              <a:buChar char="•"/>
            </a:pPr>
            <a:r>
              <a:rPr lang="en-US" sz="1000" dirty="0">
                <a:solidFill>
                  <a:schemeClr val="tx1">
                    <a:lumMod val="75000"/>
                    <a:lumOff val="25000"/>
                  </a:schemeClr>
                </a:solidFill>
              </a:rPr>
              <a:t>Deliver top-tier experience to customers </a:t>
            </a:r>
            <a:endParaRPr lang="en-IN" sz="1000" dirty="0">
              <a:solidFill>
                <a:schemeClr val="tx1">
                  <a:lumMod val="75000"/>
                  <a:lumOff val="25000"/>
                </a:schemeClr>
              </a:solidFill>
            </a:endParaRPr>
          </a:p>
        </p:txBody>
      </p:sp>
      <p:pic>
        <p:nvPicPr>
          <p:cNvPr id="7" name="Picture 6">
            <a:extLst>
              <a:ext uri="{FF2B5EF4-FFF2-40B4-BE49-F238E27FC236}">
                <a16:creationId xmlns:a16="http://schemas.microsoft.com/office/drawing/2014/main" id="{2FFF24E8-4320-44F2-B085-770197198427}"/>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7816749" y="1068939"/>
            <a:ext cx="360000" cy="360000"/>
          </a:xfrm>
          <a:prstGeom prst="rect">
            <a:avLst/>
          </a:prstGeom>
        </p:spPr>
      </p:pic>
      <p:pic>
        <p:nvPicPr>
          <p:cNvPr id="16" name="Picture 15">
            <a:extLst>
              <a:ext uri="{FF2B5EF4-FFF2-40B4-BE49-F238E27FC236}">
                <a16:creationId xmlns:a16="http://schemas.microsoft.com/office/drawing/2014/main" id="{96B9711F-FC48-43AC-996A-78BB735799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384" y="1068939"/>
            <a:ext cx="360000" cy="360000"/>
          </a:xfrm>
          <a:prstGeom prst="rect">
            <a:avLst/>
          </a:prstGeom>
        </p:spPr>
      </p:pic>
      <p:pic>
        <p:nvPicPr>
          <p:cNvPr id="18" name="Picture 17">
            <a:extLst>
              <a:ext uri="{FF2B5EF4-FFF2-40B4-BE49-F238E27FC236}">
                <a16:creationId xmlns:a16="http://schemas.microsoft.com/office/drawing/2014/main" id="{09BA321F-465F-4BAA-86A7-5D40F35D74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400" y="1068939"/>
            <a:ext cx="360000" cy="360000"/>
          </a:xfrm>
          <a:prstGeom prst="rect">
            <a:avLst/>
          </a:prstGeom>
        </p:spPr>
      </p:pic>
      <p:pic>
        <p:nvPicPr>
          <p:cNvPr id="20" name="Picture 19">
            <a:extLst>
              <a:ext uri="{FF2B5EF4-FFF2-40B4-BE49-F238E27FC236}">
                <a16:creationId xmlns:a16="http://schemas.microsoft.com/office/drawing/2014/main" id="{75CC533B-01AD-478B-B91D-6BEC76B236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5992" y="1068939"/>
            <a:ext cx="360000" cy="360000"/>
          </a:xfrm>
          <a:prstGeom prst="rect">
            <a:avLst/>
          </a:prstGeom>
        </p:spPr>
      </p:pic>
    </p:spTree>
    <p:extLst>
      <p:ext uri="{BB962C8B-B14F-4D97-AF65-F5344CB8AC3E}">
        <p14:creationId xmlns:p14="http://schemas.microsoft.com/office/powerpoint/2010/main" val="877052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4B0DD0E-3C5E-4C94-B340-1F9927E6B2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3717" y="2571750"/>
            <a:ext cx="10750209" cy="3231193"/>
          </a:xfrm>
          <a:prstGeom prst="rect">
            <a:avLst/>
          </a:prstGeom>
        </p:spPr>
      </p:pic>
      <p:sp>
        <p:nvSpPr>
          <p:cNvPr id="2" name="Title 1">
            <a:extLst>
              <a:ext uri="{FF2B5EF4-FFF2-40B4-BE49-F238E27FC236}">
                <a16:creationId xmlns:a16="http://schemas.microsoft.com/office/drawing/2014/main" id="{41AE468B-B1A1-43C1-9856-E5B8294A2CA8}"/>
              </a:ext>
            </a:extLst>
          </p:cNvPr>
          <p:cNvSpPr>
            <a:spLocks noGrp="1"/>
          </p:cNvSpPr>
          <p:nvPr>
            <p:ph type="title"/>
          </p:nvPr>
        </p:nvSpPr>
        <p:spPr/>
        <p:txBody>
          <a:bodyPr/>
          <a:lstStyle/>
          <a:p>
            <a:r>
              <a:rPr lang="en-US" dirty="0"/>
              <a:t>Key Takeaways</a:t>
            </a:r>
            <a:endParaRPr lang="en-IN" dirty="0"/>
          </a:p>
        </p:txBody>
      </p:sp>
      <p:sp>
        <p:nvSpPr>
          <p:cNvPr id="9" name="TextBox 8">
            <a:extLst>
              <a:ext uri="{FF2B5EF4-FFF2-40B4-BE49-F238E27FC236}">
                <a16:creationId xmlns:a16="http://schemas.microsoft.com/office/drawing/2014/main" id="{DFBE608B-4610-4108-8C02-5BCAD1949BD1}"/>
              </a:ext>
            </a:extLst>
          </p:cNvPr>
          <p:cNvSpPr txBox="1"/>
          <p:nvPr/>
        </p:nvSpPr>
        <p:spPr>
          <a:xfrm>
            <a:off x="548481" y="2505207"/>
            <a:ext cx="1651930" cy="1015663"/>
          </a:xfrm>
          <a:prstGeom prst="rect">
            <a:avLst/>
          </a:prstGeom>
          <a:noFill/>
        </p:spPr>
        <p:txBody>
          <a:bodyPr wrap="square" rtlCol="0">
            <a:spAutoFit/>
          </a:bodyPr>
          <a:lstStyle/>
          <a:p>
            <a:r>
              <a:rPr lang="en-US" sz="1000" b="1" dirty="0"/>
              <a:t>Emerging business &amp; technology trends have compelled enterprises to empower their network with inherent intelligence</a:t>
            </a:r>
            <a:endParaRPr lang="en-IN" sz="1000" b="1" dirty="0"/>
          </a:p>
        </p:txBody>
      </p:sp>
      <p:sp>
        <p:nvSpPr>
          <p:cNvPr id="10" name="TextBox 9">
            <a:extLst>
              <a:ext uri="{FF2B5EF4-FFF2-40B4-BE49-F238E27FC236}">
                <a16:creationId xmlns:a16="http://schemas.microsoft.com/office/drawing/2014/main" id="{51DBA644-2B16-494C-A28C-A7CB7AE5792D}"/>
              </a:ext>
            </a:extLst>
          </p:cNvPr>
          <p:cNvSpPr txBox="1"/>
          <p:nvPr/>
        </p:nvSpPr>
        <p:spPr>
          <a:xfrm>
            <a:off x="2200411" y="1858733"/>
            <a:ext cx="1769037" cy="707886"/>
          </a:xfrm>
          <a:prstGeom prst="rect">
            <a:avLst/>
          </a:prstGeom>
          <a:noFill/>
        </p:spPr>
        <p:txBody>
          <a:bodyPr wrap="square" rtlCol="0">
            <a:spAutoFit/>
          </a:bodyPr>
          <a:lstStyle/>
          <a:p>
            <a:r>
              <a:rPr lang="en-US" sz="1000" b="1" dirty="0"/>
              <a:t>To enable intelligence, fundamental network transformation &amp; re-architecting is needed for:</a:t>
            </a:r>
            <a:endParaRPr lang="en-IN" sz="1000" b="1" dirty="0"/>
          </a:p>
        </p:txBody>
      </p:sp>
      <p:sp>
        <p:nvSpPr>
          <p:cNvPr id="11" name="TextBox 10">
            <a:extLst>
              <a:ext uri="{FF2B5EF4-FFF2-40B4-BE49-F238E27FC236}">
                <a16:creationId xmlns:a16="http://schemas.microsoft.com/office/drawing/2014/main" id="{1C952B1C-FF36-4207-A955-2DC33C00C6A6}"/>
              </a:ext>
            </a:extLst>
          </p:cNvPr>
          <p:cNvSpPr txBox="1"/>
          <p:nvPr/>
        </p:nvSpPr>
        <p:spPr>
          <a:xfrm>
            <a:off x="4111200" y="1543601"/>
            <a:ext cx="1510178" cy="707886"/>
          </a:xfrm>
          <a:prstGeom prst="rect">
            <a:avLst/>
          </a:prstGeom>
          <a:noFill/>
        </p:spPr>
        <p:txBody>
          <a:bodyPr wrap="square" rtlCol="0">
            <a:spAutoFit/>
          </a:bodyPr>
          <a:lstStyle/>
          <a:p>
            <a:r>
              <a:rPr lang="en-US" sz="1000" b="1" dirty="0"/>
              <a:t>Transform your network into a robust and intelligent asset with Sify’s: </a:t>
            </a:r>
            <a:endParaRPr lang="en-IN" sz="1000" b="1" dirty="0"/>
          </a:p>
        </p:txBody>
      </p:sp>
      <p:sp>
        <p:nvSpPr>
          <p:cNvPr id="12" name="TextBox 11">
            <a:extLst>
              <a:ext uri="{FF2B5EF4-FFF2-40B4-BE49-F238E27FC236}">
                <a16:creationId xmlns:a16="http://schemas.microsoft.com/office/drawing/2014/main" id="{BACC9180-F3DF-48B4-AF00-AF503B10CDB1}"/>
              </a:ext>
            </a:extLst>
          </p:cNvPr>
          <p:cNvSpPr txBox="1"/>
          <p:nvPr/>
        </p:nvSpPr>
        <p:spPr>
          <a:xfrm>
            <a:off x="6035600" y="1118026"/>
            <a:ext cx="1432963" cy="553998"/>
          </a:xfrm>
          <a:prstGeom prst="rect">
            <a:avLst/>
          </a:prstGeom>
          <a:noFill/>
        </p:spPr>
        <p:txBody>
          <a:bodyPr wrap="square" rtlCol="0">
            <a:spAutoFit/>
          </a:bodyPr>
          <a:lstStyle/>
          <a:p>
            <a:r>
              <a:rPr lang="en-US" sz="1000" b="1" dirty="0"/>
              <a:t>Compelling benefits of Sify’s Intelligent Network Services: </a:t>
            </a:r>
            <a:endParaRPr lang="en-IN" sz="1000" b="1" dirty="0"/>
          </a:p>
        </p:txBody>
      </p:sp>
      <p:sp>
        <p:nvSpPr>
          <p:cNvPr id="13" name="TextBox 12">
            <a:extLst>
              <a:ext uri="{FF2B5EF4-FFF2-40B4-BE49-F238E27FC236}">
                <a16:creationId xmlns:a16="http://schemas.microsoft.com/office/drawing/2014/main" id="{3D2FBD87-F45A-4F4E-BED6-34FABF580A67}"/>
              </a:ext>
            </a:extLst>
          </p:cNvPr>
          <p:cNvSpPr txBox="1"/>
          <p:nvPr/>
        </p:nvSpPr>
        <p:spPr>
          <a:xfrm>
            <a:off x="2200411" y="2585129"/>
            <a:ext cx="1769037" cy="584775"/>
          </a:xfrm>
          <a:prstGeom prst="rect">
            <a:avLst/>
          </a:prstGeom>
          <a:noFill/>
        </p:spPr>
        <p:txBody>
          <a:bodyPr wrap="square" rtlCol="0">
            <a:spAutoFit/>
          </a:bodyPr>
          <a:lstStyle/>
          <a:p>
            <a:pPr marL="92075" indent="-92075">
              <a:buFont typeface="Arial" panose="020B0604020202020204" pitchFamily="34" charset="0"/>
              <a:buChar char="•"/>
            </a:pPr>
            <a:r>
              <a:rPr lang="en-US" sz="800" dirty="0"/>
              <a:t>Evolving DC and Cloud landscape</a:t>
            </a:r>
          </a:p>
          <a:p>
            <a:pPr marL="92075" indent="-92075">
              <a:buFont typeface="Arial" panose="020B0604020202020204" pitchFamily="34" charset="0"/>
              <a:buChar char="•"/>
            </a:pPr>
            <a:r>
              <a:rPr lang="en-US" sz="800" dirty="0"/>
              <a:t>Distributed/mission critical applications</a:t>
            </a:r>
          </a:p>
          <a:p>
            <a:pPr marL="92075" indent="-92075">
              <a:buFont typeface="Arial" panose="020B0604020202020204" pitchFamily="34" charset="0"/>
              <a:buChar char="•"/>
            </a:pPr>
            <a:r>
              <a:rPr lang="en-US" sz="800" dirty="0"/>
              <a:t>Network orchestration needs </a:t>
            </a:r>
            <a:endParaRPr lang="en-IN" sz="800" dirty="0"/>
          </a:p>
        </p:txBody>
      </p:sp>
      <p:sp>
        <p:nvSpPr>
          <p:cNvPr id="14" name="TextBox 13">
            <a:extLst>
              <a:ext uri="{FF2B5EF4-FFF2-40B4-BE49-F238E27FC236}">
                <a16:creationId xmlns:a16="http://schemas.microsoft.com/office/drawing/2014/main" id="{877BDE74-DD68-400A-AE18-8A51064BE541}"/>
              </a:ext>
            </a:extLst>
          </p:cNvPr>
          <p:cNvSpPr txBox="1"/>
          <p:nvPr/>
        </p:nvSpPr>
        <p:spPr>
          <a:xfrm>
            <a:off x="4111200" y="2238624"/>
            <a:ext cx="1748560" cy="584775"/>
          </a:xfrm>
          <a:prstGeom prst="rect">
            <a:avLst/>
          </a:prstGeom>
          <a:noFill/>
        </p:spPr>
        <p:txBody>
          <a:bodyPr wrap="square" rtlCol="0">
            <a:spAutoFit/>
          </a:bodyPr>
          <a:lstStyle/>
          <a:p>
            <a:pPr marL="92075" indent="-92075">
              <a:buFont typeface="Arial" panose="020B0604020202020204" pitchFamily="34" charset="0"/>
              <a:buChar char="•"/>
            </a:pPr>
            <a:r>
              <a:rPr lang="en-US" sz="800" dirty="0"/>
              <a:t>Cloud-Ready Networks</a:t>
            </a:r>
          </a:p>
          <a:p>
            <a:pPr marL="92075" indent="-92075">
              <a:buFont typeface="Arial" panose="020B0604020202020204" pitchFamily="34" charset="0"/>
              <a:buChar char="•"/>
            </a:pPr>
            <a:r>
              <a:rPr lang="en-US" sz="800" dirty="0"/>
              <a:t>Software-Defined WAN</a:t>
            </a:r>
          </a:p>
          <a:p>
            <a:pPr marL="92075" indent="-92075">
              <a:buFont typeface="Arial" panose="020B0604020202020204" pitchFamily="34" charset="0"/>
              <a:buChar char="•"/>
            </a:pPr>
            <a:r>
              <a:rPr lang="en-US" sz="800" dirty="0"/>
              <a:t>Centralized Network Managed Services</a:t>
            </a:r>
            <a:endParaRPr lang="en-IN" sz="800" dirty="0"/>
          </a:p>
        </p:txBody>
      </p:sp>
      <p:sp>
        <p:nvSpPr>
          <p:cNvPr id="15" name="TextBox 14">
            <a:extLst>
              <a:ext uri="{FF2B5EF4-FFF2-40B4-BE49-F238E27FC236}">
                <a16:creationId xmlns:a16="http://schemas.microsoft.com/office/drawing/2014/main" id="{B6276C64-1541-4AD4-B794-EFFA8003B3E6}"/>
              </a:ext>
            </a:extLst>
          </p:cNvPr>
          <p:cNvSpPr txBox="1"/>
          <p:nvPr/>
        </p:nvSpPr>
        <p:spPr>
          <a:xfrm>
            <a:off x="6035600" y="1658388"/>
            <a:ext cx="2287600" cy="830997"/>
          </a:xfrm>
          <a:prstGeom prst="rect">
            <a:avLst/>
          </a:prstGeom>
          <a:noFill/>
        </p:spPr>
        <p:txBody>
          <a:bodyPr wrap="square" rtlCol="0">
            <a:spAutoFit/>
          </a:bodyPr>
          <a:lstStyle/>
          <a:p>
            <a:pPr marL="92075" indent="-92075">
              <a:buFont typeface="Arial" panose="020B0604020202020204" pitchFamily="34" charset="0"/>
              <a:buChar char="•"/>
            </a:pPr>
            <a:r>
              <a:rPr lang="en-US" sz="800" dirty="0"/>
              <a:t>Optimize multi-cloud connectivity</a:t>
            </a:r>
          </a:p>
          <a:p>
            <a:pPr marL="92075" indent="-92075">
              <a:buFont typeface="Arial" panose="020B0604020202020204" pitchFamily="34" charset="0"/>
              <a:buChar char="•"/>
            </a:pPr>
            <a:r>
              <a:rPr lang="en-US" sz="800" dirty="0"/>
              <a:t>Modernize and develop new processes, services, and models</a:t>
            </a:r>
          </a:p>
          <a:p>
            <a:pPr marL="92075" indent="-92075">
              <a:buFont typeface="Arial" panose="020B0604020202020204" pitchFamily="34" charset="0"/>
              <a:buChar char="•"/>
            </a:pPr>
            <a:r>
              <a:rPr lang="en-US" sz="800" dirty="0"/>
              <a:t>Make data-driven decisions for cost control and security</a:t>
            </a:r>
          </a:p>
          <a:p>
            <a:pPr marL="92075" indent="-92075">
              <a:buFont typeface="Arial" panose="020B0604020202020204" pitchFamily="34" charset="0"/>
              <a:buChar char="•"/>
            </a:pPr>
            <a:r>
              <a:rPr lang="en-US" sz="800" dirty="0"/>
              <a:t>Deliver top-tier experience to customers </a:t>
            </a:r>
            <a:endParaRPr lang="en-IN" sz="800" dirty="0"/>
          </a:p>
        </p:txBody>
      </p:sp>
      <p:pic>
        <p:nvPicPr>
          <p:cNvPr id="16" name="Picture 15">
            <a:extLst>
              <a:ext uri="{FF2B5EF4-FFF2-40B4-BE49-F238E27FC236}">
                <a16:creationId xmlns:a16="http://schemas.microsoft.com/office/drawing/2014/main" id="{A6E7BA5F-5025-400B-B7EA-2E94636F8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4800" y="815081"/>
            <a:ext cx="360000" cy="360000"/>
          </a:xfrm>
          <a:prstGeom prst="rect">
            <a:avLst/>
          </a:prstGeom>
        </p:spPr>
      </p:pic>
      <p:pic>
        <p:nvPicPr>
          <p:cNvPr id="17" name="Picture 16">
            <a:extLst>
              <a:ext uri="{FF2B5EF4-FFF2-40B4-BE49-F238E27FC236}">
                <a16:creationId xmlns:a16="http://schemas.microsoft.com/office/drawing/2014/main" id="{C029D767-6CBF-46B5-B762-6A1DF6EE34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3948" y="1496785"/>
            <a:ext cx="317765" cy="317765"/>
          </a:xfrm>
          <a:prstGeom prst="rect">
            <a:avLst/>
          </a:prstGeom>
        </p:spPr>
      </p:pic>
      <p:pic>
        <p:nvPicPr>
          <p:cNvPr id="18" name="Picture 17">
            <a:extLst>
              <a:ext uri="{FF2B5EF4-FFF2-40B4-BE49-F238E27FC236}">
                <a16:creationId xmlns:a16="http://schemas.microsoft.com/office/drawing/2014/main" id="{7AE23B1D-0B5A-4C89-8515-84292531BF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529" y="2109024"/>
            <a:ext cx="360000" cy="360000"/>
          </a:xfrm>
          <a:prstGeom prst="rect">
            <a:avLst/>
          </a:prstGeom>
        </p:spPr>
      </p:pic>
      <p:pic>
        <p:nvPicPr>
          <p:cNvPr id="19" name="Picture 18">
            <a:extLst>
              <a:ext uri="{FF2B5EF4-FFF2-40B4-BE49-F238E27FC236}">
                <a16:creationId xmlns:a16="http://schemas.microsoft.com/office/drawing/2014/main" id="{51285CDC-3257-4125-9584-DEC856F649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8411" y="1172126"/>
            <a:ext cx="360000" cy="360000"/>
          </a:xfrm>
          <a:prstGeom prst="rect">
            <a:avLst/>
          </a:prstGeom>
        </p:spPr>
      </p:pic>
    </p:spTree>
    <p:extLst>
      <p:ext uri="{BB962C8B-B14F-4D97-AF65-F5344CB8AC3E}">
        <p14:creationId xmlns:p14="http://schemas.microsoft.com/office/powerpoint/2010/main" val="1778589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50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83C806-B5D8-434D-8246-288A1C30B721}"/>
              </a:ext>
            </a:extLst>
          </p:cNvPr>
          <p:cNvSpPr>
            <a:spLocks noGrp="1"/>
          </p:cNvSpPr>
          <p:nvPr>
            <p:ph type="title"/>
          </p:nvPr>
        </p:nvSpPr>
        <p:spPr/>
        <p:txBody>
          <a:bodyPr/>
          <a:lstStyle/>
          <a:p>
            <a:r>
              <a:rPr lang="en-US" dirty="0"/>
              <a:t>Major technology trends powering fundamental network transformation</a:t>
            </a:r>
            <a:endParaRPr lang="en-IN" dirty="0"/>
          </a:p>
        </p:txBody>
      </p:sp>
      <p:pic>
        <p:nvPicPr>
          <p:cNvPr id="7" name="Picture 6">
            <a:extLst>
              <a:ext uri="{FF2B5EF4-FFF2-40B4-BE49-F238E27FC236}">
                <a16:creationId xmlns:a16="http://schemas.microsoft.com/office/drawing/2014/main" id="{5045E4FC-B432-4D2E-A5B9-EFF7AED2F237}"/>
              </a:ext>
            </a:extLst>
          </p:cNvPr>
          <p:cNvPicPr>
            <a:picLocks noChangeAspect="1"/>
          </p:cNvPicPr>
          <p:nvPr/>
        </p:nvPicPr>
        <p:blipFill>
          <a:blip r:embed="rId2"/>
          <a:stretch>
            <a:fillRect/>
          </a:stretch>
        </p:blipFill>
        <p:spPr>
          <a:xfrm>
            <a:off x="137223" y="1789207"/>
            <a:ext cx="8510779" cy="2335108"/>
          </a:xfrm>
          <a:prstGeom prst="rect">
            <a:avLst/>
          </a:prstGeom>
        </p:spPr>
      </p:pic>
      <p:sp>
        <p:nvSpPr>
          <p:cNvPr id="8" name="TextBox 7">
            <a:extLst>
              <a:ext uri="{FF2B5EF4-FFF2-40B4-BE49-F238E27FC236}">
                <a16:creationId xmlns:a16="http://schemas.microsoft.com/office/drawing/2014/main" id="{5054857E-34B6-4D88-B9A5-090B0F8F8506}"/>
              </a:ext>
            </a:extLst>
          </p:cNvPr>
          <p:cNvSpPr txBox="1"/>
          <p:nvPr/>
        </p:nvSpPr>
        <p:spPr>
          <a:xfrm>
            <a:off x="590843" y="2529547"/>
            <a:ext cx="1350499" cy="738664"/>
          </a:xfrm>
          <a:prstGeom prst="rect">
            <a:avLst/>
          </a:prstGeom>
          <a:noFill/>
        </p:spPr>
        <p:txBody>
          <a:bodyPr wrap="square" rtlCol="0">
            <a:spAutoFit/>
          </a:bodyPr>
          <a:lstStyle/>
          <a:p>
            <a:pPr algn="ctr"/>
            <a:r>
              <a:rPr lang="en-US" sz="1050" b="1" dirty="0"/>
              <a:t>Applications being modularized and distributed across Clouds</a:t>
            </a:r>
          </a:p>
        </p:txBody>
      </p:sp>
      <p:sp>
        <p:nvSpPr>
          <p:cNvPr id="10" name="TextBox 9">
            <a:extLst>
              <a:ext uri="{FF2B5EF4-FFF2-40B4-BE49-F238E27FC236}">
                <a16:creationId xmlns:a16="http://schemas.microsoft.com/office/drawing/2014/main" id="{523CC1F2-F8C6-40A9-877A-E2BFD778AB8A}"/>
              </a:ext>
            </a:extLst>
          </p:cNvPr>
          <p:cNvSpPr txBox="1"/>
          <p:nvPr/>
        </p:nvSpPr>
        <p:spPr>
          <a:xfrm>
            <a:off x="2763328" y="2529547"/>
            <a:ext cx="1350499" cy="769441"/>
          </a:xfrm>
          <a:prstGeom prst="rect">
            <a:avLst/>
          </a:prstGeom>
          <a:noFill/>
        </p:spPr>
        <p:txBody>
          <a:bodyPr wrap="square" rtlCol="0">
            <a:spAutoFit/>
          </a:bodyPr>
          <a:lstStyle/>
          <a:p>
            <a:pPr algn="ctr"/>
            <a:r>
              <a:rPr lang="en-US" sz="1100" b="1" dirty="0"/>
              <a:t>IoT and M2M integration with mainstream networks</a:t>
            </a:r>
          </a:p>
        </p:txBody>
      </p:sp>
      <p:sp>
        <p:nvSpPr>
          <p:cNvPr id="11" name="TextBox 10">
            <a:extLst>
              <a:ext uri="{FF2B5EF4-FFF2-40B4-BE49-F238E27FC236}">
                <a16:creationId xmlns:a16="http://schemas.microsoft.com/office/drawing/2014/main" id="{BEC00CA7-9C27-4BD3-89D1-99AE0889DCD5}"/>
              </a:ext>
            </a:extLst>
          </p:cNvPr>
          <p:cNvSpPr txBox="1"/>
          <p:nvPr/>
        </p:nvSpPr>
        <p:spPr>
          <a:xfrm>
            <a:off x="4927451" y="2529547"/>
            <a:ext cx="1350499" cy="430887"/>
          </a:xfrm>
          <a:prstGeom prst="rect">
            <a:avLst/>
          </a:prstGeom>
          <a:noFill/>
        </p:spPr>
        <p:txBody>
          <a:bodyPr wrap="square" rtlCol="0">
            <a:spAutoFit/>
          </a:bodyPr>
          <a:lstStyle/>
          <a:p>
            <a:pPr algn="ctr"/>
            <a:r>
              <a:rPr lang="en-US" sz="1100" b="1" dirty="0"/>
              <a:t>Pervasive </a:t>
            </a:r>
          </a:p>
          <a:p>
            <a:pPr algn="ctr"/>
            <a:r>
              <a:rPr lang="en-US" sz="1100" b="1" dirty="0"/>
              <a:t>mobility </a:t>
            </a:r>
          </a:p>
        </p:txBody>
      </p:sp>
      <p:sp>
        <p:nvSpPr>
          <p:cNvPr id="12" name="TextBox 11">
            <a:extLst>
              <a:ext uri="{FF2B5EF4-FFF2-40B4-BE49-F238E27FC236}">
                <a16:creationId xmlns:a16="http://schemas.microsoft.com/office/drawing/2014/main" id="{15F947CA-84A2-4E29-A328-27EBB19F203C}"/>
              </a:ext>
            </a:extLst>
          </p:cNvPr>
          <p:cNvSpPr txBox="1"/>
          <p:nvPr/>
        </p:nvSpPr>
        <p:spPr>
          <a:xfrm>
            <a:off x="7091574" y="2529547"/>
            <a:ext cx="1350499" cy="430887"/>
          </a:xfrm>
          <a:prstGeom prst="rect">
            <a:avLst/>
          </a:prstGeom>
          <a:noFill/>
        </p:spPr>
        <p:txBody>
          <a:bodyPr wrap="square" rtlCol="0">
            <a:spAutoFit/>
          </a:bodyPr>
          <a:lstStyle/>
          <a:p>
            <a:pPr algn="ctr"/>
            <a:r>
              <a:rPr lang="en-US" sz="1100" b="1" dirty="0"/>
              <a:t>Immersive video experience </a:t>
            </a:r>
          </a:p>
        </p:txBody>
      </p:sp>
      <p:pic>
        <p:nvPicPr>
          <p:cNvPr id="13" name="Picture 12">
            <a:extLst>
              <a:ext uri="{FF2B5EF4-FFF2-40B4-BE49-F238E27FC236}">
                <a16:creationId xmlns:a16="http://schemas.microsoft.com/office/drawing/2014/main" id="{EB4160B9-332F-475A-9170-BF6230CFE564}"/>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080791" y="2105644"/>
            <a:ext cx="360000" cy="360000"/>
          </a:xfrm>
          <a:prstGeom prst="rect">
            <a:avLst/>
          </a:prstGeom>
        </p:spPr>
      </p:pic>
      <p:pic>
        <p:nvPicPr>
          <p:cNvPr id="15" name="Picture 14">
            <a:extLst>
              <a:ext uri="{FF2B5EF4-FFF2-40B4-BE49-F238E27FC236}">
                <a16:creationId xmlns:a16="http://schemas.microsoft.com/office/drawing/2014/main" id="{F845276F-D806-4B56-889B-1E570AFC0C8D}"/>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5422700" y="2107877"/>
            <a:ext cx="360000" cy="360000"/>
          </a:xfrm>
          <a:prstGeom prst="rect">
            <a:avLst/>
          </a:prstGeom>
        </p:spPr>
      </p:pic>
      <p:pic>
        <p:nvPicPr>
          <p:cNvPr id="17" name="Picture 16">
            <a:extLst>
              <a:ext uri="{FF2B5EF4-FFF2-40B4-BE49-F238E27FC236}">
                <a16:creationId xmlns:a16="http://schemas.microsoft.com/office/drawing/2014/main" id="{AD009D8A-B658-4EA9-99AE-C3DC1DE37FA7}"/>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3258577" y="2107877"/>
            <a:ext cx="360000" cy="360000"/>
          </a:xfrm>
          <a:prstGeom prst="rect">
            <a:avLst/>
          </a:prstGeom>
        </p:spPr>
      </p:pic>
      <p:pic>
        <p:nvPicPr>
          <p:cNvPr id="19" name="Picture 18">
            <a:extLst>
              <a:ext uri="{FF2B5EF4-FFF2-40B4-BE49-F238E27FC236}">
                <a16:creationId xmlns:a16="http://schemas.microsoft.com/office/drawing/2014/main" id="{87C0091E-1B70-4707-86A2-832BD594B43C}"/>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7586823" y="2105644"/>
            <a:ext cx="360000" cy="360000"/>
          </a:xfrm>
          <a:prstGeom prst="rect">
            <a:avLst/>
          </a:prstGeom>
        </p:spPr>
      </p:pic>
    </p:spTree>
    <p:extLst>
      <p:ext uri="{BB962C8B-B14F-4D97-AF65-F5344CB8AC3E}">
        <p14:creationId xmlns:p14="http://schemas.microsoft.com/office/powerpoint/2010/main" val="11606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Single Corner Snipped 4">
            <a:extLst>
              <a:ext uri="{FF2B5EF4-FFF2-40B4-BE49-F238E27FC236}">
                <a16:creationId xmlns:a16="http://schemas.microsoft.com/office/drawing/2014/main" id="{86DFF5B5-53B8-4F0C-A7E9-CA2215C073D0}"/>
              </a:ext>
            </a:extLst>
          </p:cNvPr>
          <p:cNvSpPr/>
          <p:nvPr/>
        </p:nvSpPr>
        <p:spPr>
          <a:xfrm>
            <a:off x="341851" y="2936220"/>
            <a:ext cx="4176000" cy="1800000"/>
          </a:xfrm>
          <a:prstGeom prst="snip1Rect">
            <a:avLst/>
          </a:prstGeom>
          <a:solidFill>
            <a:schemeClr val="bg1"/>
          </a:soli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Single Corner Snipped 6">
            <a:extLst>
              <a:ext uri="{FF2B5EF4-FFF2-40B4-BE49-F238E27FC236}">
                <a16:creationId xmlns:a16="http://schemas.microsoft.com/office/drawing/2014/main" id="{7F80E743-393D-4819-9FBE-6BA868DC155B}"/>
              </a:ext>
            </a:extLst>
          </p:cNvPr>
          <p:cNvSpPr/>
          <p:nvPr/>
        </p:nvSpPr>
        <p:spPr>
          <a:xfrm flipH="1">
            <a:off x="4653150" y="2932338"/>
            <a:ext cx="4176000" cy="1800000"/>
          </a:xfrm>
          <a:prstGeom prst="snip1Rect">
            <a:avLst/>
          </a:prstGeom>
          <a:solidFill>
            <a:schemeClr val="bg1"/>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Single Corner Snipped 7">
            <a:extLst>
              <a:ext uri="{FF2B5EF4-FFF2-40B4-BE49-F238E27FC236}">
                <a16:creationId xmlns:a16="http://schemas.microsoft.com/office/drawing/2014/main" id="{D23F79D1-DC31-470E-B49E-0A3ED429FD7F}"/>
              </a:ext>
            </a:extLst>
          </p:cNvPr>
          <p:cNvSpPr/>
          <p:nvPr/>
        </p:nvSpPr>
        <p:spPr>
          <a:xfrm flipV="1">
            <a:off x="340555" y="987424"/>
            <a:ext cx="4176000" cy="1800000"/>
          </a:xfrm>
          <a:prstGeom prst="snip1Rect">
            <a:avLst/>
          </a:prstGeom>
          <a:solidFill>
            <a:schemeClr val="bg1"/>
          </a:solid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Single Corner Snipped 8">
            <a:extLst>
              <a:ext uri="{FF2B5EF4-FFF2-40B4-BE49-F238E27FC236}">
                <a16:creationId xmlns:a16="http://schemas.microsoft.com/office/drawing/2014/main" id="{42F30BAA-6BE7-45EC-812F-1EC252009FFE}"/>
              </a:ext>
            </a:extLst>
          </p:cNvPr>
          <p:cNvSpPr/>
          <p:nvPr/>
        </p:nvSpPr>
        <p:spPr>
          <a:xfrm flipH="1" flipV="1">
            <a:off x="4653150" y="987424"/>
            <a:ext cx="4176000" cy="1800000"/>
          </a:xfrm>
          <a:prstGeom prst="snip1Rect">
            <a:avLst/>
          </a:prstGeom>
          <a:solidFill>
            <a:schemeClr val="bg1"/>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5EC6832-A4F9-490B-8638-6E1B300D7046}"/>
              </a:ext>
            </a:extLst>
          </p:cNvPr>
          <p:cNvSpPr/>
          <p:nvPr/>
        </p:nvSpPr>
        <p:spPr>
          <a:xfrm>
            <a:off x="340555" y="987424"/>
            <a:ext cx="1080000" cy="18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A3940655-9B77-4686-ADBC-D93C3753AB8D}"/>
              </a:ext>
            </a:extLst>
          </p:cNvPr>
          <p:cNvSpPr/>
          <p:nvPr/>
        </p:nvSpPr>
        <p:spPr>
          <a:xfrm>
            <a:off x="340555" y="2932337"/>
            <a:ext cx="1080000" cy="1784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31942141-F06B-4CC7-B0B6-8EEE51B7A87A}"/>
              </a:ext>
            </a:extLst>
          </p:cNvPr>
          <p:cNvSpPr/>
          <p:nvPr/>
        </p:nvSpPr>
        <p:spPr>
          <a:xfrm>
            <a:off x="7749150" y="987424"/>
            <a:ext cx="1080000" cy="18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10FE5ADB-6780-4A7D-87F2-B67E99D432A5}"/>
              </a:ext>
            </a:extLst>
          </p:cNvPr>
          <p:cNvSpPr/>
          <p:nvPr/>
        </p:nvSpPr>
        <p:spPr>
          <a:xfrm>
            <a:off x="7749150" y="2932338"/>
            <a:ext cx="1080000" cy="18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itle 3">
            <a:extLst>
              <a:ext uri="{FF2B5EF4-FFF2-40B4-BE49-F238E27FC236}">
                <a16:creationId xmlns:a16="http://schemas.microsoft.com/office/drawing/2014/main" id="{CC83C806-B5D8-434D-8246-288A1C30B721}"/>
              </a:ext>
            </a:extLst>
          </p:cNvPr>
          <p:cNvSpPr>
            <a:spLocks noGrp="1"/>
          </p:cNvSpPr>
          <p:nvPr>
            <p:ph type="title"/>
          </p:nvPr>
        </p:nvSpPr>
        <p:spPr/>
        <p:txBody>
          <a:bodyPr/>
          <a:lstStyle/>
          <a:p>
            <a:r>
              <a:rPr lang="en-US" dirty="0"/>
              <a:t>Major technology trends powering fundamental network transformation</a:t>
            </a:r>
            <a:endParaRPr lang="en-IN" dirty="0"/>
          </a:p>
        </p:txBody>
      </p:sp>
      <p:sp>
        <p:nvSpPr>
          <p:cNvPr id="11" name="TextBox 10">
            <a:extLst>
              <a:ext uri="{FF2B5EF4-FFF2-40B4-BE49-F238E27FC236}">
                <a16:creationId xmlns:a16="http://schemas.microsoft.com/office/drawing/2014/main" id="{BC1F8C21-2F3E-449F-A90F-D15A62F93228}"/>
              </a:ext>
            </a:extLst>
          </p:cNvPr>
          <p:cNvSpPr txBox="1"/>
          <p:nvPr/>
        </p:nvSpPr>
        <p:spPr>
          <a:xfrm>
            <a:off x="386210" y="1454458"/>
            <a:ext cx="988688" cy="1223412"/>
          </a:xfrm>
          <a:prstGeom prst="rect">
            <a:avLst/>
          </a:prstGeom>
          <a:noFill/>
        </p:spPr>
        <p:txBody>
          <a:bodyPr wrap="square" rtlCol="0">
            <a:spAutoFit/>
          </a:bodyPr>
          <a:lstStyle/>
          <a:p>
            <a:pPr algn="ctr"/>
            <a:r>
              <a:rPr lang="en-US" sz="1050" b="1" dirty="0">
                <a:solidFill>
                  <a:schemeClr val="bg1"/>
                </a:solidFill>
              </a:rPr>
              <a:t>Applications being modularized and distributed across Clouds</a:t>
            </a:r>
          </a:p>
        </p:txBody>
      </p:sp>
      <p:sp>
        <p:nvSpPr>
          <p:cNvPr id="12" name="TextBox 11">
            <a:extLst>
              <a:ext uri="{FF2B5EF4-FFF2-40B4-BE49-F238E27FC236}">
                <a16:creationId xmlns:a16="http://schemas.microsoft.com/office/drawing/2014/main" id="{B4EFDCAA-4289-48C0-868F-19AE83DB0D70}"/>
              </a:ext>
            </a:extLst>
          </p:cNvPr>
          <p:cNvSpPr txBox="1"/>
          <p:nvPr/>
        </p:nvSpPr>
        <p:spPr>
          <a:xfrm>
            <a:off x="386210" y="3407126"/>
            <a:ext cx="988688" cy="900246"/>
          </a:xfrm>
          <a:prstGeom prst="rect">
            <a:avLst/>
          </a:prstGeom>
          <a:noFill/>
        </p:spPr>
        <p:txBody>
          <a:bodyPr wrap="square" rtlCol="0">
            <a:spAutoFit/>
          </a:bodyPr>
          <a:lstStyle/>
          <a:p>
            <a:pPr algn="ctr"/>
            <a:r>
              <a:rPr lang="en-US" sz="1050" b="1" dirty="0">
                <a:solidFill>
                  <a:schemeClr val="bg1"/>
                </a:solidFill>
              </a:rPr>
              <a:t>IoT and M2M integration with mainstream networks</a:t>
            </a:r>
          </a:p>
        </p:txBody>
      </p:sp>
      <p:sp>
        <p:nvSpPr>
          <p:cNvPr id="13" name="TextBox 12">
            <a:extLst>
              <a:ext uri="{FF2B5EF4-FFF2-40B4-BE49-F238E27FC236}">
                <a16:creationId xmlns:a16="http://schemas.microsoft.com/office/drawing/2014/main" id="{A8C43329-B89F-4149-ADC9-0D1C6A5E5DFE}"/>
              </a:ext>
            </a:extLst>
          </p:cNvPr>
          <p:cNvSpPr txBox="1"/>
          <p:nvPr/>
        </p:nvSpPr>
        <p:spPr>
          <a:xfrm>
            <a:off x="7756248" y="1454458"/>
            <a:ext cx="971323" cy="430887"/>
          </a:xfrm>
          <a:prstGeom prst="rect">
            <a:avLst/>
          </a:prstGeom>
          <a:noFill/>
        </p:spPr>
        <p:txBody>
          <a:bodyPr wrap="square" rtlCol="0">
            <a:spAutoFit/>
          </a:bodyPr>
          <a:lstStyle/>
          <a:p>
            <a:pPr algn="ctr"/>
            <a:r>
              <a:rPr lang="en-US" sz="1050" b="1" dirty="0">
                <a:solidFill>
                  <a:schemeClr val="bg1"/>
                </a:solidFill>
              </a:rPr>
              <a:t>Pervasive </a:t>
            </a:r>
          </a:p>
          <a:p>
            <a:pPr algn="ctr"/>
            <a:r>
              <a:rPr lang="en-US" sz="1050" b="1" dirty="0">
                <a:solidFill>
                  <a:schemeClr val="bg1"/>
                </a:solidFill>
              </a:rPr>
              <a:t>mobility </a:t>
            </a:r>
          </a:p>
        </p:txBody>
      </p:sp>
      <p:sp>
        <p:nvSpPr>
          <p:cNvPr id="14" name="TextBox 13">
            <a:extLst>
              <a:ext uri="{FF2B5EF4-FFF2-40B4-BE49-F238E27FC236}">
                <a16:creationId xmlns:a16="http://schemas.microsoft.com/office/drawing/2014/main" id="{AE6A61D0-E741-4F39-B8DC-938C3CE5499F}"/>
              </a:ext>
            </a:extLst>
          </p:cNvPr>
          <p:cNvSpPr txBox="1"/>
          <p:nvPr/>
        </p:nvSpPr>
        <p:spPr>
          <a:xfrm>
            <a:off x="7776487" y="3407126"/>
            <a:ext cx="971323" cy="577081"/>
          </a:xfrm>
          <a:prstGeom prst="rect">
            <a:avLst/>
          </a:prstGeom>
          <a:noFill/>
        </p:spPr>
        <p:txBody>
          <a:bodyPr wrap="square" rtlCol="0">
            <a:spAutoFit/>
          </a:bodyPr>
          <a:lstStyle/>
          <a:p>
            <a:pPr algn="ctr"/>
            <a:r>
              <a:rPr lang="en-US" sz="1050" b="1" dirty="0">
                <a:solidFill>
                  <a:schemeClr val="bg1"/>
                </a:solidFill>
              </a:rPr>
              <a:t>Immersive video experience </a:t>
            </a:r>
          </a:p>
        </p:txBody>
      </p:sp>
      <p:pic>
        <p:nvPicPr>
          <p:cNvPr id="15" name="Picture 14">
            <a:extLst>
              <a:ext uri="{FF2B5EF4-FFF2-40B4-BE49-F238E27FC236}">
                <a16:creationId xmlns:a16="http://schemas.microsoft.com/office/drawing/2014/main" id="{20E6D2BD-A2EF-4728-A4E2-F8DED00D48C5}"/>
              </a:ext>
            </a:extLst>
          </p:cNvPr>
          <p:cNvPicPr>
            <a:picLocks noChangeAspect="1"/>
          </p:cNvPicPr>
          <p:nvPr/>
        </p:nvPicPr>
        <p:blipFill>
          <a:blip r:embed="rId2">
            <a:alphaModFix am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00554" y="1085375"/>
            <a:ext cx="360000" cy="360000"/>
          </a:xfrm>
          <a:prstGeom prst="rect">
            <a:avLst/>
          </a:prstGeom>
        </p:spPr>
      </p:pic>
      <p:pic>
        <p:nvPicPr>
          <p:cNvPr id="16" name="Picture 15">
            <a:extLst>
              <a:ext uri="{FF2B5EF4-FFF2-40B4-BE49-F238E27FC236}">
                <a16:creationId xmlns:a16="http://schemas.microsoft.com/office/drawing/2014/main" id="{F1060F8A-1235-4905-947E-83DF0B30AC00}"/>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8061909" y="1085375"/>
            <a:ext cx="360000" cy="360000"/>
          </a:xfrm>
          <a:prstGeom prst="rect">
            <a:avLst/>
          </a:prstGeom>
        </p:spPr>
      </p:pic>
      <p:pic>
        <p:nvPicPr>
          <p:cNvPr id="17" name="Picture 16">
            <a:extLst>
              <a:ext uri="{FF2B5EF4-FFF2-40B4-BE49-F238E27FC236}">
                <a16:creationId xmlns:a16="http://schemas.microsoft.com/office/drawing/2014/main" id="{016ADBEB-9547-4522-BEF6-CA828F64A0F8}"/>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700023" y="3028960"/>
            <a:ext cx="360000" cy="360000"/>
          </a:xfrm>
          <a:prstGeom prst="rect">
            <a:avLst/>
          </a:prstGeom>
        </p:spPr>
      </p:pic>
      <p:pic>
        <p:nvPicPr>
          <p:cNvPr id="18" name="Picture 17">
            <a:extLst>
              <a:ext uri="{FF2B5EF4-FFF2-40B4-BE49-F238E27FC236}">
                <a16:creationId xmlns:a16="http://schemas.microsoft.com/office/drawing/2014/main" id="{FD53B437-5032-4CC4-A330-6A6A02503974}"/>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8083977" y="3028960"/>
            <a:ext cx="360000" cy="360000"/>
          </a:xfrm>
          <a:prstGeom prst="rect">
            <a:avLst/>
          </a:prstGeom>
        </p:spPr>
      </p:pic>
      <p:sp>
        <p:nvSpPr>
          <p:cNvPr id="19" name="TextBox 18">
            <a:extLst>
              <a:ext uri="{FF2B5EF4-FFF2-40B4-BE49-F238E27FC236}">
                <a16:creationId xmlns:a16="http://schemas.microsoft.com/office/drawing/2014/main" id="{F22734F7-D87A-43AC-A86D-0593C1D82C5D}"/>
              </a:ext>
            </a:extLst>
          </p:cNvPr>
          <p:cNvSpPr txBox="1"/>
          <p:nvPr/>
        </p:nvSpPr>
        <p:spPr>
          <a:xfrm>
            <a:off x="1476123" y="1071619"/>
            <a:ext cx="2845759" cy="1515800"/>
          </a:xfrm>
          <a:prstGeom prst="rect">
            <a:avLst/>
          </a:prstGeom>
          <a:noFill/>
        </p:spPr>
        <p:txBody>
          <a:bodyPr wrap="square" rtlCol="0">
            <a:spAutoFit/>
          </a:bodyPr>
          <a:lstStyle/>
          <a:p>
            <a:pPr marL="182563" indent="-182563">
              <a:spcAft>
                <a:spcPts val="300"/>
              </a:spcAft>
              <a:buFont typeface="Arial" panose="020B0604020202020204" pitchFamily="34" charset="0"/>
              <a:buChar char="•"/>
            </a:pPr>
            <a:r>
              <a:rPr lang="en-US" sz="1000" dirty="0"/>
              <a:t>Software applications being modularized and distributed across public Clouds and network edge</a:t>
            </a:r>
          </a:p>
          <a:p>
            <a:pPr marL="182563" indent="-182563">
              <a:spcAft>
                <a:spcPts val="300"/>
              </a:spcAft>
              <a:buFont typeface="Arial" panose="020B0604020202020204" pitchFamily="34" charset="0"/>
              <a:buChar char="•"/>
            </a:pPr>
            <a:r>
              <a:rPr lang="en-US" sz="1000" dirty="0"/>
              <a:t>The network must transform to:</a:t>
            </a:r>
          </a:p>
          <a:p>
            <a:pPr marL="541338" lvl="1" indent="-182563">
              <a:spcAft>
                <a:spcPts val="300"/>
              </a:spcAft>
              <a:buFont typeface="Arial" panose="020B0604020202020204" pitchFamily="34" charset="0"/>
              <a:buChar char="•"/>
            </a:pPr>
            <a:r>
              <a:rPr lang="en-US" sz="900" dirty="0"/>
              <a:t>Provide improved application performance </a:t>
            </a:r>
          </a:p>
          <a:p>
            <a:pPr marL="541338" lvl="1" indent="-182563">
              <a:spcAft>
                <a:spcPts val="300"/>
              </a:spcAft>
              <a:buFont typeface="Arial" panose="020B0604020202020204" pitchFamily="34" charset="0"/>
              <a:buChar char="•"/>
            </a:pPr>
            <a:r>
              <a:rPr lang="en-US" sz="900" dirty="0"/>
              <a:t>Be agile, seamless, secure and responsive to dynamic application landscapes </a:t>
            </a:r>
            <a:endParaRPr lang="en-IN" sz="900" dirty="0"/>
          </a:p>
        </p:txBody>
      </p:sp>
      <p:sp>
        <p:nvSpPr>
          <p:cNvPr id="24" name="TextBox 23">
            <a:extLst>
              <a:ext uri="{FF2B5EF4-FFF2-40B4-BE49-F238E27FC236}">
                <a16:creationId xmlns:a16="http://schemas.microsoft.com/office/drawing/2014/main" id="{04D61AEE-D532-41F2-8D02-8F6C38F6159F}"/>
              </a:ext>
            </a:extLst>
          </p:cNvPr>
          <p:cNvSpPr txBox="1"/>
          <p:nvPr/>
        </p:nvSpPr>
        <p:spPr>
          <a:xfrm>
            <a:off x="4760270" y="1071619"/>
            <a:ext cx="2961879" cy="1677382"/>
          </a:xfrm>
          <a:prstGeom prst="rect">
            <a:avLst/>
          </a:prstGeom>
          <a:noFill/>
        </p:spPr>
        <p:txBody>
          <a:bodyPr wrap="square" rtlCol="0">
            <a:spAutoFit/>
          </a:bodyPr>
          <a:lstStyle/>
          <a:p>
            <a:pPr marL="182563" indent="-182563">
              <a:spcAft>
                <a:spcPts val="300"/>
              </a:spcAft>
              <a:buFont typeface="Arial" panose="020B0604020202020204" pitchFamily="34" charset="0"/>
              <a:buChar char="•"/>
            </a:pPr>
            <a:r>
              <a:rPr lang="en-US" sz="1000" dirty="0"/>
              <a:t>Mobile users will continue to grow in the coming years</a:t>
            </a:r>
          </a:p>
          <a:p>
            <a:pPr marL="182563" indent="-182563">
              <a:spcAft>
                <a:spcPts val="300"/>
              </a:spcAft>
              <a:buFont typeface="Arial" panose="020B0604020202020204" pitchFamily="34" charset="0"/>
              <a:buChar char="•"/>
            </a:pPr>
            <a:r>
              <a:rPr lang="en-US" sz="1000" dirty="0"/>
              <a:t>The network must transform to:</a:t>
            </a:r>
          </a:p>
          <a:p>
            <a:pPr marL="541338" lvl="1" indent="-182563">
              <a:spcAft>
                <a:spcPts val="300"/>
              </a:spcAft>
              <a:buFont typeface="Arial" panose="020B0604020202020204" pitchFamily="34" charset="0"/>
              <a:buChar char="•"/>
            </a:pPr>
            <a:r>
              <a:rPr lang="en-US" sz="900" dirty="0"/>
              <a:t>Ensure round the clock anytime, anywhere high-performance connectivity</a:t>
            </a:r>
          </a:p>
          <a:p>
            <a:pPr marL="541338" lvl="1" indent="-182563">
              <a:spcAft>
                <a:spcPts val="300"/>
              </a:spcAft>
              <a:buFont typeface="Arial" panose="020B0604020202020204" pitchFamily="34" charset="0"/>
              <a:buChar char="•"/>
            </a:pPr>
            <a:r>
              <a:rPr lang="en-US" sz="900" dirty="0"/>
              <a:t>Provide access to applications on Cloud from private devices over Wi-Fi or 4G networks</a:t>
            </a:r>
          </a:p>
          <a:p>
            <a:pPr marL="541338" lvl="1" indent="-182563">
              <a:spcAft>
                <a:spcPts val="300"/>
              </a:spcAft>
              <a:buFont typeface="Arial" panose="020B0604020202020204" pitchFamily="34" charset="0"/>
              <a:buChar char="•"/>
            </a:pPr>
            <a:r>
              <a:rPr lang="en-US" sz="900" dirty="0"/>
              <a:t>Strengthen Edge connectivity to diverse and distributed user base</a:t>
            </a:r>
            <a:endParaRPr lang="en-IN" sz="900" dirty="0"/>
          </a:p>
        </p:txBody>
      </p:sp>
      <p:sp>
        <p:nvSpPr>
          <p:cNvPr id="25" name="TextBox 24">
            <a:extLst>
              <a:ext uri="{FF2B5EF4-FFF2-40B4-BE49-F238E27FC236}">
                <a16:creationId xmlns:a16="http://schemas.microsoft.com/office/drawing/2014/main" id="{8E37968A-1815-4FB5-8BEC-D91166DAF8C0}"/>
              </a:ext>
            </a:extLst>
          </p:cNvPr>
          <p:cNvSpPr txBox="1"/>
          <p:nvPr/>
        </p:nvSpPr>
        <p:spPr>
          <a:xfrm>
            <a:off x="1476123" y="3001029"/>
            <a:ext cx="2845759" cy="1377300"/>
          </a:xfrm>
          <a:prstGeom prst="rect">
            <a:avLst/>
          </a:prstGeom>
          <a:noFill/>
        </p:spPr>
        <p:txBody>
          <a:bodyPr wrap="square" rtlCol="0">
            <a:spAutoFit/>
          </a:bodyPr>
          <a:lstStyle/>
          <a:p>
            <a:pPr marL="182563" indent="-182563">
              <a:spcAft>
                <a:spcPts val="300"/>
              </a:spcAft>
              <a:buFont typeface="Arial" panose="020B0604020202020204" pitchFamily="34" charset="0"/>
              <a:buChar char="•"/>
            </a:pPr>
            <a:r>
              <a:rPr lang="en-US" sz="1000" dirty="0"/>
              <a:t>Exponential rise in number of IoT devices highlighting the need of smart Machine-to-Machine communication</a:t>
            </a:r>
          </a:p>
          <a:p>
            <a:pPr marL="182563" indent="-182563">
              <a:spcAft>
                <a:spcPts val="300"/>
              </a:spcAft>
              <a:buFont typeface="Arial" panose="020B0604020202020204" pitchFamily="34" charset="0"/>
              <a:buChar char="•"/>
            </a:pPr>
            <a:r>
              <a:rPr lang="en-US" sz="1000" dirty="0"/>
              <a:t>The network must transform to:</a:t>
            </a:r>
          </a:p>
          <a:p>
            <a:pPr marL="541338" lvl="1" indent="-182563">
              <a:spcAft>
                <a:spcPts val="300"/>
              </a:spcAft>
              <a:buFont typeface="Arial" panose="020B0604020202020204" pitchFamily="34" charset="0"/>
              <a:buChar char="•"/>
            </a:pPr>
            <a:r>
              <a:rPr lang="en-US" sz="900" dirty="0"/>
              <a:t>Provide connectivity to all the IoT devices</a:t>
            </a:r>
          </a:p>
          <a:p>
            <a:pPr marL="541338" lvl="1" indent="-182563">
              <a:spcAft>
                <a:spcPts val="300"/>
              </a:spcAft>
              <a:buFont typeface="Arial" panose="020B0604020202020204" pitchFamily="34" charset="0"/>
              <a:buChar char="•"/>
            </a:pPr>
            <a:r>
              <a:rPr lang="en-US" sz="900" dirty="0"/>
              <a:t>Integrate devices smartly with mainstream networks</a:t>
            </a:r>
            <a:endParaRPr lang="en-IN" sz="900" dirty="0"/>
          </a:p>
        </p:txBody>
      </p:sp>
      <p:sp>
        <p:nvSpPr>
          <p:cNvPr id="26" name="TextBox 25">
            <a:extLst>
              <a:ext uri="{FF2B5EF4-FFF2-40B4-BE49-F238E27FC236}">
                <a16:creationId xmlns:a16="http://schemas.microsoft.com/office/drawing/2014/main" id="{1A54076B-4B2C-4B16-990B-BFF82B1BD338}"/>
              </a:ext>
            </a:extLst>
          </p:cNvPr>
          <p:cNvSpPr txBox="1"/>
          <p:nvPr/>
        </p:nvSpPr>
        <p:spPr>
          <a:xfrm>
            <a:off x="4760270" y="3001029"/>
            <a:ext cx="2845759" cy="1554272"/>
          </a:xfrm>
          <a:prstGeom prst="rect">
            <a:avLst/>
          </a:prstGeom>
          <a:noFill/>
        </p:spPr>
        <p:txBody>
          <a:bodyPr wrap="square" rtlCol="0">
            <a:spAutoFit/>
          </a:bodyPr>
          <a:lstStyle/>
          <a:p>
            <a:pPr marL="182563" indent="-182563">
              <a:spcAft>
                <a:spcPts val="300"/>
              </a:spcAft>
              <a:buFont typeface="Arial" panose="020B0604020202020204" pitchFamily="34" charset="0"/>
              <a:buChar char="•"/>
            </a:pPr>
            <a:r>
              <a:rPr lang="en-US" sz="1000" dirty="0"/>
              <a:t>Enterprises are looking to leverage the power of digital media technologies, VR, AR, and immersive 3D environments</a:t>
            </a:r>
          </a:p>
          <a:p>
            <a:pPr marL="182563" indent="-182563">
              <a:spcAft>
                <a:spcPts val="300"/>
              </a:spcAft>
              <a:buFont typeface="Arial" panose="020B0604020202020204" pitchFamily="34" charset="0"/>
              <a:buChar char="•"/>
            </a:pPr>
            <a:r>
              <a:rPr lang="en-US" sz="1000" dirty="0"/>
              <a:t>The network must transform to:</a:t>
            </a:r>
          </a:p>
          <a:p>
            <a:pPr marL="541338" lvl="1" indent="-182563">
              <a:spcAft>
                <a:spcPts val="300"/>
              </a:spcAft>
              <a:buFont typeface="Arial" panose="020B0604020202020204" pitchFamily="34" charset="0"/>
              <a:buChar char="•"/>
            </a:pPr>
            <a:r>
              <a:rPr lang="en-US" sz="900" dirty="0"/>
              <a:t>Ensure top-tier user experience </a:t>
            </a:r>
          </a:p>
          <a:p>
            <a:pPr marL="541338" lvl="1" indent="-182563">
              <a:spcAft>
                <a:spcPts val="300"/>
              </a:spcAft>
              <a:buFont typeface="Arial" panose="020B0604020202020204" pitchFamily="34" charset="0"/>
              <a:buChar char="•"/>
            </a:pPr>
            <a:r>
              <a:rPr lang="en-US" sz="900" dirty="0"/>
              <a:t>Meet network demands of low-latency communications</a:t>
            </a:r>
          </a:p>
          <a:p>
            <a:pPr marL="541338" lvl="1" indent="-182563">
              <a:spcAft>
                <a:spcPts val="300"/>
              </a:spcAft>
              <a:buFont typeface="Arial" panose="020B0604020202020204" pitchFamily="34" charset="0"/>
              <a:buChar char="•"/>
            </a:pPr>
            <a:r>
              <a:rPr lang="en-US" sz="900" dirty="0"/>
              <a:t>Provide end-to-end bandwidth and dynamic performance controls</a:t>
            </a:r>
            <a:endParaRPr lang="en-IN" sz="900" dirty="0"/>
          </a:p>
        </p:txBody>
      </p:sp>
      <p:sp>
        <p:nvSpPr>
          <p:cNvPr id="23" name="Oval 22">
            <a:extLst>
              <a:ext uri="{FF2B5EF4-FFF2-40B4-BE49-F238E27FC236}">
                <a16:creationId xmlns:a16="http://schemas.microsoft.com/office/drawing/2014/main" id="{069125FF-DC6D-4BD4-89C4-C9EC32E2AD12}"/>
              </a:ext>
            </a:extLst>
          </p:cNvPr>
          <p:cNvSpPr/>
          <p:nvPr/>
        </p:nvSpPr>
        <p:spPr>
          <a:xfrm>
            <a:off x="4215377" y="2497940"/>
            <a:ext cx="720000" cy="720000"/>
          </a:xfrm>
          <a:prstGeom prst="ellipse">
            <a:avLst/>
          </a:prstGeom>
          <a:solidFill>
            <a:schemeClr val="bg1"/>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iamond 5">
            <a:extLst>
              <a:ext uri="{FF2B5EF4-FFF2-40B4-BE49-F238E27FC236}">
                <a16:creationId xmlns:a16="http://schemas.microsoft.com/office/drawing/2014/main" id="{73431E77-2D19-40ED-9FBC-863ADCBDE91E}"/>
              </a:ext>
            </a:extLst>
          </p:cNvPr>
          <p:cNvSpPr/>
          <p:nvPr/>
        </p:nvSpPr>
        <p:spPr>
          <a:xfrm>
            <a:off x="4331530" y="2617471"/>
            <a:ext cx="480939" cy="480939"/>
          </a:xfrm>
          <a:prstGeom prst="diamond">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8705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row: Pentagon 46">
            <a:extLst>
              <a:ext uri="{FF2B5EF4-FFF2-40B4-BE49-F238E27FC236}">
                <a16:creationId xmlns:a16="http://schemas.microsoft.com/office/drawing/2014/main" id="{33D8D513-30F9-4522-8CAF-C8995939277A}"/>
              </a:ext>
            </a:extLst>
          </p:cNvPr>
          <p:cNvSpPr/>
          <p:nvPr/>
        </p:nvSpPr>
        <p:spPr>
          <a:xfrm>
            <a:off x="5064370" y="1608533"/>
            <a:ext cx="3755779" cy="3123805"/>
          </a:xfrm>
          <a:prstGeom prst="homePlate">
            <a:avLst>
              <a:gd name="adj" fmla="val 0"/>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Arrow: Pentagon 45">
            <a:extLst>
              <a:ext uri="{FF2B5EF4-FFF2-40B4-BE49-F238E27FC236}">
                <a16:creationId xmlns:a16="http://schemas.microsoft.com/office/drawing/2014/main" id="{15C93EB5-9828-4C8F-9362-9B2336348B92}"/>
              </a:ext>
            </a:extLst>
          </p:cNvPr>
          <p:cNvSpPr/>
          <p:nvPr/>
        </p:nvSpPr>
        <p:spPr>
          <a:xfrm>
            <a:off x="323850" y="1608533"/>
            <a:ext cx="3838874" cy="3123805"/>
          </a:xfrm>
          <a:prstGeom prst="homePlate">
            <a:avLst>
              <a:gd name="adj" fmla="val 7940"/>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Top Corners Rounded 44">
            <a:extLst>
              <a:ext uri="{FF2B5EF4-FFF2-40B4-BE49-F238E27FC236}">
                <a16:creationId xmlns:a16="http://schemas.microsoft.com/office/drawing/2014/main" id="{2BB4B970-D394-4BD2-8222-3408CE7B8300}"/>
              </a:ext>
            </a:extLst>
          </p:cNvPr>
          <p:cNvSpPr/>
          <p:nvPr/>
        </p:nvSpPr>
        <p:spPr>
          <a:xfrm>
            <a:off x="5064371" y="987425"/>
            <a:ext cx="3755779" cy="621108"/>
          </a:xfrm>
          <a:prstGeom prst="round2SameRect">
            <a:avLst/>
          </a:prstGeom>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Top Corners Rounded 43">
            <a:extLst>
              <a:ext uri="{FF2B5EF4-FFF2-40B4-BE49-F238E27FC236}">
                <a16:creationId xmlns:a16="http://schemas.microsoft.com/office/drawing/2014/main" id="{9C1DF997-47D4-4533-B5FA-E7AB4B11CB97}"/>
              </a:ext>
            </a:extLst>
          </p:cNvPr>
          <p:cNvSpPr/>
          <p:nvPr/>
        </p:nvSpPr>
        <p:spPr>
          <a:xfrm>
            <a:off x="323850" y="987425"/>
            <a:ext cx="3594002" cy="621108"/>
          </a:xfrm>
          <a:prstGeom prst="round2SameRect">
            <a:avLst/>
          </a:prstGeom>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itle 13">
            <a:extLst>
              <a:ext uri="{FF2B5EF4-FFF2-40B4-BE49-F238E27FC236}">
                <a16:creationId xmlns:a16="http://schemas.microsoft.com/office/drawing/2014/main" id="{FE072DAF-7E29-46ED-B24B-DAAF74B7CA98}"/>
              </a:ext>
            </a:extLst>
          </p:cNvPr>
          <p:cNvSpPr>
            <a:spLocks noGrp="1"/>
          </p:cNvSpPr>
          <p:nvPr>
            <p:ph type="title"/>
          </p:nvPr>
        </p:nvSpPr>
        <p:spPr/>
        <p:txBody>
          <a:bodyPr/>
          <a:lstStyle/>
          <a:p>
            <a:r>
              <a:rPr lang="en-US" dirty="0"/>
              <a:t>TRANSITION TOWARDS INTELLIGENT NETWORK</a:t>
            </a:r>
            <a:endParaRPr lang="en-IN" dirty="0"/>
          </a:p>
        </p:txBody>
      </p:sp>
      <p:sp>
        <p:nvSpPr>
          <p:cNvPr id="12" name="Right Arrow 3">
            <a:extLst>
              <a:ext uri="{FF2B5EF4-FFF2-40B4-BE49-F238E27FC236}">
                <a16:creationId xmlns:a16="http://schemas.microsoft.com/office/drawing/2014/main" id="{09E0030B-B07B-4133-9F14-13462B68E941}"/>
              </a:ext>
            </a:extLst>
          </p:cNvPr>
          <p:cNvSpPr/>
          <p:nvPr/>
        </p:nvSpPr>
        <p:spPr>
          <a:xfrm>
            <a:off x="4289511" y="2930523"/>
            <a:ext cx="648072" cy="432048"/>
          </a:xfrm>
          <a:prstGeom prst="rightArrow">
            <a:avLst/>
          </a:prstGeom>
          <a:solidFill>
            <a:schemeClr val="tx1">
              <a:lumMod val="50000"/>
              <a:lumOff val="5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E79CEC9-7385-4966-AD68-839F35811459}"/>
              </a:ext>
            </a:extLst>
          </p:cNvPr>
          <p:cNvSpPr txBox="1"/>
          <p:nvPr/>
        </p:nvSpPr>
        <p:spPr>
          <a:xfrm>
            <a:off x="455526" y="1038990"/>
            <a:ext cx="3356820" cy="523220"/>
          </a:xfrm>
          <a:prstGeom prst="rect">
            <a:avLst/>
          </a:prstGeom>
          <a:noFill/>
        </p:spPr>
        <p:txBody>
          <a:bodyPr wrap="square" rtlCol="0">
            <a:spAutoFit/>
          </a:bodyPr>
          <a:lstStyle/>
          <a:p>
            <a:r>
              <a:rPr lang="en-US" sz="1400" b="1" cap="all" dirty="0">
                <a:solidFill>
                  <a:schemeClr val="bg1"/>
                </a:solidFill>
              </a:rPr>
              <a:t>Expectations from intelligent network services</a:t>
            </a:r>
            <a:endParaRPr lang="en-IN" sz="1400" b="1" cap="all" dirty="0">
              <a:solidFill>
                <a:schemeClr val="bg1"/>
              </a:solidFill>
            </a:endParaRPr>
          </a:p>
        </p:txBody>
      </p:sp>
      <p:sp>
        <p:nvSpPr>
          <p:cNvPr id="10" name="TextBox 9">
            <a:extLst>
              <a:ext uri="{FF2B5EF4-FFF2-40B4-BE49-F238E27FC236}">
                <a16:creationId xmlns:a16="http://schemas.microsoft.com/office/drawing/2014/main" id="{142A41C5-1E96-4CF1-8570-E121730ED1D0}"/>
              </a:ext>
            </a:extLst>
          </p:cNvPr>
          <p:cNvSpPr txBox="1"/>
          <p:nvPr/>
        </p:nvSpPr>
        <p:spPr>
          <a:xfrm>
            <a:off x="1083212" y="1802788"/>
            <a:ext cx="2883877" cy="553998"/>
          </a:xfrm>
          <a:prstGeom prst="rect">
            <a:avLst/>
          </a:prstGeom>
          <a:noFill/>
        </p:spPr>
        <p:txBody>
          <a:bodyPr wrap="square" rtlCol="0">
            <a:spAutoFit/>
          </a:bodyPr>
          <a:lstStyle/>
          <a:p>
            <a:pPr>
              <a:spcAft>
                <a:spcPts val="600"/>
              </a:spcAft>
            </a:pPr>
            <a:r>
              <a:rPr lang="en-US" sz="1000" dirty="0">
                <a:solidFill>
                  <a:schemeClr val="tx1">
                    <a:lumMod val="75000"/>
                    <a:lumOff val="25000"/>
                  </a:schemeClr>
                </a:solidFill>
              </a:rPr>
              <a:t>Support fast-changing set of users, applications, devices, and services and unify them intelligently</a:t>
            </a:r>
          </a:p>
        </p:txBody>
      </p:sp>
      <p:sp>
        <p:nvSpPr>
          <p:cNvPr id="11" name="TextBox 10">
            <a:extLst>
              <a:ext uri="{FF2B5EF4-FFF2-40B4-BE49-F238E27FC236}">
                <a16:creationId xmlns:a16="http://schemas.microsoft.com/office/drawing/2014/main" id="{56ED5929-4ED9-4788-8672-34695235B226}"/>
              </a:ext>
            </a:extLst>
          </p:cNvPr>
          <p:cNvSpPr txBox="1"/>
          <p:nvPr/>
        </p:nvSpPr>
        <p:spPr>
          <a:xfrm>
            <a:off x="5214084" y="1038990"/>
            <a:ext cx="3474390" cy="523220"/>
          </a:xfrm>
          <a:prstGeom prst="rect">
            <a:avLst/>
          </a:prstGeom>
          <a:noFill/>
        </p:spPr>
        <p:txBody>
          <a:bodyPr wrap="square" rtlCol="0">
            <a:spAutoFit/>
          </a:bodyPr>
          <a:lstStyle/>
          <a:p>
            <a:r>
              <a:rPr lang="en-US" sz="1400" b="1" cap="all" dirty="0">
                <a:solidFill>
                  <a:schemeClr val="bg1"/>
                </a:solidFill>
              </a:rPr>
              <a:t>ESTABLISHES THE FUNDAMENTAL NEED FOR NETWORK TRANSFORMATION</a:t>
            </a:r>
            <a:endParaRPr lang="en-IN" sz="1400" b="1" cap="all" dirty="0">
              <a:solidFill>
                <a:schemeClr val="bg1"/>
              </a:solidFill>
            </a:endParaRPr>
          </a:p>
        </p:txBody>
      </p:sp>
      <p:sp>
        <p:nvSpPr>
          <p:cNvPr id="13" name="TextBox 12">
            <a:extLst>
              <a:ext uri="{FF2B5EF4-FFF2-40B4-BE49-F238E27FC236}">
                <a16:creationId xmlns:a16="http://schemas.microsoft.com/office/drawing/2014/main" id="{5E6A1687-6AD0-4D1A-97D0-A188FD676125}"/>
              </a:ext>
            </a:extLst>
          </p:cNvPr>
          <p:cNvSpPr txBox="1"/>
          <p:nvPr/>
        </p:nvSpPr>
        <p:spPr>
          <a:xfrm>
            <a:off x="5823583" y="1879165"/>
            <a:ext cx="2800259" cy="430887"/>
          </a:xfrm>
          <a:prstGeom prst="rect">
            <a:avLst/>
          </a:prstGeom>
          <a:noFill/>
        </p:spPr>
        <p:txBody>
          <a:bodyPr wrap="square" rtlCol="0">
            <a:spAutoFit/>
          </a:bodyPr>
          <a:lstStyle/>
          <a:p>
            <a:pPr>
              <a:spcAft>
                <a:spcPts val="600"/>
              </a:spcAft>
            </a:pPr>
            <a:r>
              <a:rPr lang="en-US" sz="1100" b="1" dirty="0">
                <a:solidFill>
                  <a:schemeClr val="tx1">
                    <a:lumMod val="75000"/>
                    <a:lumOff val="25000"/>
                  </a:schemeClr>
                </a:solidFill>
              </a:rPr>
              <a:t>Key aspects of Network Transformation:</a:t>
            </a:r>
          </a:p>
        </p:txBody>
      </p:sp>
      <p:sp>
        <p:nvSpPr>
          <p:cNvPr id="15" name="TextBox 14">
            <a:extLst>
              <a:ext uri="{FF2B5EF4-FFF2-40B4-BE49-F238E27FC236}">
                <a16:creationId xmlns:a16="http://schemas.microsoft.com/office/drawing/2014/main" id="{AFDF7099-1B8D-453D-9846-709B721C18A8}"/>
              </a:ext>
            </a:extLst>
          </p:cNvPr>
          <p:cNvSpPr txBox="1"/>
          <p:nvPr/>
        </p:nvSpPr>
        <p:spPr>
          <a:xfrm>
            <a:off x="1083212" y="2512169"/>
            <a:ext cx="2883877" cy="553998"/>
          </a:xfrm>
          <a:prstGeom prst="rect">
            <a:avLst/>
          </a:prstGeom>
          <a:noFill/>
        </p:spPr>
        <p:txBody>
          <a:bodyPr wrap="square" rtlCol="0">
            <a:spAutoFit/>
          </a:bodyPr>
          <a:lstStyle/>
          <a:p>
            <a:pPr>
              <a:spcAft>
                <a:spcPts val="600"/>
              </a:spcAft>
            </a:pPr>
            <a:r>
              <a:rPr lang="en-US" sz="1000" dirty="0">
                <a:solidFill>
                  <a:schemeClr val="tx1">
                    <a:lumMod val="75000"/>
                    <a:lumOff val="25000"/>
                  </a:schemeClr>
                </a:solidFill>
              </a:rPr>
              <a:t>Seamlessly connect between distributed IT assets and applications in a DC and hybrid multi-cloud environment</a:t>
            </a:r>
          </a:p>
        </p:txBody>
      </p:sp>
      <p:sp>
        <p:nvSpPr>
          <p:cNvPr id="16" name="TextBox 15">
            <a:extLst>
              <a:ext uri="{FF2B5EF4-FFF2-40B4-BE49-F238E27FC236}">
                <a16:creationId xmlns:a16="http://schemas.microsoft.com/office/drawing/2014/main" id="{885F2044-409E-424C-9BEF-F1DECFADD39C}"/>
              </a:ext>
            </a:extLst>
          </p:cNvPr>
          <p:cNvSpPr txBox="1"/>
          <p:nvPr/>
        </p:nvSpPr>
        <p:spPr>
          <a:xfrm>
            <a:off x="1083212" y="3253144"/>
            <a:ext cx="2883877" cy="553998"/>
          </a:xfrm>
          <a:prstGeom prst="rect">
            <a:avLst/>
          </a:prstGeom>
          <a:noFill/>
        </p:spPr>
        <p:txBody>
          <a:bodyPr wrap="square" rtlCol="0">
            <a:spAutoFit/>
          </a:bodyPr>
          <a:lstStyle/>
          <a:p>
            <a:pPr>
              <a:spcAft>
                <a:spcPts val="600"/>
              </a:spcAft>
            </a:pPr>
            <a:r>
              <a:rPr lang="en-US" sz="1000" dirty="0">
                <a:solidFill>
                  <a:schemeClr val="tx1">
                    <a:lumMod val="75000"/>
                    <a:lumOff val="25000"/>
                  </a:schemeClr>
                </a:solidFill>
              </a:rPr>
              <a:t>Leverage Software and other functionalities to control, rather than physical access and distributed policy control </a:t>
            </a:r>
          </a:p>
        </p:txBody>
      </p:sp>
      <p:sp>
        <p:nvSpPr>
          <p:cNvPr id="17" name="TextBox 16">
            <a:extLst>
              <a:ext uri="{FF2B5EF4-FFF2-40B4-BE49-F238E27FC236}">
                <a16:creationId xmlns:a16="http://schemas.microsoft.com/office/drawing/2014/main" id="{D6A3219E-4F93-4F53-B1E1-497F65110265}"/>
              </a:ext>
            </a:extLst>
          </p:cNvPr>
          <p:cNvSpPr txBox="1"/>
          <p:nvPr/>
        </p:nvSpPr>
        <p:spPr>
          <a:xfrm>
            <a:off x="1083212" y="3970432"/>
            <a:ext cx="2883877" cy="553998"/>
          </a:xfrm>
          <a:prstGeom prst="rect">
            <a:avLst/>
          </a:prstGeom>
          <a:noFill/>
        </p:spPr>
        <p:txBody>
          <a:bodyPr wrap="square" rtlCol="0">
            <a:spAutoFit/>
          </a:bodyPr>
          <a:lstStyle/>
          <a:p>
            <a:pPr>
              <a:spcAft>
                <a:spcPts val="600"/>
              </a:spcAft>
            </a:pPr>
            <a:r>
              <a:rPr lang="en-US" sz="1000" dirty="0">
                <a:solidFill>
                  <a:schemeClr val="tx1">
                    <a:lumMod val="75000"/>
                    <a:lumOff val="25000"/>
                  </a:schemeClr>
                </a:solidFill>
              </a:rPr>
              <a:t>Leverage the cutting-edge technologies and algorithms to collect, assimilate, analyze and visualize networking information in real time</a:t>
            </a:r>
            <a:endParaRPr lang="en-IN" sz="1000" dirty="0">
              <a:solidFill>
                <a:schemeClr val="tx1">
                  <a:lumMod val="75000"/>
                  <a:lumOff val="25000"/>
                </a:schemeClr>
              </a:solidFill>
            </a:endParaRPr>
          </a:p>
        </p:txBody>
      </p:sp>
      <p:sp>
        <p:nvSpPr>
          <p:cNvPr id="18" name="TextBox 17">
            <a:extLst>
              <a:ext uri="{FF2B5EF4-FFF2-40B4-BE49-F238E27FC236}">
                <a16:creationId xmlns:a16="http://schemas.microsoft.com/office/drawing/2014/main" id="{858757E7-4D8A-4031-A037-E0CC18BBFA9F}"/>
              </a:ext>
            </a:extLst>
          </p:cNvPr>
          <p:cNvSpPr txBox="1"/>
          <p:nvPr/>
        </p:nvSpPr>
        <p:spPr>
          <a:xfrm>
            <a:off x="5813797" y="2411407"/>
            <a:ext cx="2810045" cy="400110"/>
          </a:xfrm>
          <a:prstGeom prst="rect">
            <a:avLst/>
          </a:prstGeom>
          <a:noFill/>
        </p:spPr>
        <p:txBody>
          <a:bodyPr wrap="square" rtlCol="0">
            <a:spAutoFit/>
          </a:bodyPr>
          <a:lstStyle/>
          <a:p>
            <a:pPr>
              <a:spcAft>
                <a:spcPts val="600"/>
              </a:spcAft>
            </a:pPr>
            <a:r>
              <a:rPr lang="en-US" sz="1000" dirty="0">
                <a:solidFill>
                  <a:schemeClr val="tx1">
                    <a:lumMod val="75000"/>
                    <a:lumOff val="25000"/>
                  </a:schemeClr>
                </a:solidFill>
              </a:rPr>
              <a:t>Network rearchitecture for distributed hybrid and multi-cloud landscape</a:t>
            </a:r>
          </a:p>
        </p:txBody>
      </p:sp>
      <p:sp>
        <p:nvSpPr>
          <p:cNvPr id="19" name="TextBox 18">
            <a:extLst>
              <a:ext uri="{FF2B5EF4-FFF2-40B4-BE49-F238E27FC236}">
                <a16:creationId xmlns:a16="http://schemas.microsoft.com/office/drawing/2014/main" id="{F3E8D7B2-3B08-4676-8355-15C8D57D2D10}"/>
              </a:ext>
            </a:extLst>
          </p:cNvPr>
          <p:cNvSpPr txBox="1"/>
          <p:nvPr/>
        </p:nvSpPr>
        <p:spPr>
          <a:xfrm>
            <a:off x="5823584" y="3032516"/>
            <a:ext cx="2810045" cy="553998"/>
          </a:xfrm>
          <a:prstGeom prst="rect">
            <a:avLst/>
          </a:prstGeom>
          <a:noFill/>
        </p:spPr>
        <p:txBody>
          <a:bodyPr wrap="square" rtlCol="0">
            <a:spAutoFit/>
          </a:bodyPr>
          <a:lstStyle/>
          <a:p>
            <a:pPr>
              <a:spcAft>
                <a:spcPts val="600"/>
              </a:spcAft>
            </a:pPr>
            <a:r>
              <a:rPr lang="en-US" sz="1000" dirty="0">
                <a:solidFill>
                  <a:schemeClr val="tx1">
                    <a:lumMod val="75000"/>
                    <a:lumOff val="25000"/>
                  </a:schemeClr>
                </a:solidFill>
              </a:rPr>
              <a:t>Deployment of software controls (SD-WAN) to make the network operations and control smarter</a:t>
            </a:r>
          </a:p>
        </p:txBody>
      </p:sp>
      <p:sp>
        <p:nvSpPr>
          <p:cNvPr id="20" name="TextBox 19">
            <a:extLst>
              <a:ext uri="{FF2B5EF4-FFF2-40B4-BE49-F238E27FC236}">
                <a16:creationId xmlns:a16="http://schemas.microsoft.com/office/drawing/2014/main" id="{4ADA62BB-7379-4361-B247-518D483BC890}"/>
              </a:ext>
            </a:extLst>
          </p:cNvPr>
          <p:cNvSpPr txBox="1"/>
          <p:nvPr/>
        </p:nvSpPr>
        <p:spPr>
          <a:xfrm>
            <a:off x="5823584" y="3807512"/>
            <a:ext cx="2810045" cy="400110"/>
          </a:xfrm>
          <a:prstGeom prst="rect">
            <a:avLst/>
          </a:prstGeom>
          <a:noFill/>
        </p:spPr>
        <p:txBody>
          <a:bodyPr wrap="square" rtlCol="0">
            <a:spAutoFit/>
          </a:bodyPr>
          <a:lstStyle/>
          <a:p>
            <a:pPr>
              <a:spcAft>
                <a:spcPts val="600"/>
              </a:spcAft>
            </a:pPr>
            <a:r>
              <a:rPr lang="en-US" sz="1000" dirty="0">
                <a:solidFill>
                  <a:schemeClr val="tx1">
                    <a:lumMod val="75000"/>
                    <a:lumOff val="25000"/>
                  </a:schemeClr>
                </a:solidFill>
              </a:rPr>
              <a:t>Intelligence of what is flowing the network for better decision-making capability</a:t>
            </a:r>
            <a:endParaRPr lang="en-IN" sz="1000" dirty="0">
              <a:solidFill>
                <a:schemeClr val="tx1">
                  <a:lumMod val="75000"/>
                  <a:lumOff val="25000"/>
                </a:schemeClr>
              </a:solidFill>
            </a:endParaRPr>
          </a:p>
        </p:txBody>
      </p:sp>
      <p:sp>
        <p:nvSpPr>
          <p:cNvPr id="8" name="Arrow: Pentagon 7">
            <a:extLst>
              <a:ext uri="{FF2B5EF4-FFF2-40B4-BE49-F238E27FC236}">
                <a16:creationId xmlns:a16="http://schemas.microsoft.com/office/drawing/2014/main" id="{662F348D-3705-435C-AD2D-865CA743FE6A}"/>
              </a:ext>
            </a:extLst>
          </p:cNvPr>
          <p:cNvSpPr/>
          <p:nvPr/>
        </p:nvSpPr>
        <p:spPr>
          <a:xfrm>
            <a:off x="323999" y="1795962"/>
            <a:ext cx="759213" cy="567650"/>
          </a:xfrm>
          <a:prstGeom prst="homePlate">
            <a:avLst>
              <a:gd name="adj" fmla="val 18919"/>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Arrow: Pentagon 23">
            <a:extLst>
              <a:ext uri="{FF2B5EF4-FFF2-40B4-BE49-F238E27FC236}">
                <a16:creationId xmlns:a16="http://schemas.microsoft.com/office/drawing/2014/main" id="{7E69104B-4664-43A3-8EF3-F5A45C63883B}"/>
              </a:ext>
            </a:extLst>
          </p:cNvPr>
          <p:cNvSpPr/>
          <p:nvPr/>
        </p:nvSpPr>
        <p:spPr>
          <a:xfrm>
            <a:off x="323999" y="2518510"/>
            <a:ext cx="759213" cy="567650"/>
          </a:xfrm>
          <a:prstGeom prst="homePlate">
            <a:avLst>
              <a:gd name="adj" fmla="val 18919"/>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Arrow: Pentagon 24">
            <a:extLst>
              <a:ext uri="{FF2B5EF4-FFF2-40B4-BE49-F238E27FC236}">
                <a16:creationId xmlns:a16="http://schemas.microsoft.com/office/drawing/2014/main" id="{B95B1F1D-C7EC-4E34-A864-1BDE757C1895}"/>
              </a:ext>
            </a:extLst>
          </p:cNvPr>
          <p:cNvSpPr/>
          <p:nvPr/>
        </p:nvSpPr>
        <p:spPr>
          <a:xfrm>
            <a:off x="323999" y="3241058"/>
            <a:ext cx="759213" cy="567650"/>
          </a:xfrm>
          <a:prstGeom prst="homePlate">
            <a:avLst>
              <a:gd name="adj" fmla="val 18919"/>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Arrow: Pentagon 25">
            <a:extLst>
              <a:ext uri="{FF2B5EF4-FFF2-40B4-BE49-F238E27FC236}">
                <a16:creationId xmlns:a16="http://schemas.microsoft.com/office/drawing/2014/main" id="{331C57F1-DF25-4873-85BC-F383592AA2EA}"/>
              </a:ext>
            </a:extLst>
          </p:cNvPr>
          <p:cNvSpPr/>
          <p:nvPr/>
        </p:nvSpPr>
        <p:spPr>
          <a:xfrm>
            <a:off x="323999" y="3963606"/>
            <a:ext cx="759213" cy="567650"/>
          </a:xfrm>
          <a:prstGeom prst="homePlate">
            <a:avLst>
              <a:gd name="adj" fmla="val 18919"/>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Arrow: Pentagon 26">
            <a:extLst>
              <a:ext uri="{FF2B5EF4-FFF2-40B4-BE49-F238E27FC236}">
                <a16:creationId xmlns:a16="http://schemas.microsoft.com/office/drawing/2014/main" id="{F023C22C-F4EF-40C1-8B33-A8D7DE61B2C4}"/>
              </a:ext>
            </a:extLst>
          </p:cNvPr>
          <p:cNvSpPr/>
          <p:nvPr/>
        </p:nvSpPr>
        <p:spPr>
          <a:xfrm>
            <a:off x="5064370" y="2328999"/>
            <a:ext cx="759213" cy="567650"/>
          </a:xfrm>
          <a:prstGeom prst="homePlate">
            <a:avLst>
              <a:gd name="adj" fmla="val 18919"/>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Arrow: Pentagon 27">
            <a:extLst>
              <a:ext uri="{FF2B5EF4-FFF2-40B4-BE49-F238E27FC236}">
                <a16:creationId xmlns:a16="http://schemas.microsoft.com/office/drawing/2014/main" id="{BF7ED0A6-9C6D-44B6-A793-CDEFF7283B2A}"/>
              </a:ext>
            </a:extLst>
          </p:cNvPr>
          <p:cNvSpPr/>
          <p:nvPr/>
        </p:nvSpPr>
        <p:spPr>
          <a:xfrm>
            <a:off x="5064370" y="3032516"/>
            <a:ext cx="759213" cy="567650"/>
          </a:xfrm>
          <a:prstGeom prst="homePlate">
            <a:avLst>
              <a:gd name="adj" fmla="val 18919"/>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Arrow: Pentagon 28">
            <a:extLst>
              <a:ext uri="{FF2B5EF4-FFF2-40B4-BE49-F238E27FC236}">
                <a16:creationId xmlns:a16="http://schemas.microsoft.com/office/drawing/2014/main" id="{DDDF7E80-89DC-4200-9882-4846750B7291}"/>
              </a:ext>
            </a:extLst>
          </p:cNvPr>
          <p:cNvSpPr/>
          <p:nvPr/>
        </p:nvSpPr>
        <p:spPr>
          <a:xfrm>
            <a:off x="5064370" y="3736033"/>
            <a:ext cx="759213" cy="567650"/>
          </a:xfrm>
          <a:prstGeom prst="homePlate">
            <a:avLst>
              <a:gd name="adj" fmla="val 18919"/>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1" name="Picture 30">
            <a:extLst>
              <a:ext uri="{FF2B5EF4-FFF2-40B4-BE49-F238E27FC236}">
                <a16:creationId xmlns:a16="http://schemas.microsoft.com/office/drawing/2014/main" id="{A40460A4-F7A6-4820-BE0C-2E2B9EC76E5D}"/>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5214084" y="3071167"/>
            <a:ext cx="450000" cy="450000"/>
          </a:xfrm>
          <a:prstGeom prst="rect">
            <a:avLst/>
          </a:prstGeom>
        </p:spPr>
      </p:pic>
      <p:pic>
        <p:nvPicPr>
          <p:cNvPr id="33" name="Picture 32">
            <a:extLst>
              <a:ext uri="{FF2B5EF4-FFF2-40B4-BE49-F238E27FC236}">
                <a16:creationId xmlns:a16="http://schemas.microsoft.com/office/drawing/2014/main" id="{4365E8AB-BB57-4DBC-B4FB-23BF70D5F826}"/>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55525" y="1854787"/>
            <a:ext cx="450000" cy="450000"/>
          </a:xfrm>
          <a:prstGeom prst="rect">
            <a:avLst/>
          </a:prstGeom>
        </p:spPr>
      </p:pic>
      <p:pic>
        <p:nvPicPr>
          <p:cNvPr id="35" name="Picture 34">
            <a:extLst>
              <a:ext uri="{FF2B5EF4-FFF2-40B4-BE49-F238E27FC236}">
                <a16:creationId xmlns:a16="http://schemas.microsoft.com/office/drawing/2014/main" id="{AE859F70-69BE-4CB6-BB12-C307B3938D34}"/>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5214084" y="3793868"/>
            <a:ext cx="450000" cy="450000"/>
          </a:xfrm>
          <a:prstGeom prst="rect">
            <a:avLst/>
          </a:prstGeom>
        </p:spPr>
      </p:pic>
      <p:pic>
        <p:nvPicPr>
          <p:cNvPr id="37" name="Picture 36">
            <a:extLst>
              <a:ext uri="{FF2B5EF4-FFF2-40B4-BE49-F238E27FC236}">
                <a16:creationId xmlns:a16="http://schemas.microsoft.com/office/drawing/2014/main" id="{61929D0B-5FD6-4FAB-A155-1BD4FDD1E21E}"/>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5214084" y="2375468"/>
            <a:ext cx="450000" cy="450000"/>
          </a:xfrm>
          <a:prstGeom prst="rect">
            <a:avLst/>
          </a:prstGeom>
        </p:spPr>
      </p:pic>
      <p:pic>
        <p:nvPicPr>
          <p:cNvPr id="39" name="Picture 38">
            <a:extLst>
              <a:ext uri="{FF2B5EF4-FFF2-40B4-BE49-F238E27FC236}">
                <a16:creationId xmlns:a16="http://schemas.microsoft.com/office/drawing/2014/main" id="{BC2C4213-1FB7-465F-9B43-99F9DBC1F8AD}"/>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482044" y="2595465"/>
            <a:ext cx="450000" cy="450000"/>
          </a:xfrm>
          <a:prstGeom prst="rect">
            <a:avLst/>
          </a:prstGeom>
        </p:spPr>
      </p:pic>
      <p:pic>
        <p:nvPicPr>
          <p:cNvPr id="41" name="Picture 40">
            <a:extLst>
              <a:ext uri="{FF2B5EF4-FFF2-40B4-BE49-F238E27FC236}">
                <a16:creationId xmlns:a16="http://schemas.microsoft.com/office/drawing/2014/main" id="{E355C5D8-555E-4E5F-B9C5-AC1291655D33}"/>
              </a:ext>
            </a:extLst>
          </p:cNvPr>
          <p:cNvPicPr>
            <a:picLocks noChangeAspect="1"/>
          </p:cNvPicPr>
          <p:nvPr/>
        </p:nvPicPr>
        <p:blipFill>
          <a:blip r:embed="rId7">
            <a:alphaModFix amt="70000"/>
            <a:extLst>
              <a:ext uri="{28A0092B-C50C-407E-A947-70E740481C1C}">
                <a14:useLocalDpi xmlns:a14="http://schemas.microsoft.com/office/drawing/2010/main" val="0"/>
              </a:ext>
            </a:extLst>
          </a:blip>
          <a:stretch>
            <a:fillRect/>
          </a:stretch>
        </p:blipFill>
        <p:spPr>
          <a:xfrm>
            <a:off x="475422" y="3299883"/>
            <a:ext cx="450000" cy="450000"/>
          </a:xfrm>
          <a:prstGeom prst="rect">
            <a:avLst/>
          </a:prstGeom>
        </p:spPr>
      </p:pic>
      <p:pic>
        <p:nvPicPr>
          <p:cNvPr id="43" name="Picture 42">
            <a:extLst>
              <a:ext uri="{FF2B5EF4-FFF2-40B4-BE49-F238E27FC236}">
                <a16:creationId xmlns:a16="http://schemas.microsoft.com/office/drawing/2014/main" id="{D7734A45-91BD-46C6-9B9D-FD6A8FD5CB86}"/>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455525" y="4022431"/>
            <a:ext cx="450000" cy="450000"/>
          </a:xfrm>
          <a:prstGeom prst="rect">
            <a:avLst/>
          </a:prstGeom>
        </p:spPr>
      </p:pic>
    </p:spTree>
    <p:extLst>
      <p:ext uri="{BB962C8B-B14F-4D97-AF65-F5344CB8AC3E}">
        <p14:creationId xmlns:p14="http://schemas.microsoft.com/office/powerpoint/2010/main" val="18123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7071-688D-419B-BD02-CE8173018270}"/>
              </a:ext>
            </a:extLst>
          </p:cNvPr>
          <p:cNvSpPr>
            <a:spLocks noGrp="1"/>
          </p:cNvSpPr>
          <p:nvPr>
            <p:ph type="title"/>
          </p:nvPr>
        </p:nvSpPr>
        <p:spPr/>
        <p:txBody>
          <a:bodyPr/>
          <a:lstStyle/>
          <a:p>
            <a:r>
              <a:rPr lang="en-US" dirty="0"/>
              <a:t>WHAT ANALYSTS ARE Saying</a:t>
            </a:r>
            <a:endParaRPr lang="en-IN" dirty="0"/>
          </a:p>
        </p:txBody>
      </p:sp>
      <p:graphicFrame>
        <p:nvGraphicFramePr>
          <p:cNvPr id="5" name="Content Placeholder 4">
            <a:extLst>
              <a:ext uri="{FF2B5EF4-FFF2-40B4-BE49-F238E27FC236}">
                <a16:creationId xmlns:a16="http://schemas.microsoft.com/office/drawing/2014/main" id="{7BED2A5A-D348-406E-8502-D47C79F3647A}"/>
              </a:ext>
            </a:extLst>
          </p:cNvPr>
          <p:cNvGraphicFramePr>
            <a:graphicFrameLocks noGrp="1"/>
          </p:cNvGraphicFramePr>
          <p:nvPr>
            <p:ph idx="4294967295"/>
            <p:extLst>
              <p:ext uri="{D42A27DB-BD31-4B8C-83A1-F6EECF244321}">
                <p14:modId xmlns:p14="http://schemas.microsoft.com/office/powerpoint/2010/main" val="3649238400"/>
              </p:ext>
            </p:extLst>
          </p:nvPr>
        </p:nvGraphicFramePr>
        <p:xfrm>
          <a:off x="324000" y="976044"/>
          <a:ext cx="8496150" cy="3744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72CBFC2E-AADF-4BDB-833B-D9152788D85C}"/>
              </a:ext>
            </a:extLst>
          </p:cNvPr>
          <p:cNvSpPr/>
          <p:nvPr/>
        </p:nvSpPr>
        <p:spPr>
          <a:xfrm>
            <a:off x="323849" y="4732338"/>
            <a:ext cx="4068763" cy="246221"/>
          </a:xfrm>
          <a:prstGeom prst="rect">
            <a:avLst/>
          </a:prstGeom>
        </p:spPr>
        <p:txBody>
          <a:bodyPr wrap="square">
            <a:spAutoFit/>
          </a:bodyPr>
          <a:lstStyle/>
          <a:p>
            <a:r>
              <a:rPr lang="en-US" sz="1000" b="1" i="1" dirty="0"/>
              <a:t>Source: Gartner</a:t>
            </a:r>
            <a:endParaRPr lang="en-IN" sz="1000" b="1" i="1" dirty="0"/>
          </a:p>
        </p:txBody>
      </p:sp>
    </p:spTree>
    <p:extLst>
      <p:ext uri="{BB962C8B-B14F-4D97-AF65-F5344CB8AC3E}">
        <p14:creationId xmlns:p14="http://schemas.microsoft.com/office/powerpoint/2010/main" val="1814807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462CFC-4338-4D2B-9C0E-CA013A937BE0}"/>
              </a:ext>
            </a:extLst>
          </p:cNvPr>
          <p:cNvSpPr>
            <a:spLocks noGrp="1"/>
          </p:cNvSpPr>
          <p:nvPr>
            <p:ph type="body" sz="quarter" idx="11"/>
          </p:nvPr>
        </p:nvSpPr>
        <p:spPr/>
        <p:txBody>
          <a:bodyPr>
            <a:normAutofit/>
          </a:bodyPr>
          <a:lstStyle/>
          <a:p>
            <a:pPr lvl="0"/>
            <a:r>
              <a:rPr lang="en-US"/>
              <a:t>NEW-AGE NETWORK ARCHITECTURE AND DESIGN</a:t>
            </a:r>
            <a:endParaRPr lang="en-IN" dirty="0"/>
          </a:p>
        </p:txBody>
      </p:sp>
    </p:spTree>
    <p:extLst>
      <p:ext uri="{BB962C8B-B14F-4D97-AF65-F5344CB8AC3E}">
        <p14:creationId xmlns:p14="http://schemas.microsoft.com/office/powerpoint/2010/main" val="2270760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F19E-2700-3E4E-9871-FE9F146205C5}"/>
              </a:ext>
            </a:extLst>
          </p:cNvPr>
          <p:cNvSpPr>
            <a:spLocks noGrp="1"/>
          </p:cNvSpPr>
          <p:nvPr>
            <p:ph type="title"/>
          </p:nvPr>
        </p:nvSpPr>
        <p:spPr/>
        <p:txBody>
          <a:bodyPr/>
          <a:lstStyle/>
          <a:p>
            <a:r>
              <a:rPr lang="en-US" dirty="0"/>
              <a:t>WHAT TO TRANSFORM IN YOUR NETWORKS?</a:t>
            </a:r>
          </a:p>
        </p:txBody>
      </p:sp>
      <p:grpSp>
        <p:nvGrpSpPr>
          <p:cNvPr id="47" name="Group 46">
            <a:extLst>
              <a:ext uri="{FF2B5EF4-FFF2-40B4-BE49-F238E27FC236}">
                <a16:creationId xmlns:a16="http://schemas.microsoft.com/office/drawing/2014/main" id="{020CAEBB-6DD4-4D34-AA39-94D3D64D8260}"/>
              </a:ext>
            </a:extLst>
          </p:cNvPr>
          <p:cNvGrpSpPr/>
          <p:nvPr/>
        </p:nvGrpSpPr>
        <p:grpSpPr>
          <a:xfrm>
            <a:off x="324000" y="885091"/>
            <a:ext cx="2623624" cy="3934061"/>
            <a:chOff x="324000" y="885091"/>
            <a:chExt cx="2623624" cy="3934061"/>
          </a:xfrm>
        </p:grpSpPr>
        <p:sp>
          <p:nvSpPr>
            <p:cNvPr id="11" name="Oval 10">
              <a:extLst>
                <a:ext uri="{FF2B5EF4-FFF2-40B4-BE49-F238E27FC236}">
                  <a16:creationId xmlns:a16="http://schemas.microsoft.com/office/drawing/2014/main" id="{6A9E1690-DB67-44F2-BF03-1CCB69A7DBBC}"/>
                </a:ext>
              </a:extLst>
            </p:cNvPr>
            <p:cNvSpPr/>
            <p:nvPr/>
          </p:nvSpPr>
          <p:spPr>
            <a:xfrm>
              <a:off x="1050812" y="1260216"/>
              <a:ext cx="1170000" cy="1170000"/>
            </a:xfrm>
            <a:prstGeom prst="ellipse">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Top Corners Rounded 8">
              <a:extLst>
                <a:ext uri="{FF2B5EF4-FFF2-40B4-BE49-F238E27FC236}">
                  <a16:creationId xmlns:a16="http://schemas.microsoft.com/office/drawing/2014/main" id="{1D3E3461-3F6B-48AC-BBCA-2C11C9176486}"/>
                </a:ext>
              </a:extLst>
            </p:cNvPr>
            <p:cNvSpPr/>
            <p:nvPr/>
          </p:nvSpPr>
          <p:spPr>
            <a:xfrm>
              <a:off x="324000" y="1789863"/>
              <a:ext cx="2623624" cy="429065"/>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Top Corners Rounded 12">
              <a:extLst>
                <a:ext uri="{FF2B5EF4-FFF2-40B4-BE49-F238E27FC236}">
                  <a16:creationId xmlns:a16="http://schemas.microsoft.com/office/drawing/2014/main" id="{6A4B4837-8BD0-48E5-A15E-15796B705866}"/>
                </a:ext>
              </a:extLst>
            </p:cNvPr>
            <p:cNvSpPr/>
            <p:nvPr/>
          </p:nvSpPr>
          <p:spPr>
            <a:xfrm flipV="1">
              <a:off x="324000" y="4227338"/>
              <a:ext cx="2623624" cy="288000"/>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Isosceles Triangle 11">
              <a:extLst>
                <a:ext uri="{FF2B5EF4-FFF2-40B4-BE49-F238E27FC236}">
                  <a16:creationId xmlns:a16="http://schemas.microsoft.com/office/drawing/2014/main" id="{448A16FB-3C92-4B1C-9D22-E5B02C634B8C}"/>
                </a:ext>
              </a:extLst>
            </p:cNvPr>
            <p:cNvSpPr/>
            <p:nvPr/>
          </p:nvSpPr>
          <p:spPr>
            <a:xfrm rot="10800000">
              <a:off x="1442381" y="4515729"/>
              <a:ext cx="386862" cy="182881"/>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BD50062C-8099-4818-95EC-44D961DD88B3}"/>
                </a:ext>
              </a:extLst>
            </p:cNvPr>
            <p:cNvSpPr/>
            <p:nvPr/>
          </p:nvSpPr>
          <p:spPr>
            <a:xfrm>
              <a:off x="1087172" y="4727711"/>
              <a:ext cx="1097280" cy="914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28219F08-6742-4F16-A1A3-008D557DB0FE}"/>
                </a:ext>
              </a:extLst>
            </p:cNvPr>
            <p:cNvSpPr/>
            <p:nvPr/>
          </p:nvSpPr>
          <p:spPr>
            <a:xfrm>
              <a:off x="324000" y="2218223"/>
              <a:ext cx="2623624" cy="2008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3247A5BC-62FA-46DA-890A-E85C42C6A748}"/>
                </a:ext>
              </a:extLst>
            </p:cNvPr>
            <p:cNvSpPr/>
            <p:nvPr/>
          </p:nvSpPr>
          <p:spPr>
            <a:xfrm>
              <a:off x="324000" y="2266907"/>
              <a:ext cx="2623624" cy="19124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E2AE1B89-8987-4A06-89CA-887113A62D40}"/>
                </a:ext>
              </a:extLst>
            </p:cNvPr>
            <p:cNvSpPr/>
            <p:nvPr/>
          </p:nvSpPr>
          <p:spPr>
            <a:xfrm>
              <a:off x="1140812" y="1347169"/>
              <a:ext cx="990000" cy="9900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0E2005B4-D159-4EA9-9BB4-F3E7EDC305C0}"/>
                </a:ext>
              </a:extLst>
            </p:cNvPr>
            <p:cNvSpPr txBox="1"/>
            <p:nvPr/>
          </p:nvSpPr>
          <p:spPr>
            <a:xfrm>
              <a:off x="1423259" y="885091"/>
              <a:ext cx="425105" cy="338554"/>
            </a:xfrm>
            <a:prstGeom prst="rect">
              <a:avLst/>
            </a:prstGeom>
            <a:noFill/>
          </p:spPr>
          <p:txBody>
            <a:bodyPr wrap="square" rtlCol="0">
              <a:spAutoFit/>
            </a:bodyPr>
            <a:lstStyle/>
            <a:p>
              <a:pPr algn="ctr"/>
              <a:r>
                <a:rPr lang="en-IN" sz="1600" b="1" dirty="0">
                  <a:solidFill>
                    <a:schemeClr val="accent2">
                      <a:lumMod val="75000"/>
                    </a:schemeClr>
                  </a:solidFill>
                </a:rPr>
                <a:t>I</a:t>
              </a:r>
            </a:p>
          </p:txBody>
        </p:sp>
      </p:grpSp>
      <p:grpSp>
        <p:nvGrpSpPr>
          <p:cNvPr id="50" name="Group 49">
            <a:extLst>
              <a:ext uri="{FF2B5EF4-FFF2-40B4-BE49-F238E27FC236}">
                <a16:creationId xmlns:a16="http://schemas.microsoft.com/office/drawing/2014/main" id="{1E3DE92E-5ABB-418A-B78C-CA349C78DD3A}"/>
              </a:ext>
            </a:extLst>
          </p:cNvPr>
          <p:cNvGrpSpPr/>
          <p:nvPr/>
        </p:nvGrpSpPr>
        <p:grpSpPr>
          <a:xfrm>
            <a:off x="3260188" y="885091"/>
            <a:ext cx="2623624" cy="3934061"/>
            <a:chOff x="3260188" y="885091"/>
            <a:chExt cx="2623624" cy="3934061"/>
          </a:xfrm>
        </p:grpSpPr>
        <p:sp>
          <p:nvSpPr>
            <p:cNvPr id="30" name="Oval 29">
              <a:extLst>
                <a:ext uri="{FF2B5EF4-FFF2-40B4-BE49-F238E27FC236}">
                  <a16:creationId xmlns:a16="http://schemas.microsoft.com/office/drawing/2014/main" id="{DB65A161-00DD-40C4-8EE6-1CECC16D6F3A}"/>
                </a:ext>
              </a:extLst>
            </p:cNvPr>
            <p:cNvSpPr/>
            <p:nvPr/>
          </p:nvSpPr>
          <p:spPr>
            <a:xfrm>
              <a:off x="3987000" y="1260216"/>
              <a:ext cx="1170000" cy="1170000"/>
            </a:xfrm>
            <a:prstGeom prst="ellipse">
              <a:avLst/>
            </a:prstGeom>
            <a:solidFill>
              <a:schemeClr val="accent3">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Rectangle: Top Corners Rounded 30">
              <a:extLst>
                <a:ext uri="{FF2B5EF4-FFF2-40B4-BE49-F238E27FC236}">
                  <a16:creationId xmlns:a16="http://schemas.microsoft.com/office/drawing/2014/main" id="{9E075334-2581-45D5-A7D0-03BDF63D203E}"/>
                </a:ext>
              </a:extLst>
            </p:cNvPr>
            <p:cNvSpPr/>
            <p:nvPr/>
          </p:nvSpPr>
          <p:spPr>
            <a:xfrm>
              <a:off x="3260188" y="1789863"/>
              <a:ext cx="2623624" cy="429065"/>
            </a:xfrm>
            <a:prstGeom prst="round2SameRect">
              <a:avLst>
                <a:gd name="adj1" fmla="val 50000"/>
                <a:gd name="adj2" fmla="val 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Top Corners Rounded 31">
              <a:extLst>
                <a:ext uri="{FF2B5EF4-FFF2-40B4-BE49-F238E27FC236}">
                  <a16:creationId xmlns:a16="http://schemas.microsoft.com/office/drawing/2014/main" id="{3BBE1288-75FB-44CA-80D0-AD4ED269537E}"/>
                </a:ext>
              </a:extLst>
            </p:cNvPr>
            <p:cNvSpPr/>
            <p:nvPr/>
          </p:nvSpPr>
          <p:spPr>
            <a:xfrm flipV="1">
              <a:off x="3260188" y="4227338"/>
              <a:ext cx="2623624" cy="288000"/>
            </a:xfrm>
            <a:prstGeom prst="round2SameRect">
              <a:avLst>
                <a:gd name="adj1" fmla="val 50000"/>
                <a:gd name="adj2" fmla="val 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Isosceles Triangle 32">
              <a:extLst>
                <a:ext uri="{FF2B5EF4-FFF2-40B4-BE49-F238E27FC236}">
                  <a16:creationId xmlns:a16="http://schemas.microsoft.com/office/drawing/2014/main" id="{E4960484-A944-45EE-8479-D3666AEB8E52}"/>
                </a:ext>
              </a:extLst>
            </p:cNvPr>
            <p:cNvSpPr/>
            <p:nvPr/>
          </p:nvSpPr>
          <p:spPr>
            <a:xfrm rot="10800000">
              <a:off x="4378569" y="4515729"/>
              <a:ext cx="386862" cy="182881"/>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DBF6D12B-2651-466F-B7F1-15137FEA8771}"/>
                </a:ext>
              </a:extLst>
            </p:cNvPr>
            <p:cNvSpPr/>
            <p:nvPr/>
          </p:nvSpPr>
          <p:spPr>
            <a:xfrm>
              <a:off x="4023360" y="4727711"/>
              <a:ext cx="1097280" cy="914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4E61ABF7-FEC2-4244-869F-9654FC45DB2D}"/>
                </a:ext>
              </a:extLst>
            </p:cNvPr>
            <p:cNvSpPr/>
            <p:nvPr/>
          </p:nvSpPr>
          <p:spPr>
            <a:xfrm>
              <a:off x="3260188" y="2218223"/>
              <a:ext cx="2623624" cy="2008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B0DB63E7-DC36-4A48-A604-7930B59CA31D}"/>
                </a:ext>
              </a:extLst>
            </p:cNvPr>
            <p:cNvSpPr/>
            <p:nvPr/>
          </p:nvSpPr>
          <p:spPr>
            <a:xfrm>
              <a:off x="3260188" y="2266907"/>
              <a:ext cx="2623624" cy="191245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A712BE8D-0259-4EDB-981B-A0D817830098}"/>
                </a:ext>
              </a:extLst>
            </p:cNvPr>
            <p:cNvSpPr/>
            <p:nvPr/>
          </p:nvSpPr>
          <p:spPr>
            <a:xfrm>
              <a:off x="4077000" y="1347169"/>
              <a:ext cx="990000" cy="9900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TextBox 47">
              <a:extLst>
                <a:ext uri="{FF2B5EF4-FFF2-40B4-BE49-F238E27FC236}">
                  <a16:creationId xmlns:a16="http://schemas.microsoft.com/office/drawing/2014/main" id="{CCFA9C13-BA39-46D2-B9B1-9261E00824C7}"/>
                </a:ext>
              </a:extLst>
            </p:cNvPr>
            <p:cNvSpPr txBox="1"/>
            <p:nvPr/>
          </p:nvSpPr>
          <p:spPr>
            <a:xfrm>
              <a:off x="4364943" y="885091"/>
              <a:ext cx="425105" cy="338554"/>
            </a:xfrm>
            <a:prstGeom prst="rect">
              <a:avLst/>
            </a:prstGeom>
            <a:noFill/>
          </p:spPr>
          <p:txBody>
            <a:bodyPr wrap="square" rtlCol="0">
              <a:spAutoFit/>
            </a:bodyPr>
            <a:lstStyle/>
            <a:p>
              <a:pPr algn="ctr"/>
              <a:r>
                <a:rPr lang="en-IN" sz="1600" b="1" dirty="0">
                  <a:solidFill>
                    <a:schemeClr val="accent3">
                      <a:lumMod val="75000"/>
                    </a:schemeClr>
                  </a:solidFill>
                </a:rPr>
                <a:t>II</a:t>
              </a:r>
            </a:p>
          </p:txBody>
        </p:sp>
      </p:grpSp>
      <p:grpSp>
        <p:nvGrpSpPr>
          <p:cNvPr id="51" name="Group 50">
            <a:extLst>
              <a:ext uri="{FF2B5EF4-FFF2-40B4-BE49-F238E27FC236}">
                <a16:creationId xmlns:a16="http://schemas.microsoft.com/office/drawing/2014/main" id="{8DC07276-3504-452C-8EA2-D7702B30E933}"/>
              </a:ext>
            </a:extLst>
          </p:cNvPr>
          <p:cNvGrpSpPr/>
          <p:nvPr/>
        </p:nvGrpSpPr>
        <p:grpSpPr>
          <a:xfrm>
            <a:off x="6196376" y="885091"/>
            <a:ext cx="2623624" cy="3934061"/>
            <a:chOff x="6196376" y="885091"/>
            <a:chExt cx="2623624" cy="3934061"/>
          </a:xfrm>
        </p:grpSpPr>
        <p:sp>
          <p:nvSpPr>
            <p:cNvPr id="39" name="Oval 38">
              <a:extLst>
                <a:ext uri="{FF2B5EF4-FFF2-40B4-BE49-F238E27FC236}">
                  <a16:creationId xmlns:a16="http://schemas.microsoft.com/office/drawing/2014/main" id="{A7D7857C-8DDD-43FC-9E4D-A5F90F2ECF97}"/>
                </a:ext>
              </a:extLst>
            </p:cNvPr>
            <p:cNvSpPr/>
            <p:nvPr/>
          </p:nvSpPr>
          <p:spPr>
            <a:xfrm>
              <a:off x="6923188" y="1260216"/>
              <a:ext cx="1170000" cy="1170000"/>
            </a:xfrm>
            <a:prstGeom prst="ellipse">
              <a:avLst/>
            </a:prstGeom>
            <a:solidFill>
              <a:schemeClr val="accent5">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Rectangle: Top Corners Rounded 39">
              <a:extLst>
                <a:ext uri="{FF2B5EF4-FFF2-40B4-BE49-F238E27FC236}">
                  <a16:creationId xmlns:a16="http://schemas.microsoft.com/office/drawing/2014/main" id="{42F00A51-CBBF-45A7-916F-E28CE8D228EB}"/>
                </a:ext>
              </a:extLst>
            </p:cNvPr>
            <p:cNvSpPr/>
            <p:nvPr/>
          </p:nvSpPr>
          <p:spPr>
            <a:xfrm>
              <a:off x="6196376" y="1789863"/>
              <a:ext cx="2623624" cy="429065"/>
            </a:xfrm>
            <a:prstGeom prst="round2SameRect">
              <a:avLst>
                <a:gd name="adj1" fmla="val 50000"/>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Top Corners Rounded 40">
              <a:extLst>
                <a:ext uri="{FF2B5EF4-FFF2-40B4-BE49-F238E27FC236}">
                  <a16:creationId xmlns:a16="http://schemas.microsoft.com/office/drawing/2014/main" id="{113F654B-2032-4009-8184-F1EAF694C5B3}"/>
                </a:ext>
              </a:extLst>
            </p:cNvPr>
            <p:cNvSpPr/>
            <p:nvPr/>
          </p:nvSpPr>
          <p:spPr>
            <a:xfrm flipV="1">
              <a:off x="6196376" y="4227338"/>
              <a:ext cx="2623624" cy="288000"/>
            </a:xfrm>
            <a:prstGeom prst="round2SameRect">
              <a:avLst>
                <a:gd name="adj1" fmla="val 50000"/>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Isosceles Triangle 41">
              <a:extLst>
                <a:ext uri="{FF2B5EF4-FFF2-40B4-BE49-F238E27FC236}">
                  <a16:creationId xmlns:a16="http://schemas.microsoft.com/office/drawing/2014/main" id="{DAF34775-7511-425D-9F9F-A9368A3C2716}"/>
                </a:ext>
              </a:extLst>
            </p:cNvPr>
            <p:cNvSpPr/>
            <p:nvPr/>
          </p:nvSpPr>
          <p:spPr>
            <a:xfrm rot="10800000">
              <a:off x="7314757" y="4515729"/>
              <a:ext cx="386862" cy="182881"/>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90A2F508-874E-42F1-B539-4241E0FCC7DC}"/>
                </a:ext>
              </a:extLst>
            </p:cNvPr>
            <p:cNvSpPr/>
            <p:nvPr/>
          </p:nvSpPr>
          <p:spPr>
            <a:xfrm>
              <a:off x="6959548" y="4727711"/>
              <a:ext cx="1097280" cy="914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a:extLst>
                <a:ext uri="{FF2B5EF4-FFF2-40B4-BE49-F238E27FC236}">
                  <a16:creationId xmlns:a16="http://schemas.microsoft.com/office/drawing/2014/main" id="{AC48EB7B-7673-4840-A286-E7ECE3737B25}"/>
                </a:ext>
              </a:extLst>
            </p:cNvPr>
            <p:cNvSpPr/>
            <p:nvPr/>
          </p:nvSpPr>
          <p:spPr>
            <a:xfrm>
              <a:off x="6196376" y="2218223"/>
              <a:ext cx="2623624" cy="2008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a:extLst>
                <a:ext uri="{FF2B5EF4-FFF2-40B4-BE49-F238E27FC236}">
                  <a16:creationId xmlns:a16="http://schemas.microsoft.com/office/drawing/2014/main" id="{AF78A9EF-5040-492F-8D97-ACA37E3E2057}"/>
                </a:ext>
              </a:extLst>
            </p:cNvPr>
            <p:cNvSpPr/>
            <p:nvPr/>
          </p:nvSpPr>
          <p:spPr>
            <a:xfrm>
              <a:off x="6196376" y="2266907"/>
              <a:ext cx="2623624" cy="191245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994889A6-73D1-4B74-B4DB-5FCA4D3962C3}"/>
                </a:ext>
              </a:extLst>
            </p:cNvPr>
            <p:cNvSpPr/>
            <p:nvPr/>
          </p:nvSpPr>
          <p:spPr>
            <a:xfrm>
              <a:off x="7013188" y="1347169"/>
              <a:ext cx="990000" cy="9900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TextBox 48">
              <a:extLst>
                <a:ext uri="{FF2B5EF4-FFF2-40B4-BE49-F238E27FC236}">
                  <a16:creationId xmlns:a16="http://schemas.microsoft.com/office/drawing/2014/main" id="{DF052EAE-CC0C-4235-9386-5D6A70A09944}"/>
                </a:ext>
              </a:extLst>
            </p:cNvPr>
            <p:cNvSpPr txBox="1"/>
            <p:nvPr/>
          </p:nvSpPr>
          <p:spPr>
            <a:xfrm>
              <a:off x="7295636" y="885091"/>
              <a:ext cx="425105" cy="338554"/>
            </a:xfrm>
            <a:prstGeom prst="rect">
              <a:avLst/>
            </a:prstGeom>
            <a:noFill/>
          </p:spPr>
          <p:txBody>
            <a:bodyPr wrap="square" rtlCol="0">
              <a:spAutoFit/>
            </a:bodyPr>
            <a:lstStyle/>
            <a:p>
              <a:pPr algn="ctr"/>
              <a:r>
                <a:rPr lang="en-IN" sz="1600" b="1" dirty="0">
                  <a:solidFill>
                    <a:schemeClr val="accent5">
                      <a:lumMod val="75000"/>
                    </a:schemeClr>
                  </a:solidFill>
                </a:rPr>
                <a:t>III</a:t>
              </a:r>
            </a:p>
          </p:txBody>
        </p:sp>
      </p:grpSp>
      <p:sp>
        <p:nvSpPr>
          <p:cNvPr id="52" name="TextBox 51">
            <a:extLst>
              <a:ext uri="{FF2B5EF4-FFF2-40B4-BE49-F238E27FC236}">
                <a16:creationId xmlns:a16="http://schemas.microsoft.com/office/drawing/2014/main" id="{82A245EB-3EBF-4819-92C5-1FBCDC5C72CB}"/>
              </a:ext>
            </a:extLst>
          </p:cNvPr>
          <p:cNvSpPr txBox="1"/>
          <p:nvPr/>
        </p:nvSpPr>
        <p:spPr>
          <a:xfrm>
            <a:off x="429728" y="2385148"/>
            <a:ext cx="2412166" cy="646331"/>
          </a:xfrm>
          <a:prstGeom prst="rect">
            <a:avLst/>
          </a:prstGeom>
          <a:noFill/>
        </p:spPr>
        <p:txBody>
          <a:bodyPr wrap="square" rtlCol="0">
            <a:spAutoFit/>
          </a:bodyPr>
          <a:lstStyle/>
          <a:p>
            <a:r>
              <a:rPr lang="en-US" sz="1200" dirty="0"/>
              <a:t>Network architecture for anywhere data center - </a:t>
            </a:r>
            <a:r>
              <a:rPr lang="en-US" sz="1200" b="1" dirty="0"/>
              <a:t>Cloud &amp; IOT Ready Networks </a:t>
            </a:r>
          </a:p>
        </p:txBody>
      </p:sp>
      <p:sp>
        <p:nvSpPr>
          <p:cNvPr id="54" name="TextBox 53">
            <a:extLst>
              <a:ext uri="{FF2B5EF4-FFF2-40B4-BE49-F238E27FC236}">
                <a16:creationId xmlns:a16="http://schemas.microsoft.com/office/drawing/2014/main" id="{21745053-608A-4592-B92D-E21663B1461E}"/>
              </a:ext>
            </a:extLst>
          </p:cNvPr>
          <p:cNvSpPr txBox="1"/>
          <p:nvPr/>
        </p:nvSpPr>
        <p:spPr>
          <a:xfrm>
            <a:off x="429728" y="3031479"/>
            <a:ext cx="2412166" cy="707886"/>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dirty="0"/>
              <a:t>Data Center Interconnects</a:t>
            </a:r>
          </a:p>
          <a:p>
            <a:pPr marL="171450" indent="-171450">
              <a:spcAft>
                <a:spcPts val="600"/>
              </a:spcAft>
              <a:buFont typeface="Arial" panose="020B0604020202020204" pitchFamily="34" charset="0"/>
              <a:buChar char="•"/>
            </a:pPr>
            <a:r>
              <a:rPr lang="en-US" sz="1000" dirty="0"/>
              <a:t>Hyperscale Cloud Connects</a:t>
            </a:r>
          </a:p>
          <a:p>
            <a:pPr marL="171450" indent="-171450">
              <a:spcAft>
                <a:spcPts val="600"/>
              </a:spcAft>
              <a:buFont typeface="Arial" panose="020B0604020202020204" pitchFamily="34" charset="0"/>
              <a:buChar char="•"/>
            </a:pPr>
            <a:r>
              <a:rPr lang="en-US" sz="1000" dirty="0"/>
              <a:t>Internet Exchanges </a:t>
            </a:r>
          </a:p>
        </p:txBody>
      </p:sp>
      <p:sp>
        <p:nvSpPr>
          <p:cNvPr id="55" name="TextBox 54">
            <a:extLst>
              <a:ext uri="{FF2B5EF4-FFF2-40B4-BE49-F238E27FC236}">
                <a16:creationId xmlns:a16="http://schemas.microsoft.com/office/drawing/2014/main" id="{6E2DF154-DEAC-4BFF-B61C-B8C547FA32F9}"/>
              </a:ext>
            </a:extLst>
          </p:cNvPr>
          <p:cNvSpPr txBox="1"/>
          <p:nvPr/>
        </p:nvSpPr>
        <p:spPr>
          <a:xfrm>
            <a:off x="3365917" y="2385148"/>
            <a:ext cx="2412166" cy="830997"/>
          </a:xfrm>
          <a:prstGeom prst="rect">
            <a:avLst/>
          </a:prstGeom>
          <a:noFill/>
        </p:spPr>
        <p:txBody>
          <a:bodyPr wrap="square" rtlCol="0">
            <a:spAutoFit/>
          </a:bodyPr>
          <a:lstStyle/>
          <a:p>
            <a:r>
              <a:rPr lang="en-US" sz="1200" dirty="0"/>
              <a:t>Hybrid WAN &amp;  application focused Network Architecture - </a:t>
            </a:r>
            <a:r>
              <a:rPr lang="en-US" sz="1200" b="1" dirty="0"/>
              <a:t>Optimizing multi-cloud connectivity</a:t>
            </a:r>
          </a:p>
        </p:txBody>
      </p:sp>
      <p:sp>
        <p:nvSpPr>
          <p:cNvPr id="56" name="TextBox 55">
            <a:extLst>
              <a:ext uri="{FF2B5EF4-FFF2-40B4-BE49-F238E27FC236}">
                <a16:creationId xmlns:a16="http://schemas.microsoft.com/office/drawing/2014/main" id="{FA51ED28-AFD0-4851-A256-A0E16686D573}"/>
              </a:ext>
            </a:extLst>
          </p:cNvPr>
          <p:cNvSpPr txBox="1"/>
          <p:nvPr/>
        </p:nvSpPr>
        <p:spPr>
          <a:xfrm>
            <a:off x="3365917" y="3203544"/>
            <a:ext cx="2412166" cy="784830"/>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dirty="0"/>
              <a:t>Centralized control/performance focus through SD-WAN </a:t>
            </a:r>
          </a:p>
          <a:p>
            <a:pPr marL="171450" indent="-171450">
              <a:spcAft>
                <a:spcPts val="600"/>
              </a:spcAft>
              <a:buFont typeface="Arial" panose="020B0604020202020204" pitchFamily="34" charset="0"/>
              <a:buChar char="•"/>
            </a:pPr>
            <a:r>
              <a:rPr lang="en-US" sz="1000" dirty="0"/>
              <a:t>Network Optimization through Active-Active configurations</a:t>
            </a:r>
          </a:p>
        </p:txBody>
      </p:sp>
      <p:sp>
        <p:nvSpPr>
          <p:cNvPr id="57" name="TextBox 56">
            <a:extLst>
              <a:ext uri="{FF2B5EF4-FFF2-40B4-BE49-F238E27FC236}">
                <a16:creationId xmlns:a16="http://schemas.microsoft.com/office/drawing/2014/main" id="{486F2E86-7FB8-4719-A3FE-4C2B153482B9}"/>
              </a:ext>
            </a:extLst>
          </p:cNvPr>
          <p:cNvSpPr txBox="1"/>
          <p:nvPr/>
        </p:nvSpPr>
        <p:spPr>
          <a:xfrm>
            <a:off x="6302106" y="2385148"/>
            <a:ext cx="2412166" cy="646331"/>
          </a:xfrm>
          <a:prstGeom prst="rect">
            <a:avLst/>
          </a:prstGeom>
          <a:noFill/>
        </p:spPr>
        <p:txBody>
          <a:bodyPr wrap="square" rtlCol="0">
            <a:spAutoFit/>
          </a:bodyPr>
          <a:lstStyle/>
          <a:p>
            <a:r>
              <a:rPr lang="en-US" sz="1200" dirty="0"/>
              <a:t>Centralized network management - </a:t>
            </a:r>
            <a:r>
              <a:rPr lang="en-US" sz="1200" b="1" dirty="0"/>
              <a:t>visibility, control, and insights</a:t>
            </a:r>
            <a:endParaRPr lang="en-IN" sz="1200" b="1" dirty="0"/>
          </a:p>
        </p:txBody>
      </p:sp>
      <p:sp>
        <p:nvSpPr>
          <p:cNvPr id="58" name="TextBox 57">
            <a:extLst>
              <a:ext uri="{FF2B5EF4-FFF2-40B4-BE49-F238E27FC236}">
                <a16:creationId xmlns:a16="http://schemas.microsoft.com/office/drawing/2014/main" id="{C1037FC3-30C9-44D4-8C78-5D1D2E885D92}"/>
              </a:ext>
            </a:extLst>
          </p:cNvPr>
          <p:cNvSpPr txBox="1"/>
          <p:nvPr/>
        </p:nvSpPr>
        <p:spPr>
          <a:xfrm>
            <a:off x="6302106" y="3027768"/>
            <a:ext cx="2517894" cy="1118255"/>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IN" sz="1000" dirty="0"/>
              <a:t>Network orchestration and analytics </a:t>
            </a:r>
          </a:p>
          <a:p>
            <a:pPr marL="171450" indent="-171450">
              <a:spcAft>
                <a:spcPts val="400"/>
              </a:spcAft>
              <a:buFont typeface="Arial" panose="020B0604020202020204" pitchFamily="34" charset="0"/>
              <a:buChar char="•"/>
            </a:pPr>
            <a:r>
              <a:rPr lang="en-IN" sz="1000" dirty="0"/>
              <a:t>Single pane of glass</a:t>
            </a:r>
          </a:p>
          <a:p>
            <a:pPr marL="171450" indent="-171450">
              <a:spcAft>
                <a:spcPts val="400"/>
              </a:spcAft>
              <a:buFont typeface="Arial" panose="020B0604020202020204" pitchFamily="34" charset="0"/>
              <a:buChar char="•"/>
            </a:pPr>
            <a:r>
              <a:rPr lang="en-IN" sz="1000" dirty="0"/>
              <a:t>Integrated tools on a single orchestration layer for visibility of Network + IT assets (integration of WAN + LAN) </a:t>
            </a:r>
            <a:endParaRPr lang="en-US" sz="1000" dirty="0"/>
          </a:p>
        </p:txBody>
      </p:sp>
      <p:pic>
        <p:nvPicPr>
          <p:cNvPr id="59" name="Picture 58">
            <a:extLst>
              <a:ext uri="{FF2B5EF4-FFF2-40B4-BE49-F238E27FC236}">
                <a16:creationId xmlns:a16="http://schemas.microsoft.com/office/drawing/2014/main" id="{610DBA10-8AC4-4B38-BF1C-3E745DB3BD3C}"/>
              </a:ext>
            </a:extLst>
          </p:cNvPr>
          <p:cNvPicPr>
            <a:picLocks noChangeAspect="1"/>
          </p:cNvPicPr>
          <p:nvPr/>
        </p:nvPicPr>
        <p:blipFill>
          <a:blip r:embed="rId2">
            <a:duotone>
              <a:schemeClr val="accent2">
                <a:shade val="45000"/>
                <a:satMod val="135000"/>
              </a:schemeClr>
              <a:prstClr val="white"/>
            </a:duotone>
            <a:alphaModFix/>
            <a:extLst>
              <a:ext uri="{28A0092B-C50C-407E-A947-70E740481C1C}">
                <a14:useLocalDpi xmlns:a14="http://schemas.microsoft.com/office/drawing/2010/main" val="0"/>
              </a:ext>
            </a:extLst>
          </a:blip>
          <a:stretch>
            <a:fillRect/>
          </a:stretch>
        </p:blipFill>
        <p:spPr>
          <a:xfrm>
            <a:off x="1365811" y="1560598"/>
            <a:ext cx="540000" cy="540000"/>
          </a:xfrm>
          <a:prstGeom prst="rect">
            <a:avLst/>
          </a:prstGeom>
        </p:spPr>
      </p:pic>
      <p:pic>
        <p:nvPicPr>
          <p:cNvPr id="60" name="Picture 59">
            <a:extLst>
              <a:ext uri="{FF2B5EF4-FFF2-40B4-BE49-F238E27FC236}">
                <a16:creationId xmlns:a16="http://schemas.microsoft.com/office/drawing/2014/main" id="{B09C7924-C906-49F2-877B-AD7EEDF78550}"/>
              </a:ext>
            </a:extLst>
          </p:cNvPr>
          <p:cNvPicPr>
            <a:picLocks noChangeAspect="1"/>
          </p:cNvPicPr>
          <p:nvPr/>
        </p:nvPicPr>
        <p:blipFill>
          <a:blip r:embed="rId3">
            <a:duotone>
              <a:schemeClr val="accent3">
                <a:shade val="45000"/>
                <a:satMod val="135000"/>
              </a:schemeClr>
              <a:prstClr val="white"/>
            </a:duotone>
            <a:alphaModFix/>
            <a:extLst>
              <a:ext uri="{28A0092B-C50C-407E-A947-70E740481C1C}">
                <a14:useLocalDpi xmlns:a14="http://schemas.microsoft.com/office/drawing/2010/main" val="0"/>
              </a:ext>
            </a:extLst>
          </a:blip>
          <a:stretch>
            <a:fillRect/>
          </a:stretch>
        </p:blipFill>
        <p:spPr>
          <a:xfrm>
            <a:off x="4301999" y="1572037"/>
            <a:ext cx="540000" cy="540000"/>
          </a:xfrm>
          <a:prstGeom prst="rect">
            <a:avLst/>
          </a:prstGeom>
        </p:spPr>
      </p:pic>
      <p:pic>
        <p:nvPicPr>
          <p:cNvPr id="62" name="Picture 61">
            <a:extLst>
              <a:ext uri="{FF2B5EF4-FFF2-40B4-BE49-F238E27FC236}">
                <a16:creationId xmlns:a16="http://schemas.microsoft.com/office/drawing/2014/main" id="{084376DF-3EA5-471F-AFE4-B5377F021031}"/>
              </a:ext>
            </a:extLst>
          </p:cNvPr>
          <p:cNvPicPr>
            <a:picLocks noChangeAspect="1"/>
          </p:cNvPicPr>
          <p:nvPr/>
        </p:nvPicPr>
        <p:blipFill>
          <a:blip r:embed="rId4">
            <a:duotone>
              <a:schemeClr val="accent5">
                <a:shade val="45000"/>
                <a:satMod val="135000"/>
              </a:schemeClr>
              <a:prstClr val="white"/>
            </a:duotone>
            <a:alphaModFix/>
            <a:extLst>
              <a:ext uri="{28A0092B-C50C-407E-A947-70E740481C1C}">
                <a14:useLocalDpi xmlns:a14="http://schemas.microsoft.com/office/drawing/2010/main" val="0"/>
              </a:ext>
            </a:extLst>
          </a:blip>
          <a:stretch>
            <a:fillRect/>
          </a:stretch>
        </p:blipFill>
        <p:spPr>
          <a:xfrm>
            <a:off x="7238187" y="1577490"/>
            <a:ext cx="540000" cy="540000"/>
          </a:xfrm>
          <a:prstGeom prst="rect">
            <a:avLst/>
          </a:prstGeom>
        </p:spPr>
      </p:pic>
    </p:spTree>
    <p:extLst>
      <p:ext uri="{BB962C8B-B14F-4D97-AF65-F5344CB8AC3E}">
        <p14:creationId xmlns:p14="http://schemas.microsoft.com/office/powerpoint/2010/main" val="2679567630"/>
      </p:ext>
    </p:extLst>
  </p:cSld>
  <p:clrMapOvr>
    <a:masterClrMapping/>
  </p:clrMapOvr>
</p:sld>
</file>

<file path=ppt/theme/theme1.xml><?xml version="1.0" encoding="utf-8"?>
<a:theme xmlns:a="http://schemas.openxmlformats.org/drawingml/2006/main" name="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3E1AD0B7C49E46BEDB6BC02C59C368" ma:contentTypeVersion="14" ma:contentTypeDescription="Create a new document." ma:contentTypeScope="" ma:versionID="59f04d422c3dc55a1470d80b7216bed2">
  <xsd:schema xmlns:xsd="http://www.w3.org/2001/XMLSchema" xmlns:xs="http://www.w3.org/2001/XMLSchema" xmlns:p="http://schemas.microsoft.com/office/2006/metadata/properties" xmlns:ns3="83f309df-a20e-4ae4-a762-48cfa988792c" xmlns:ns4="79b5214c-cae0-4b14-a405-c2ca24cbd5ac" targetNamespace="http://schemas.microsoft.com/office/2006/metadata/properties" ma:root="true" ma:fieldsID="8282346ac9902f39c438f066e6c80bea" ns3:_="" ns4:_="">
    <xsd:import namespace="83f309df-a20e-4ae4-a762-48cfa988792c"/>
    <xsd:import namespace="79b5214c-cae0-4b14-a405-c2ca24cbd5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309df-a20e-4ae4-a762-48cfa988792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5214c-cae0-4b14-a405-c2ca24cbd5a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05225ff6-d8db-4da8-8d9c-1f925f835688"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DED0F9-CDA7-4965-85CD-A94BCF6FB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f309df-a20e-4ae4-a762-48cfa988792c"/>
    <ds:schemaRef ds:uri="79b5214c-cae0-4b14-a405-c2ca24cbd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F2B61C-B540-4BC0-AC3E-83528A72D13F}">
  <ds:schemaRefs>
    <ds:schemaRef ds:uri="Microsoft.SharePoint.Taxonomy.ContentTypeSync"/>
  </ds:schemaRefs>
</ds:datastoreItem>
</file>

<file path=customXml/itemProps3.xml><?xml version="1.0" encoding="utf-8"?>
<ds:datastoreItem xmlns:ds="http://schemas.openxmlformats.org/officeDocument/2006/customXml" ds:itemID="{FA3E4D9C-AA0A-4FCA-B13F-7B928CF49D9F}">
  <ds:schemaRefs>
    <ds:schemaRef ds:uri="http://schemas.microsoft.com/sharepoint/v3/contenttype/forms"/>
  </ds:schemaRefs>
</ds:datastoreItem>
</file>

<file path=customXml/itemProps4.xml><?xml version="1.0" encoding="utf-8"?>
<ds:datastoreItem xmlns:ds="http://schemas.openxmlformats.org/officeDocument/2006/customXml" ds:itemID="{9703D672-4BAB-4225-91D3-6155E7C52C5F}">
  <ds:schemaRefs>
    <ds:schemaRef ds:uri="http://schemas.microsoft.com/office/2006/documentManagement/types"/>
    <ds:schemaRef ds:uri="http://purl.org/dc/terms/"/>
    <ds:schemaRef ds:uri="http://purl.org/dc/dcmitype/"/>
    <ds:schemaRef ds:uri="http://schemas.microsoft.com/office/2006/metadata/properties"/>
    <ds:schemaRef ds:uri="79b5214c-cae0-4b14-a405-c2ca24cbd5ac"/>
    <ds:schemaRef ds:uri="http://purl.org/dc/elements/1.1/"/>
    <ds:schemaRef ds:uri="http://schemas.microsoft.com/office/infopath/2007/PartnerControls"/>
    <ds:schemaRef ds:uri="http://schemas.openxmlformats.org/package/2006/metadata/core-properties"/>
    <ds:schemaRef ds:uri="83f309df-a20e-4ae4-a762-48cfa988792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108</TotalTime>
  <Words>4005</Words>
  <Application>Microsoft Office PowerPoint</Application>
  <PresentationFormat>On-screen Show (16:9)</PresentationFormat>
  <Paragraphs>410</Paragraphs>
  <Slides>34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Trebuchet MS</vt:lpstr>
      <vt:lpstr>Wingdings</vt:lpstr>
      <vt:lpstr>Sify Theme Nov20</vt:lpstr>
      <vt:lpstr>PowerPoint Presentation</vt:lpstr>
      <vt:lpstr>AGENDA</vt:lpstr>
      <vt:lpstr>Major Global Business Trends leading to increased demand from networks</vt:lpstr>
      <vt:lpstr>Major technology trends powering fundamental network transformation</vt:lpstr>
      <vt:lpstr>Major technology trends powering fundamental network transformation</vt:lpstr>
      <vt:lpstr>TRANSITION TOWARDS INTELLIGENT NETWORK</vt:lpstr>
      <vt:lpstr>WHAT ANALYSTS ARE Saying</vt:lpstr>
      <vt:lpstr>PowerPoint Presentation</vt:lpstr>
      <vt:lpstr>WHAT TO TRANSFORM IN YOUR NETWORKS?</vt:lpstr>
      <vt:lpstr>PowerPoint Presentation</vt:lpstr>
      <vt:lpstr>Networking architecture for anywhere data center – WIP </vt:lpstr>
      <vt:lpstr>CLOUD READY NETWORKS – HIGHWAYS FOR DATA TRANSFER IN DIGITAL WORLD  </vt:lpstr>
      <vt:lpstr>IoT ready network</vt:lpstr>
      <vt:lpstr>What Sify Has to Offer ?</vt:lpstr>
      <vt:lpstr>PowerPoint Presentation</vt:lpstr>
      <vt:lpstr>Emergence of HYBRID WAN Strategy for Hybrid and multi-cloud</vt:lpstr>
      <vt:lpstr>APPLICATION PERFORMANCE FOCUSED NETWORK ARCHITECTURE</vt:lpstr>
      <vt:lpstr>Software Defined Networking –  THE network transformation enabler</vt:lpstr>
      <vt:lpstr>Sify as an SD-WAN partner</vt:lpstr>
      <vt:lpstr>PowerPoint Presentation</vt:lpstr>
      <vt:lpstr>NETWORK ARCHITECTURE FOR centralized Visibility &amp; control</vt:lpstr>
      <vt:lpstr>SINGLE PANE OF GLASS for network orchestration &amp; ANALYTICS </vt:lpstr>
      <vt:lpstr>SIFY’s Variants of Network Management and Operations</vt:lpstr>
      <vt:lpstr>SIFy NOC Services</vt:lpstr>
      <vt:lpstr>PowerPoint Presentation</vt:lpstr>
      <vt:lpstr>PowerPoint Presentation</vt:lpstr>
      <vt:lpstr>Unlocked cloud potential with Sify’s cloud ready Network</vt:lpstr>
      <vt:lpstr>Centralized SD WAN over MPLS Connecting 750 Locations, DC &amp; DR to Reduce Operating costs</vt:lpstr>
      <vt:lpstr>More Case Studies to be Added</vt:lpstr>
      <vt:lpstr>Key Takeaways</vt:lpstr>
      <vt:lpstr>Key Takeaways</vt:lpstr>
      <vt:lpstr>Key Takeaways</vt:lpstr>
      <vt:lpstr>Key 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Nizar  Ahamed A.R.</dc:creator>
  <cp:lastModifiedBy>Puneet Malik</cp:lastModifiedBy>
  <cp:revision>5</cp:revision>
  <dcterms:created xsi:type="dcterms:W3CDTF">2020-12-03T13:12:44Z</dcterms:created>
  <dcterms:modified xsi:type="dcterms:W3CDTF">2020-12-04T09:59:14Z</dcterms:modified>
</cp:coreProperties>
</file>