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23" r:id="rId2"/>
  </p:sldMasterIdLst>
  <p:notesMasterIdLst>
    <p:notesMasterId r:id="rId28"/>
  </p:notesMasterIdLst>
  <p:sldIdLst>
    <p:sldId id="259" r:id="rId3"/>
    <p:sldId id="2146846723" r:id="rId4"/>
    <p:sldId id="2146846771" r:id="rId5"/>
    <p:sldId id="2146846794" r:id="rId6"/>
    <p:sldId id="2146846772" r:id="rId7"/>
    <p:sldId id="2146846773" r:id="rId8"/>
    <p:sldId id="2146846774" r:id="rId9"/>
    <p:sldId id="2146846775" r:id="rId10"/>
    <p:sldId id="2146846776" r:id="rId11"/>
    <p:sldId id="2146846777" r:id="rId12"/>
    <p:sldId id="2146846778" r:id="rId13"/>
    <p:sldId id="2146846779" r:id="rId14"/>
    <p:sldId id="2146846780" r:id="rId15"/>
    <p:sldId id="2146846781" r:id="rId16"/>
    <p:sldId id="2146846783" r:id="rId17"/>
    <p:sldId id="2146846784" r:id="rId18"/>
    <p:sldId id="2146846785" r:id="rId19"/>
    <p:sldId id="2146846782" r:id="rId20"/>
    <p:sldId id="2146846786" r:id="rId21"/>
    <p:sldId id="2146846787" r:id="rId22"/>
    <p:sldId id="2146846788" r:id="rId23"/>
    <p:sldId id="2146846789" r:id="rId24"/>
    <p:sldId id="2146846790" r:id="rId25"/>
    <p:sldId id="2146846791" r:id="rId26"/>
    <p:sldId id="21468467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565"/>
    <a:srgbClr val="C0E399"/>
    <a:srgbClr val="B4DE86"/>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4660"/>
  </p:normalViewPr>
  <p:slideViewPr>
    <p:cSldViewPr snapToGrid="0">
      <p:cViewPr varScale="1">
        <p:scale>
          <a:sx n="64" d="100"/>
          <a:sy n="64"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E57B2-9084-47E5-A07D-F3AD9949832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15A34FE7-0A6E-4A5D-9391-24519EBE5C1C}">
      <dgm:prSet phldrT="[Text]" custT="1"/>
      <dgm:spPr/>
      <dgm:t>
        <a:bodyPr/>
        <a:lstStyle/>
        <a:p>
          <a:r>
            <a:rPr lang="en-US" sz="2800" b="1" dirty="0">
              <a:latin typeface="+mn-lt"/>
            </a:rPr>
            <a:t>Customer</a:t>
          </a:r>
          <a:endParaRPr lang="en-IN" sz="2800" b="1" dirty="0">
            <a:latin typeface="+mn-lt"/>
          </a:endParaRPr>
        </a:p>
      </dgm:t>
    </dgm:pt>
    <dgm:pt modelId="{81284375-D3EC-4B31-A5BE-BB3EB4A27F69}" type="parTrans" cxnId="{830E9130-B903-498E-9F7A-8C7D7A48C7A7}">
      <dgm:prSet/>
      <dgm:spPr/>
      <dgm:t>
        <a:bodyPr/>
        <a:lstStyle/>
        <a:p>
          <a:endParaRPr lang="en-IN">
            <a:latin typeface="+mn-lt"/>
          </a:endParaRPr>
        </a:p>
      </dgm:t>
    </dgm:pt>
    <dgm:pt modelId="{57CA841F-DB02-45E7-BB94-2892AF1667A6}" type="sibTrans" cxnId="{830E9130-B903-498E-9F7A-8C7D7A48C7A7}">
      <dgm:prSet/>
      <dgm:spPr/>
      <dgm:t>
        <a:bodyPr/>
        <a:lstStyle/>
        <a:p>
          <a:endParaRPr lang="en-IN">
            <a:latin typeface="+mn-lt"/>
          </a:endParaRPr>
        </a:p>
      </dgm:t>
    </dgm:pt>
    <dgm:pt modelId="{5831ACFC-976D-461A-99F2-FF1A9317A4C7}">
      <dgm:prSet phldrT="[Text]"/>
      <dgm:spPr/>
      <dgm:t>
        <a:bodyPr/>
        <a:lstStyle/>
        <a:p>
          <a:pPr>
            <a:buFont typeface="Arial" panose="020B0604020202020204" pitchFamily="34" charset="0"/>
            <a:buChar char="•"/>
          </a:pPr>
          <a:r>
            <a:rPr lang="en-US" b="0" i="0" u="none" strike="noStrike" baseline="0" dirty="0">
              <a:latin typeface="+mn-lt"/>
            </a:rPr>
            <a:t>Generation ‘Next’</a:t>
          </a:r>
          <a:endParaRPr lang="en-IN" dirty="0">
            <a:latin typeface="+mn-lt"/>
          </a:endParaRPr>
        </a:p>
      </dgm:t>
    </dgm:pt>
    <dgm:pt modelId="{7C46337F-DBD8-4E71-B348-DFEA087D60C3}" type="parTrans" cxnId="{7512AC41-54ED-4154-AF4D-1E6D2ED0BF97}">
      <dgm:prSet/>
      <dgm:spPr/>
      <dgm:t>
        <a:bodyPr/>
        <a:lstStyle/>
        <a:p>
          <a:endParaRPr lang="en-IN">
            <a:latin typeface="+mn-lt"/>
          </a:endParaRPr>
        </a:p>
      </dgm:t>
    </dgm:pt>
    <dgm:pt modelId="{73301AD7-76C0-4325-9A4B-3A31ACF634FC}" type="sibTrans" cxnId="{7512AC41-54ED-4154-AF4D-1E6D2ED0BF97}">
      <dgm:prSet/>
      <dgm:spPr/>
      <dgm:t>
        <a:bodyPr/>
        <a:lstStyle/>
        <a:p>
          <a:endParaRPr lang="en-IN">
            <a:latin typeface="+mn-lt"/>
          </a:endParaRPr>
        </a:p>
      </dgm:t>
    </dgm:pt>
    <dgm:pt modelId="{018171F6-34BF-4008-B33B-422D33E0C1E0}">
      <dgm:prSet/>
      <dgm:spPr/>
      <dgm:t>
        <a:bodyPr/>
        <a:lstStyle/>
        <a:p>
          <a:endParaRPr lang="en-US" dirty="0">
            <a:latin typeface="+mn-lt"/>
          </a:endParaRPr>
        </a:p>
      </dgm:t>
    </dgm:pt>
    <dgm:pt modelId="{A8DAFB89-68E2-4F04-A16A-B250C15D993B}" type="parTrans" cxnId="{5D72475E-AE67-4459-956F-78A9AEE7AB1C}">
      <dgm:prSet/>
      <dgm:spPr/>
      <dgm:t>
        <a:bodyPr/>
        <a:lstStyle/>
        <a:p>
          <a:endParaRPr lang="en-IN">
            <a:latin typeface="+mn-lt"/>
          </a:endParaRPr>
        </a:p>
      </dgm:t>
    </dgm:pt>
    <dgm:pt modelId="{78B60E65-3B71-4934-BC9F-54D60B6C4F28}" type="sibTrans" cxnId="{5D72475E-AE67-4459-956F-78A9AEE7AB1C}">
      <dgm:prSet/>
      <dgm:spPr/>
      <dgm:t>
        <a:bodyPr/>
        <a:lstStyle/>
        <a:p>
          <a:endParaRPr lang="en-IN">
            <a:latin typeface="+mn-lt"/>
          </a:endParaRPr>
        </a:p>
      </dgm:t>
    </dgm:pt>
    <dgm:pt modelId="{24FFC639-F954-4043-B766-D09D5AC1C21E}">
      <dgm:prSet/>
      <dgm:spPr/>
      <dgm:t>
        <a:bodyPr/>
        <a:lstStyle/>
        <a:p>
          <a:r>
            <a:rPr lang="en-US">
              <a:latin typeface="+mn-lt"/>
            </a:rPr>
            <a:t>Knowledge Explosion</a:t>
          </a:r>
          <a:endParaRPr lang="en-US" dirty="0">
            <a:latin typeface="+mn-lt"/>
          </a:endParaRPr>
        </a:p>
      </dgm:t>
    </dgm:pt>
    <dgm:pt modelId="{1AEE7F38-E9E0-4ADA-9DE6-42BEDB21974B}" type="parTrans" cxnId="{0C57D5C1-E93A-40F2-8535-AA9F562CA397}">
      <dgm:prSet/>
      <dgm:spPr/>
      <dgm:t>
        <a:bodyPr/>
        <a:lstStyle/>
        <a:p>
          <a:endParaRPr lang="en-IN">
            <a:latin typeface="+mn-lt"/>
          </a:endParaRPr>
        </a:p>
      </dgm:t>
    </dgm:pt>
    <dgm:pt modelId="{21315538-341C-4F60-BB7D-7353DAA40D5F}" type="sibTrans" cxnId="{0C57D5C1-E93A-40F2-8535-AA9F562CA397}">
      <dgm:prSet/>
      <dgm:spPr/>
      <dgm:t>
        <a:bodyPr/>
        <a:lstStyle/>
        <a:p>
          <a:endParaRPr lang="en-IN">
            <a:latin typeface="+mn-lt"/>
          </a:endParaRPr>
        </a:p>
      </dgm:t>
    </dgm:pt>
    <dgm:pt modelId="{5EED34FF-01FA-4E2A-9BD2-852F70C93616}">
      <dgm:prSet/>
      <dgm:spPr/>
      <dgm:t>
        <a:bodyPr/>
        <a:lstStyle/>
        <a:p>
          <a:endParaRPr lang="en-US" b="0" i="0" u="none" strike="noStrike" baseline="0" dirty="0">
            <a:latin typeface="+mn-lt"/>
          </a:endParaRPr>
        </a:p>
      </dgm:t>
    </dgm:pt>
    <dgm:pt modelId="{55191F35-1D0E-4B08-A5F0-00F75FCA6BD8}" type="parTrans" cxnId="{0A7891FD-C52B-4229-A5B3-F27E26BDAD4E}">
      <dgm:prSet/>
      <dgm:spPr/>
      <dgm:t>
        <a:bodyPr/>
        <a:lstStyle/>
        <a:p>
          <a:endParaRPr lang="en-IN">
            <a:latin typeface="+mn-lt"/>
          </a:endParaRPr>
        </a:p>
      </dgm:t>
    </dgm:pt>
    <dgm:pt modelId="{BB5BE252-E04E-40BF-9D0D-FC3434F38707}" type="sibTrans" cxnId="{0A7891FD-C52B-4229-A5B3-F27E26BDAD4E}">
      <dgm:prSet/>
      <dgm:spPr/>
      <dgm:t>
        <a:bodyPr/>
        <a:lstStyle/>
        <a:p>
          <a:endParaRPr lang="en-IN">
            <a:latin typeface="+mn-lt"/>
          </a:endParaRPr>
        </a:p>
      </dgm:t>
    </dgm:pt>
    <dgm:pt modelId="{0389BA5D-D60B-4316-9D59-2B407221890F}">
      <dgm:prSet/>
      <dgm:spPr/>
      <dgm:t>
        <a:bodyPr/>
        <a:lstStyle/>
        <a:p>
          <a:r>
            <a:rPr lang="en-US" b="0" i="0" u="none" strike="noStrike" baseline="0">
              <a:latin typeface="+mn-lt"/>
            </a:rPr>
            <a:t>Do it Yourself</a:t>
          </a:r>
          <a:endParaRPr lang="en-US" dirty="0">
            <a:latin typeface="+mn-lt"/>
          </a:endParaRPr>
        </a:p>
      </dgm:t>
    </dgm:pt>
    <dgm:pt modelId="{83547E0C-0DB5-42C6-86ED-B456A63A1F6A}" type="parTrans" cxnId="{BEA7472A-616C-4C5C-91DC-A278B8834D2F}">
      <dgm:prSet/>
      <dgm:spPr/>
      <dgm:t>
        <a:bodyPr/>
        <a:lstStyle/>
        <a:p>
          <a:endParaRPr lang="en-IN">
            <a:latin typeface="+mn-lt"/>
          </a:endParaRPr>
        </a:p>
      </dgm:t>
    </dgm:pt>
    <dgm:pt modelId="{9CB40694-36BD-4B2C-8A76-213FD2423411}" type="sibTrans" cxnId="{BEA7472A-616C-4C5C-91DC-A278B8834D2F}">
      <dgm:prSet/>
      <dgm:spPr/>
      <dgm:t>
        <a:bodyPr/>
        <a:lstStyle/>
        <a:p>
          <a:endParaRPr lang="en-IN">
            <a:latin typeface="+mn-lt"/>
          </a:endParaRPr>
        </a:p>
      </dgm:t>
    </dgm:pt>
    <dgm:pt modelId="{4E2045B8-2312-44BC-A453-5DD7E2078045}">
      <dgm:prSet/>
      <dgm:spPr/>
      <dgm:t>
        <a:bodyPr/>
        <a:lstStyle/>
        <a:p>
          <a:endParaRPr lang="en-US" dirty="0">
            <a:latin typeface="+mn-lt"/>
          </a:endParaRPr>
        </a:p>
      </dgm:t>
    </dgm:pt>
    <dgm:pt modelId="{8B47E1BF-1283-4B5B-8F3F-1BCB4A9DEEB2}" type="parTrans" cxnId="{2E4CC347-6416-4443-8C57-20D135A3E9D8}">
      <dgm:prSet/>
      <dgm:spPr/>
      <dgm:t>
        <a:bodyPr/>
        <a:lstStyle/>
        <a:p>
          <a:endParaRPr lang="en-IN">
            <a:latin typeface="+mn-lt"/>
          </a:endParaRPr>
        </a:p>
      </dgm:t>
    </dgm:pt>
    <dgm:pt modelId="{5562B947-96EE-4269-841A-F0D341BDB808}" type="sibTrans" cxnId="{2E4CC347-6416-4443-8C57-20D135A3E9D8}">
      <dgm:prSet/>
      <dgm:spPr/>
      <dgm:t>
        <a:bodyPr/>
        <a:lstStyle/>
        <a:p>
          <a:endParaRPr lang="en-IN">
            <a:latin typeface="+mn-lt"/>
          </a:endParaRPr>
        </a:p>
      </dgm:t>
    </dgm:pt>
    <dgm:pt modelId="{D631ECD5-B853-4585-A7F4-7C87D5EEC8D3}">
      <dgm:prSet/>
      <dgm:spPr/>
      <dgm:t>
        <a:bodyPr/>
        <a:lstStyle/>
        <a:p>
          <a:r>
            <a:rPr lang="en-US">
              <a:latin typeface="+mn-lt"/>
            </a:rPr>
            <a:t>Be Different, Do Different</a:t>
          </a:r>
          <a:endParaRPr lang="en-US" b="0" i="0" u="none" strike="noStrike" baseline="0" dirty="0">
            <a:latin typeface="+mn-lt"/>
          </a:endParaRPr>
        </a:p>
      </dgm:t>
    </dgm:pt>
    <dgm:pt modelId="{5C0E2BAC-ADF3-4849-B75D-3792D5A7D763}" type="parTrans" cxnId="{37ACE771-2B17-4F63-BDC6-A21C46BBFC8B}">
      <dgm:prSet/>
      <dgm:spPr/>
      <dgm:t>
        <a:bodyPr/>
        <a:lstStyle/>
        <a:p>
          <a:endParaRPr lang="en-IN">
            <a:latin typeface="+mn-lt"/>
          </a:endParaRPr>
        </a:p>
      </dgm:t>
    </dgm:pt>
    <dgm:pt modelId="{73086CAD-7CC4-407C-AE54-FC00D0AEECE9}" type="sibTrans" cxnId="{37ACE771-2B17-4F63-BDC6-A21C46BBFC8B}">
      <dgm:prSet/>
      <dgm:spPr/>
      <dgm:t>
        <a:bodyPr/>
        <a:lstStyle/>
        <a:p>
          <a:endParaRPr lang="en-IN">
            <a:latin typeface="+mn-lt"/>
          </a:endParaRPr>
        </a:p>
      </dgm:t>
    </dgm:pt>
    <dgm:pt modelId="{CC34C73E-1425-4638-9DF6-4E06C2C5EFC6}">
      <dgm:prSet/>
      <dgm:spPr/>
      <dgm:t>
        <a:bodyPr/>
        <a:lstStyle/>
        <a:p>
          <a:endParaRPr lang="en-US" b="0" i="0" u="none" strike="noStrike" baseline="0" dirty="0">
            <a:latin typeface="+mn-lt"/>
          </a:endParaRPr>
        </a:p>
      </dgm:t>
    </dgm:pt>
    <dgm:pt modelId="{DFB29489-650C-43AD-9AE1-DB2DFC25E9A8}" type="parTrans" cxnId="{2F63B62F-22F9-43A2-AB93-D63D982462CE}">
      <dgm:prSet/>
      <dgm:spPr/>
      <dgm:t>
        <a:bodyPr/>
        <a:lstStyle/>
        <a:p>
          <a:endParaRPr lang="en-IN">
            <a:latin typeface="+mn-lt"/>
          </a:endParaRPr>
        </a:p>
      </dgm:t>
    </dgm:pt>
    <dgm:pt modelId="{A9CE189E-7671-470E-8C7C-861A21D15B06}" type="sibTrans" cxnId="{2F63B62F-22F9-43A2-AB93-D63D982462CE}">
      <dgm:prSet/>
      <dgm:spPr/>
      <dgm:t>
        <a:bodyPr/>
        <a:lstStyle/>
        <a:p>
          <a:endParaRPr lang="en-IN">
            <a:latin typeface="+mn-lt"/>
          </a:endParaRPr>
        </a:p>
      </dgm:t>
    </dgm:pt>
    <dgm:pt modelId="{21A75FE9-D6AD-47A5-86B1-6CD20E802389}">
      <dgm:prSet/>
      <dgm:spPr/>
      <dgm:t>
        <a:bodyPr/>
        <a:lstStyle/>
        <a:p>
          <a:r>
            <a:rPr lang="en-US" b="0" i="0" u="none" strike="noStrike" baseline="0">
              <a:latin typeface="+mn-lt"/>
            </a:rPr>
            <a:t>Value Driven</a:t>
          </a:r>
          <a:endParaRPr lang="en-US" b="0" i="0" u="none" strike="noStrike" baseline="0" dirty="0">
            <a:latin typeface="+mn-lt"/>
          </a:endParaRPr>
        </a:p>
      </dgm:t>
    </dgm:pt>
    <dgm:pt modelId="{7CF03D33-D34F-493A-A4D3-A12B1B1F5F16}" type="parTrans" cxnId="{F9106035-74CE-406E-B3DB-3F6263766B5E}">
      <dgm:prSet/>
      <dgm:spPr/>
      <dgm:t>
        <a:bodyPr/>
        <a:lstStyle/>
        <a:p>
          <a:endParaRPr lang="en-IN">
            <a:latin typeface="+mn-lt"/>
          </a:endParaRPr>
        </a:p>
      </dgm:t>
    </dgm:pt>
    <dgm:pt modelId="{CE0422FD-B2BD-42FD-ACA6-3E79753C6D0B}" type="sibTrans" cxnId="{F9106035-74CE-406E-B3DB-3F6263766B5E}">
      <dgm:prSet/>
      <dgm:spPr/>
      <dgm:t>
        <a:bodyPr/>
        <a:lstStyle/>
        <a:p>
          <a:endParaRPr lang="en-IN">
            <a:latin typeface="+mn-lt"/>
          </a:endParaRPr>
        </a:p>
      </dgm:t>
    </dgm:pt>
    <dgm:pt modelId="{39C853E4-A74A-4EDF-B2DD-8779B17D8BF6}">
      <dgm:prSet/>
      <dgm:spPr/>
      <dgm:t>
        <a:bodyPr/>
        <a:lstStyle/>
        <a:p>
          <a:endParaRPr lang="en-US" dirty="0">
            <a:latin typeface="+mn-lt"/>
          </a:endParaRPr>
        </a:p>
      </dgm:t>
    </dgm:pt>
    <dgm:pt modelId="{40E6785D-3FAB-401E-8C29-58F3AED70903}" type="parTrans" cxnId="{C7A175C1-C9A5-456F-B85F-B3D75CA4B528}">
      <dgm:prSet/>
      <dgm:spPr/>
      <dgm:t>
        <a:bodyPr/>
        <a:lstStyle/>
        <a:p>
          <a:endParaRPr lang="en-IN">
            <a:latin typeface="+mn-lt"/>
          </a:endParaRPr>
        </a:p>
      </dgm:t>
    </dgm:pt>
    <dgm:pt modelId="{11B2C61B-C4EC-4C68-97BD-FCCD72B8DD17}" type="sibTrans" cxnId="{C7A175C1-C9A5-456F-B85F-B3D75CA4B528}">
      <dgm:prSet/>
      <dgm:spPr/>
      <dgm:t>
        <a:bodyPr/>
        <a:lstStyle/>
        <a:p>
          <a:endParaRPr lang="en-IN">
            <a:latin typeface="+mn-lt"/>
          </a:endParaRPr>
        </a:p>
      </dgm:t>
    </dgm:pt>
    <dgm:pt modelId="{62D571BE-A1A8-4178-8AB6-9CE518115DAD}">
      <dgm:prSet/>
      <dgm:spPr/>
      <dgm:t>
        <a:bodyPr/>
        <a:lstStyle/>
        <a:p>
          <a:r>
            <a:rPr lang="en-US" b="0" i="0" u="none" strike="noStrike" baseline="0" dirty="0">
              <a:latin typeface="+mn-lt"/>
            </a:rPr>
            <a:t>Experience driven</a:t>
          </a:r>
          <a:endParaRPr lang="en-US" dirty="0">
            <a:latin typeface="+mn-lt"/>
          </a:endParaRPr>
        </a:p>
      </dgm:t>
    </dgm:pt>
    <dgm:pt modelId="{0403AA45-A972-4CB4-8813-528CFB83DD4F}" type="parTrans" cxnId="{59B4CC72-2E80-45D5-B9AB-A2C19CF8DDE4}">
      <dgm:prSet/>
      <dgm:spPr/>
      <dgm:t>
        <a:bodyPr/>
        <a:lstStyle/>
        <a:p>
          <a:endParaRPr lang="en-IN">
            <a:latin typeface="+mn-lt"/>
          </a:endParaRPr>
        </a:p>
      </dgm:t>
    </dgm:pt>
    <dgm:pt modelId="{ABCE95EC-7E50-407A-B688-9CFE181DDF17}" type="sibTrans" cxnId="{59B4CC72-2E80-45D5-B9AB-A2C19CF8DDE4}">
      <dgm:prSet/>
      <dgm:spPr/>
      <dgm:t>
        <a:bodyPr/>
        <a:lstStyle/>
        <a:p>
          <a:endParaRPr lang="en-IN">
            <a:latin typeface="+mn-lt"/>
          </a:endParaRPr>
        </a:p>
      </dgm:t>
    </dgm:pt>
    <dgm:pt modelId="{9FEF160A-E8CE-4FDE-88B0-E8F4302ECC43}" type="pres">
      <dgm:prSet presAssocID="{3C7E57B2-9084-47E5-A07D-F3AD9949832A}" presName="Name0" presStyleCnt="0">
        <dgm:presLayoutVars>
          <dgm:dir/>
          <dgm:animLvl val="lvl"/>
          <dgm:resizeHandles val="exact"/>
        </dgm:presLayoutVars>
      </dgm:prSet>
      <dgm:spPr/>
    </dgm:pt>
    <dgm:pt modelId="{3E7E75A1-C200-4D8A-8417-9C76AEEA19A1}" type="pres">
      <dgm:prSet presAssocID="{15A34FE7-0A6E-4A5D-9391-24519EBE5C1C}" presName="composite" presStyleCnt="0"/>
      <dgm:spPr/>
    </dgm:pt>
    <dgm:pt modelId="{58237B00-8A4C-4C54-AEF8-0744F4BB4EEA}" type="pres">
      <dgm:prSet presAssocID="{15A34FE7-0A6E-4A5D-9391-24519EBE5C1C}" presName="parTx" presStyleLbl="alignNode1" presStyleIdx="0" presStyleCnt="1">
        <dgm:presLayoutVars>
          <dgm:chMax val="0"/>
          <dgm:chPref val="0"/>
          <dgm:bulletEnabled val="1"/>
        </dgm:presLayoutVars>
      </dgm:prSet>
      <dgm:spPr/>
    </dgm:pt>
    <dgm:pt modelId="{100BC5FD-A3C1-49B7-8860-0194E0E340BB}" type="pres">
      <dgm:prSet presAssocID="{15A34FE7-0A6E-4A5D-9391-24519EBE5C1C}" presName="desTx" presStyleLbl="alignAccFollowNode1" presStyleIdx="0" presStyleCnt="1">
        <dgm:presLayoutVars>
          <dgm:bulletEnabled val="1"/>
        </dgm:presLayoutVars>
      </dgm:prSet>
      <dgm:spPr/>
    </dgm:pt>
  </dgm:ptLst>
  <dgm:cxnLst>
    <dgm:cxn modelId="{BEA7472A-616C-4C5C-91DC-A278B8834D2F}" srcId="{15A34FE7-0A6E-4A5D-9391-24519EBE5C1C}" destId="{0389BA5D-D60B-4316-9D59-2B407221890F}" srcOrd="4" destOrd="0" parTransId="{83547E0C-0DB5-42C6-86ED-B456A63A1F6A}" sibTransId="{9CB40694-36BD-4B2C-8A76-213FD2423411}"/>
    <dgm:cxn modelId="{064FEB2B-0F7C-4B36-BB59-4E70B5AFE120}" type="presOf" srcId="{21A75FE9-D6AD-47A5-86B1-6CD20E802389}" destId="{100BC5FD-A3C1-49B7-8860-0194E0E340BB}" srcOrd="0" destOrd="8" presId="urn:microsoft.com/office/officeart/2005/8/layout/hList1"/>
    <dgm:cxn modelId="{2F63B62F-22F9-43A2-AB93-D63D982462CE}" srcId="{15A34FE7-0A6E-4A5D-9391-24519EBE5C1C}" destId="{CC34C73E-1425-4638-9DF6-4E06C2C5EFC6}" srcOrd="7" destOrd="0" parTransId="{DFB29489-650C-43AD-9AE1-DB2DFC25E9A8}" sibTransId="{A9CE189E-7671-470E-8C7C-861A21D15B06}"/>
    <dgm:cxn modelId="{830E9130-B903-498E-9F7A-8C7D7A48C7A7}" srcId="{3C7E57B2-9084-47E5-A07D-F3AD9949832A}" destId="{15A34FE7-0A6E-4A5D-9391-24519EBE5C1C}" srcOrd="0" destOrd="0" parTransId="{81284375-D3EC-4B31-A5BE-BB3EB4A27F69}" sibTransId="{57CA841F-DB02-45E7-BB94-2892AF1667A6}"/>
    <dgm:cxn modelId="{F9106035-74CE-406E-B3DB-3F6263766B5E}" srcId="{15A34FE7-0A6E-4A5D-9391-24519EBE5C1C}" destId="{21A75FE9-D6AD-47A5-86B1-6CD20E802389}" srcOrd="8" destOrd="0" parTransId="{7CF03D33-D34F-493A-A4D3-A12B1B1F5F16}" sibTransId="{CE0422FD-B2BD-42FD-ACA6-3E79753C6D0B}"/>
    <dgm:cxn modelId="{22322A5C-813E-4457-9D41-7AE704A74E95}" type="presOf" srcId="{62D571BE-A1A8-4178-8AB6-9CE518115DAD}" destId="{100BC5FD-A3C1-49B7-8860-0194E0E340BB}" srcOrd="0" destOrd="10" presId="urn:microsoft.com/office/officeart/2005/8/layout/hList1"/>
    <dgm:cxn modelId="{5D72475E-AE67-4459-956F-78A9AEE7AB1C}" srcId="{15A34FE7-0A6E-4A5D-9391-24519EBE5C1C}" destId="{018171F6-34BF-4008-B33B-422D33E0C1E0}" srcOrd="1" destOrd="0" parTransId="{A8DAFB89-68E2-4F04-A16A-B250C15D993B}" sibTransId="{78B60E65-3B71-4934-BC9F-54D60B6C4F28}"/>
    <dgm:cxn modelId="{F11C7160-FD78-4A9C-818D-F46A8745B51A}" type="presOf" srcId="{39C853E4-A74A-4EDF-B2DD-8779B17D8BF6}" destId="{100BC5FD-A3C1-49B7-8860-0194E0E340BB}" srcOrd="0" destOrd="9" presId="urn:microsoft.com/office/officeart/2005/8/layout/hList1"/>
    <dgm:cxn modelId="{7512AC41-54ED-4154-AF4D-1E6D2ED0BF97}" srcId="{15A34FE7-0A6E-4A5D-9391-24519EBE5C1C}" destId="{5831ACFC-976D-461A-99F2-FF1A9317A4C7}" srcOrd="0" destOrd="0" parTransId="{7C46337F-DBD8-4E71-B348-DFEA087D60C3}" sibTransId="{73301AD7-76C0-4325-9A4B-3A31ACF634FC}"/>
    <dgm:cxn modelId="{2E4CC347-6416-4443-8C57-20D135A3E9D8}" srcId="{15A34FE7-0A6E-4A5D-9391-24519EBE5C1C}" destId="{4E2045B8-2312-44BC-A453-5DD7E2078045}" srcOrd="5" destOrd="0" parTransId="{8B47E1BF-1283-4B5B-8F3F-1BCB4A9DEEB2}" sibTransId="{5562B947-96EE-4269-841A-F0D341BDB808}"/>
    <dgm:cxn modelId="{37ACE771-2B17-4F63-BDC6-A21C46BBFC8B}" srcId="{15A34FE7-0A6E-4A5D-9391-24519EBE5C1C}" destId="{D631ECD5-B853-4585-A7F4-7C87D5EEC8D3}" srcOrd="6" destOrd="0" parTransId="{5C0E2BAC-ADF3-4849-B75D-3792D5A7D763}" sibTransId="{73086CAD-7CC4-407C-AE54-FC00D0AEECE9}"/>
    <dgm:cxn modelId="{59B4CC72-2E80-45D5-B9AB-A2C19CF8DDE4}" srcId="{15A34FE7-0A6E-4A5D-9391-24519EBE5C1C}" destId="{62D571BE-A1A8-4178-8AB6-9CE518115DAD}" srcOrd="10" destOrd="0" parTransId="{0403AA45-A972-4CB4-8813-528CFB83DD4F}" sibTransId="{ABCE95EC-7E50-407A-B688-9CFE181DDF17}"/>
    <dgm:cxn modelId="{B0672F73-AF26-4067-9272-D1384C071165}" type="presOf" srcId="{D631ECD5-B853-4585-A7F4-7C87D5EEC8D3}" destId="{100BC5FD-A3C1-49B7-8860-0194E0E340BB}" srcOrd="0" destOrd="6" presId="urn:microsoft.com/office/officeart/2005/8/layout/hList1"/>
    <dgm:cxn modelId="{ED7A0177-B142-48EB-BD27-9A6CDC82235B}" type="presOf" srcId="{3C7E57B2-9084-47E5-A07D-F3AD9949832A}" destId="{9FEF160A-E8CE-4FDE-88B0-E8F4302ECC43}" srcOrd="0" destOrd="0" presId="urn:microsoft.com/office/officeart/2005/8/layout/hList1"/>
    <dgm:cxn modelId="{2299BA83-F5FC-42D3-AE08-547C78CFE5A2}" type="presOf" srcId="{15A34FE7-0A6E-4A5D-9391-24519EBE5C1C}" destId="{58237B00-8A4C-4C54-AEF8-0744F4BB4EEA}" srcOrd="0" destOrd="0" presId="urn:microsoft.com/office/officeart/2005/8/layout/hList1"/>
    <dgm:cxn modelId="{7A23D193-8AE3-48B9-ADFF-6B211E76946B}" type="presOf" srcId="{0389BA5D-D60B-4316-9D59-2B407221890F}" destId="{100BC5FD-A3C1-49B7-8860-0194E0E340BB}" srcOrd="0" destOrd="4" presId="urn:microsoft.com/office/officeart/2005/8/layout/hList1"/>
    <dgm:cxn modelId="{C1B4ADA6-2B02-4531-B0AF-6D88BD3F6B86}" type="presOf" srcId="{018171F6-34BF-4008-B33B-422D33E0C1E0}" destId="{100BC5FD-A3C1-49B7-8860-0194E0E340BB}" srcOrd="0" destOrd="1" presId="urn:microsoft.com/office/officeart/2005/8/layout/hList1"/>
    <dgm:cxn modelId="{72DB85AA-8FA5-4652-A19F-85C6A2353804}" type="presOf" srcId="{CC34C73E-1425-4638-9DF6-4E06C2C5EFC6}" destId="{100BC5FD-A3C1-49B7-8860-0194E0E340BB}" srcOrd="0" destOrd="7" presId="urn:microsoft.com/office/officeart/2005/8/layout/hList1"/>
    <dgm:cxn modelId="{C7A175C1-C9A5-456F-B85F-B3D75CA4B528}" srcId="{15A34FE7-0A6E-4A5D-9391-24519EBE5C1C}" destId="{39C853E4-A74A-4EDF-B2DD-8779B17D8BF6}" srcOrd="9" destOrd="0" parTransId="{40E6785D-3FAB-401E-8C29-58F3AED70903}" sibTransId="{11B2C61B-C4EC-4C68-97BD-FCCD72B8DD17}"/>
    <dgm:cxn modelId="{0C57D5C1-E93A-40F2-8535-AA9F562CA397}" srcId="{15A34FE7-0A6E-4A5D-9391-24519EBE5C1C}" destId="{24FFC639-F954-4043-B766-D09D5AC1C21E}" srcOrd="2" destOrd="0" parTransId="{1AEE7F38-E9E0-4ADA-9DE6-42BEDB21974B}" sibTransId="{21315538-341C-4F60-BB7D-7353DAA40D5F}"/>
    <dgm:cxn modelId="{620472C5-D7F7-4D09-A251-7D5D740A0A3C}" type="presOf" srcId="{4E2045B8-2312-44BC-A453-5DD7E2078045}" destId="{100BC5FD-A3C1-49B7-8860-0194E0E340BB}" srcOrd="0" destOrd="5" presId="urn:microsoft.com/office/officeart/2005/8/layout/hList1"/>
    <dgm:cxn modelId="{D0E810E5-8CE9-4498-8792-F2DECCEA25F3}" type="presOf" srcId="{5EED34FF-01FA-4E2A-9BD2-852F70C93616}" destId="{100BC5FD-A3C1-49B7-8860-0194E0E340BB}" srcOrd="0" destOrd="3" presId="urn:microsoft.com/office/officeart/2005/8/layout/hList1"/>
    <dgm:cxn modelId="{485C7CEA-00D6-4D58-B040-5BA21D48FBBE}" type="presOf" srcId="{24FFC639-F954-4043-B766-D09D5AC1C21E}" destId="{100BC5FD-A3C1-49B7-8860-0194E0E340BB}" srcOrd="0" destOrd="2" presId="urn:microsoft.com/office/officeart/2005/8/layout/hList1"/>
    <dgm:cxn modelId="{0A7891FD-C52B-4229-A5B3-F27E26BDAD4E}" srcId="{15A34FE7-0A6E-4A5D-9391-24519EBE5C1C}" destId="{5EED34FF-01FA-4E2A-9BD2-852F70C93616}" srcOrd="3" destOrd="0" parTransId="{55191F35-1D0E-4B08-A5F0-00F75FCA6BD8}" sibTransId="{BB5BE252-E04E-40BF-9D0D-FC3434F38707}"/>
    <dgm:cxn modelId="{B91BB2FF-2DD9-4774-A854-2C84A46EE307}" type="presOf" srcId="{5831ACFC-976D-461A-99F2-FF1A9317A4C7}" destId="{100BC5FD-A3C1-49B7-8860-0194E0E340BB}" srcOrd="0" destOrd="0" presId="urn:microsoft.com/office/officeart/2005/8/layout/hList1"/>
    <dgm:cxn modelId="{6E79CBC0-DD6C-4721-9712-76DB46472B81}" type="presParOf" srcId="{9FEF160A-E8CE-4FDE-88B0-E8F4302ECC43}" destId="{3E7E75A1-C200-4D8A-8417-9C76AEEA19A1}" srcOrd="0" destOrd="0" presId="urn:microsoft.com/office/officeart/2005/8/layout/hList1"/>
    <dgm:cxn modelId="{FDB07E5E-B40D-495D-A54C-8B45EE0D7A56}" type="presParOf" srcId="{3E7E75A1-C200-4D8A-8417-9C76AEEA19A1}" destId="{58237B00-8A4C-4C54-AEF8-0744F4BB4EEA}" srcOrd="0" destOrd="0" presId="urn:microsoft.com/office/officeart/2005/8/layout/hList1"/>
    <dgm:cxn modelId="{913435EC-C7AC-4FD4-B249-B398396D204B}" type="presParOf" srcId="{3E7E75A1-C200-4D8A-8417-9C76AEEA19A1}" destId="{100BC5FD-A3C1-49B7-8860-0194E0E340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E57B2-9084-47E5-A07D-F3AD9949832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IN"/>
        </a:p>
      </dgm:t>
    </dgm:pt>
    <dgm:pt modelId="{15A34FE7-0A6E-4A5D-9391-24519EBE5C1C}">
      <dgm:prSet phldrT="[Text]" custT="1"/>
      <dgm:spPr/>
      <dgm:t>
        <a:bodyPr/>
        <a:lstStyle/>
        <a:p>
          <a:r>
            <a:rPr lang="en-US" sz="2800" b="1" i="0" u="none" strike="noStrike" baseline="0" dirty="0"/>
            <a:t>Enterprise</a:t>
          </a:r>
          <a:endParaRPr lang="en-IN" sz="2800" dirty="0">
            <a:latin typeface="+mn-lt"/>
          </a:endParaRPr>
        </a:p>
      </dgm:t>
    </dgm:pt>
    <dgm:pt modelId="{81284375-D3EC-4B31-A5BE-BB3EB4A27F69}" type="parTrans" cxnId="{830E9130-B903-498E-9F7A-8C7D7A48C7A7}">
      <dgm:prSet/>
      <dgm:spPr/>
      <dgm:t>
        <a:bodyPr/>
        <a:lstStyle/>
        <a:p>
          <a:endParaRPr lang="en-IN">
            <a:latin typeface="+mn-lt"/>
          </a:endParaRPr>
        </a:p>
      </dgm:t>
    </dgm:pt>
    <dgm:pt modelId="{57CA841F-DB02-45E7-BB94-2892AF1667A6}" type="sibTrans" cxnId="{830E9130-B903-498E-9F7A-8C7D7A48C7A7}">
      <dgm:prSet/>
      <dgm:spPr/>
      <dgm:t>
        <a:bodyPr/>
        <a:lstStyle/>
        <a:p>
          <a:endParaRPr lang="en-IN">
            <a:latin typeface="+mn-lt"/>
          </a:endParaRPr>
        </a:p>
      </dgm:t>
    </dgm:pt>
    <dgm:pt modelId="{5831ACFC-976D-461A-99F2-FF1A9317A4C7}">
      <dgm:prSet phldrT="[Text]"/>
      <dgm:spPr/>
      <dgm:t>
        <a:bodyPr/>
        <a:lstStyle/>
        <a:p>
          <a:pPr>
            <a:buFont typeface="Arial" panose="020B0604020202020204" pitchFamily="34" charset="0"/>
            <a:buChar char="•"/>
          </a:pPr>
          <a:r>
            <a:rPr lang="en-US" b="0" i="0" u="none" strike="noStrike" baseline="0" dirty="0"/>
            <a:t>Digital transformation</a:t>
          </a:r>
          <a:endParaRPr lang="en-IN" dirty="0">
            <a:latin typeface="+mn-lt"/>
          </a:endParaRPr>
        </a:p>
      </dgm:t>
    </dgm:pt>
    <dgm:pt modelId="{7C46337F-DBD8-4E71-B348-DFEA087D60C3}" type="parTrans" cxnId="{7512AC41-54ED-4154-AF4D-1E6D2ED0BF97}">
      <dgm:prSet/>
      <dgm:spPr/>
      <dgm:t>
        <a:bodyPr/>
        <a:lstStyle/>
        <a:p>
          <a:endParaRPr lang="en-IN">
            <a:latin typeface="+mn-lt"/>
          </a:endParaRPr>
        </a:p>
      </dgm:t>
    </dgm:pt>
    <dgm:pt modelId="{73301AD7-76C0-4325-9A4B-3A31ACF634FC}" type="sibTrans" cxnId="{7512AC41-54ED-4154-AF4D-1E6D2ED0BF97}">
      <dgm:prSet/>
      <dgm:spPr/>
      <dgm:t>
        <a:bodyPr/>
        <a:lstStyle/>
        <a:p>
          <a:endParaRPr lang="en-IN">
            <a:latin typeface="+mn-lt"/>
          </a:endParaRPr>
        </a:p>
      </dgm:t>
    </dgm:pt>
    <dgm:pt modelId="{BDCFF04E-0E96-4CBB-B1FA-A6DB7CFCEF1D}">
      <dgm:prSet/>
      <dgm:spPr/>
      <dgm:t>
        <a:bodyPr/>
        <a:lstStyle/>
        <a:p>
          <a:pPr>
            <a:buFont typeface="Arial" panose="020B0604020202020204" pitchFamily="34" charset="0"/>
            <a:buChar char="•"/>
          </a:pPr>
          <a:endParaRPr lang="en-US" dirty="0"/>
        </a:p>
      </dgm:t>
    </dgm:pt>
    <dgm:pt modelId="{02D81838-3D4E-482A-AA39-4E72D181F3F8}" type="parTrans" cxnId="{9A155563-AAF6-469D-A76B-BBD06E04CF71}">
      <dgm:prSet/>
      <dgm:spPr/>
      <dgm:t>
        <a:bodyPr/>
        <a:lstStyle/>
        <a:p>
          <a:endParaRPr lang="en-IN"/>
        </a:p>
      </dgm:t>
    </dgm:pt>
    <dgm:pt modelId="{A58A7AD4-2979-4D7B-A6F3-CEC0D6EEB492}" type="sibTrans" cxnId="{9A155563-AAF6-469D-A76B-BBD06E04CF71}">
      <dgm:prSet/>
      <dgm:spPr/>
      <dgm:t>
        <a:bodyPr/>
        <a:lstStyle/>
        <a:p>
          <a:endParaRPr lang="en-IN"/>
        </a:p>
      </dgm:t>
    </dgm:pt>
    <dgm:pt modelId="{35F83932-4A54-4D6D-B38A-A315B6EEBE06}">
      <dgm:prSet/>
      <dgm:spPr/>
      <dgm:t>
        <a:bodyPr/>
        <a:lstStyle/>
        <a:p>
          <a:pPr>
            <a:buFont typeface="Arial" panose="020B0604020202020204" pitchFamily="34" charset="0"/>
            <a:buChar char="•"/>
          </a:pPr>
          <a:r>
            <a:rPr lang="en-US" b="0" i="0" u="none" strike="noStrike" baseline="0"/>
            <a:t>Move to Cloud</a:t>
          </a:r>
          <a:endParaRPr lang="en-US" b="0" i="0" u="none" strike="noStrike" baseline="0" dirty="0"/>
        </a:p>
      </dgm:t>
    </dgm:pt>
    <dgm:pt modelId="{7AB1F4B0-0C7A-40E4-8C37-2FAB061C046C}" type="parTrans" cxnId="{11C03190-DC87-4740-BD9A-E67F621DBC04}">
      <dgm:prSet/>
      <dgm:spPr/>
      <dgm:t>
        <a:bodyPr/>
        <a:lstStyle/>
        <a:p>
          <a:endParaRPr lang="en-IN"/>
        </a:p>
      </dgm:t>
    </dgm:pt>
    <dgm:pt modelId="{A5F14810-AC95-4AC0-B9B3-C2E616F78E91}" type="sibTrans" cxnId="{11C03190-DC87-4740-BD9A-E67F621DBC04}">
      <dgm:prSet/>
      <dgm:spPr/>
      <dgm:t>
        <a:bodyPr/>
        <a:lstStyle/>
        <a:p>
          <a:endParaRPr lang="en-IN"/>
        </a:p>
      </dgm:t>
    </dgm:pt>
    <dgm:pt modelId="{9CA9B021-F95B-42EE-85C3-2B8E7AF83BC3}">
      <dgm:prSet/>
      <dgm:spPr/>
      <dgm:t>
        <a:bodyPr/>
        <a:lstStyle/>
        <a:p>
          <a:pPr>
            <a:buFont typeface="Arial" panose="020B0604020202020204" pitchFamily="34" charset="0"/>
            <a:buChar char="•"/>
          </a:pPr>
          <a:endParaRPr lang="en-US" b="0" i="0" u="none" strike="noStrike" baseline="0" dirty="0"/>
        </a:p>
      </dgm:t>
    </dgm:pt>
    <dgm:pt modelId="{72B9E10D-2ED1-4C2D-A013-2FD0FDB3F80C}" type="parTrans" cxnId="{7CAB2F6A-C2CB-4437-94CA-23E7F409FF97}">
      <dgm:prSet/>
      <dgm:spPr/>
      <dgm:t>
        <a:bodyPr/>
        <a:lstStyle/>
        <a:p>
          <a:endParaRPr lang="en-IN"/>
        </a:p>
      </dgm:t>
    </dgm:pt>
    <dgm:pt modelId="{435402EF-BCD9-46A9-A9A0-A0F3A35DAB3D}" type="sibTrans" cxnId="{7CAB2F6A-C2CB-4437-94CA-23E7F409FF97}">
      <dgm:prSet/>
      <dgm:spPr/>
      <dgm:t>
        <a:bodyPr/>
        <a:lstStyle/>
        <a:p>
          <a:endParaRPr lang="en-IN"/>
        </a:p>
      </dgm:t>
    </dgm:pt>
    <dgm:pt modelId="{B531051A-BABD-4AE6-8DF0-7ECA542DD7FF}">
      <dgm:prSet/>
      <dgm:spPr/>
      <dgm:t>
        <a:bodyPr/>
        <a:lstStyle/>
        <a:p>
          <a:pPr>
            <a:buFont typeface="Arial" panose="020B0604020202020204" pitchFamily="34" charset="0"/>
            <a:buChar char="•"/>
          </a:pPr>
          <a:r>
            <a:rPr lang="en-US" b="0" i="0" u="none" strike="noStrike" baseline="0" dirty="0"/>
            <a:t>Customer is God</a:t>
          </a:r>
        </a:p>
      </dgm:t>
    </dgm:pt>
    <dgm:pt modelId="{C26A517D-2E54-487B-BBD5-F787EFCC3B2B}" type="parTrans" cxnId="{A7DA71EC-18D3-4A6D-B636-4C1B59C050AD}">
      <dgm:prSet/>
      <dgm:spPr/>
      <dgm:t>
        <a:bodyPr/>
        <a:lstStyle/>
        <a:p>
          <a:endParaRPr lang="en-IN"/>
        </a:p>
      </dgm:t>
    </dgm:pt>
    <dgm:pt modelId="{9993D094-1F31-4216-950C-C757A3E6224F}" type="sibTrans" cxnId="{A7DA71EC-18D3-4A6D-B636-4C1B59C050AD}">
      <dgm:prSet/>
      <dgm:spPr/>
      <dgm:t>
        <a:bodyPr/>
        <a:lstStyle/>
        <a:p>
          <a:endParaRPr lang="en-IN"/>
        </a:p>
      </dgm:t>
    </dgm:pt>
    <dgm:pt modelId="{2B4DC7BE-A5F1-4043-AB49-3DE168CC02CC}">
      <dgm:prSet/>
      <dgm:spPr/>
      <dgm:t>
        <a:bodyPr/>
        <a:lstStyle/>
        <a:p>
          <a:pPr>
            <a:buFont typeface="Arial" panose="020B0604020202020204" pitchFamily="34" charset="0"/>
            <a:buChar char="•"/>
          </a:pPr>
          <a:endParaRPr lang="en-US" dirty="0"/>
        </a:p>
      </dgm:t>
    </dgm:pt>
    <dgm:pt modelId="{3CAEA0E9-318E-4544-9804-E3BEF61561BC}" type="parTrans" cxnId="{872CDA55-67D8-4C8A-AF7A-0A9907F351A4}">
      <dgm:prSet/>
      <dgm:spPr/>
      <dgm:t>
        <a:bodyPr/>
        <a:lstStyle/>
        <a:p>
          <a:endParaRPr lang="en-IN"/>
        </a:p>
      </dgm:t>
    </dgm:pt>
    <dgm:pt modelId="{004A4F17-7345-49CA-B73A-D1A23A5011A0}" type="sibTrans" cxnId="{872CDA55-67D8-4C8A-AF7A-0A9907F351A4}">
      <dgm:prSet/>
      <dgm:spPr/>
      <dgm:t>
        <a:bodyPr/>
        <a:lstStyle/>
        <a:p>
          <a:endParaRPr lang="en-IN"/>
        </a:p>
      </dgm:t>
    </dgm:pt>
    <dgm:pt modelId="{B3727261-3CF6-4A0C-B657-5DA34861A375}">
      <dgm:prSet/>
      <dgm:spPr/>
      <dgm:t>
        <a:bodyPr/>
        <a:lstStyle/>
        <a:p>
          <a:pPr>
            <a:buFont typeface="Arial" panose="020B0604020202020204" pitchFamily="34" charset="0"/>
            <a:buChar char="•"/>
          </a:pPr>
          <a:r>
            <a:rPr lang="en-US" b="0" i="0" u="none" strike="noStrike" baseline="0"/>
            <a:t>Survival of the fittest</a:t>
          </a:r>
          <a:endParaRPr lang="en-US" b="0" i="0" u="none" strike="noStrike" baseline="0" dirty="0"/>
        </a:p>
      </dgm:t>
    </dgm:pt>
    <dgm:pt modelId="{EFC47C7A-3824-474A-A304-30E4775587D2}" type="parTrans" cxnId="{AF66DDA9-1363-4DAC-8B83-8E2B77DF9F10}">
      <dgm:prSet/>
      <dgm:spPr/>
      <dgm:t>
        <a:bodyPr/>
        <a:lstStyle/>
        <a:p>
          <a:endParaRPr lang="en-IN"/>
        </a:p>
      </dgm:t>
    </dgm:pt>
    <dgm:pt modelId="{B18A71C1-4D34-4CC2-B9E2-DAF7EDC15311}" type="sibTrans" cxnId="{AF66DDA9-1363-4DAC-8B83-8E2B77DF9F10}">
      <dgm:prSet/>
      <dgm:spPr/>
      <dgm:t>
        <a:bodyPr/>
        <a:lstStyle/>
        <a:p>
          <a:endParaRPr lang="en-IN"/>
        </a:p>
      </dgm:t>
    </dgm:pt>
    <dgm:pt modelId="{2C10244D-EC83-4F78-98CD-2D9C65666790}">
      <dgm:prSet/>
      <dgm:spPr/>
      <dgm:t>
        <a:bodyPr/>
        <a:lstStyle/>
        <a:p>
          <a:pPr>
            <a:buFont typeface="Arial" panose="020B0604020202020204" pitchFamily="34" charset="0"/>
            <a:buChar char="•"/>
          </a:pPr>
          <a:endParaRPr lang="en-US" dirty="0"/>
        </a:p>
      </dgm:t>
    </dgm:pt>
    <dgm:pt modelId="{5F5B5DEE-2908-4ACE-86FD-17F071173BF5}" type="parTrans" cxnId="{44A94746-8336-42F9-B1CF-B3596F320F46}">
      <dgm:prSet/>
      <dgm:spPr/>
      <dgm:t>
        <a:bodyPr/>
        <a:lstStyle/>
        <a:p>
          <a:endParaRPr lang="en-IN"/>
        </a:p>
      </dgm:t>
    </dgm:pt>
    <dgm:pt modelId="{8B13BCD3-AC15-47DD-BC44-0D38A2469FC7}" type="sibTrans" cxnId="{44A94746-8336-42F9-B1CF-B3596F320F46}">
      <dgm:prSet/>
      <dgm:spPr/>
      <dgm:t>
        <a:bodyPr/>
        <a:lstStyle/>
        <a:p>
          <a:endParaRPr lang="en-IN"/>
        </a:p>
      </dgm:t>
    </dgm:pt>
    <dgm:pt modelId="{AD22D261-9A8A-4448-AF80-077558B32280}">
      <dgm:prSet/>
      <dgm:spPr/>
      <dgm:t>
        <a:bodyPr/>
        <a:lstStyle/>
        <a:p>
          <a:pPr>
            <a:buFont typeface="Arial" panose="020B0604020202020204" pitchFamily="34" charset="0"/>
            <a:buChar char="•"/>
          </a:pPr>
          <a:r>
            <a:rPr lang="en-US" b="0" i="0" u="none" strike="noStrike" baseline="0"/>
            <a:t>Respons</a:t>
          </a:r>
          <a:r>
            <a:rPr lang="en-US"/>
            <a:t>e to Business</a:t>
          </a:r>
          <a:endParaRPr lang="en-US" dirty="0"/>
        </a:p>
      </dgm:t>
    </dgm:pt>
    <dgm:pt modelId="{6A10F623-4FF8-42EC-9F20-099B8CF6BCF0}" type="parTrans" cxnId="{1F0C946C-B60B-4BA9-85F0-DAC7C0F2960E}">
      <dgm:prSet/>
      <dgm:spPr/>
      <dgm:t>
        <a:bodyPr/>
        <a:lstStyle/>
        <a:p>
          <a:endParaRPr lang="en-IN"/>
        </a:p>
      </dgm:t>
    </dgm:pt>
    <dgm:pt modelId="{3988C150-6E80-4761-98B7-116262656CED}" type="sibTrans" cxnId="{1F0C946C-B60B-4BA9-85F0-DAC7C0F2960E}">
      <dgm:prSet/>
      <dgm:spPr/>
      <dgm:t>
        <a:bodyPr/>
        <a:lstStyle/>
        <a:p>
          <a:endParaRPr lang="en-IN"/>
        </a:p>
      </dgm:t>
    </dgm:pt>
    <dgm:pt modelId="{896F8535-C08C-4F41-AEF9-40182A3FF76B}">
      <dgm:prSet/>
      <dgm:spPr/>
      <dgm:t>
        <a:bodyPr/>
        <a:lstStyle/>
        <a:p>
          <a:pPr>
            <a:buFont typeface="Arial" panose="020B0604020202020204" pitchFamily="34" charset="0"/>
            <a:buChar char="•"/>
          </a:pPr>
          <a:endParaRPr lang="en-US" b="0" i="0" u="none" strike="noStrike" baseline="0" dirty="0"/>
        </a:p>
      </dgm:t>
    </dgm:pt>
    <dgm:pt modelId="{5F0842FF-86FD-48FA-A58B-B9D5B51954CD}" type="parTrans" cxnId="{8F5DD526-9A9E-4501-8F06-DCBAB687BBC2}">
      <dgm:prSet/>
      <dgm:spPr/>
      <dgm:t>
        <a:bodyPr/>
        <a:lstStyle/>
        <a:p>
          <a:endParaRPr lang="en-IN"/>
        </a:p>
      </dgm:t>
    </dgm:pt>
    <dgm:pt modelId="{C73F5CA0-3FCF-4A07-A4C7-59C7B635BE1B}" type="sibTrans" cxnId="{8F5DD526-9A9E-4501-8F06-DCBAB687BBC2}">
      <dgm:prSet/>
      <dgm:spPr/>
      <dgm:t>
        <a:bodyPr/>
        <a:lstStyle/>
        <a:p>
          <a:endParaRPr lang="en-IN"/>
        </a:p>
      </dgm:t>
    </dgm:pt>
    <dgm:pt modelId="{48DEADB5-DB7C-4F71-8A94-CE215A544FE0}">
      <dgm:prSet/>
      <dgm:spPr/>
      <dgm:t>
        <a:bodyPr/>
        <a:lstStyle/>
        <a:p>
          <a:pPr>
            <a:buFont typeface="Arial" panose="020B0604020202020204" pitchFamily="34" charset="0"/>
            <a:buChar char="•"/>
          </a:pPr>
          <a:r>
            <a:rPr lang="en-US" b="0" i="0" u="none" strike="noStrike" baseline="0" dirty="0"/>
            <a:t>Geography &amp; Reach</a:t>
          </a:r>
        </a:p>
      </dgm:t>
    </dgm:pt>
    <dgm:pt modelId="{6B0D1549-617F-46C4-B2CD-F25A7BB5E004}" type="parTrans" cxnId="{17183C6F-649D-49C1-AB2A-8E0157D9D7DA}">
      <dgm:prSet/>
      <dgm:spPr/>
      <dgm:t>
        <a:bodyPr/>
        <a:lstStyle/>
        <a:p>
          <a:endParaRPr lang="en-IN"/>
        </a:p>
      </dgm:t>
    </dgm:pt>
    <dgm:pt modelId="{7A73897F-BE68-4231-A8EC-2E76F0E12A5C}" type="sibTrans" cxnId="{17183C6F-649D-49C1-AB2A-8E0157D9D7DA}">
      <dgm:prSet/>
      <dgm:spPr/>
      <dgm:t>
        <a:bodyPr/>
        <a:lstStyle/>
        <a:p>
          <a:endParaRPr lang="en-IN"/>
        </a:p>
      </dgm:t>
    </dgm:pt>
    <dgm:pt modelId="{9FEF160A-E8CE-4FDE-88B0-E8F4302ECC43}" type="pres">
      <dgm:prSet presAssocID="{3C7E57B2-9084-47E5-A07D-F3AD9949832A}" presName="Name0" presStyleCnt="0">
        <dgm:presLayoutVars>
          <dgm:dir/>
          <dgm:animLvl val="lvl"/>
          <dgm:resizeHandles val="exact"/>
        </dgm:presLayoutVars>
      </dgm:prSet>
      <dgm:spPr/>
    </dgm:pt>
    <dgm:pt modelId="{3E7E75A1-C200-4D8A-8417-9C76AEEA19A1}" type="pres">
      <dgm:prSet presAssocID="{15A34FE7-0A6E-4A5D-9391-24519EBE5C1C}" presName="composite" presStyleCnt="0"/>
      <dgm:spPr/>
    </dgm:pt>
    <dgm:pt modelId="{58237B00-8A4C-4C54-AEF8-0744F4BB4EEA}" type="pres">
      <dgm:prSet presAssocID="{15A34FE7-0A6E-4A5D-9391-24519EBE5C1C}" presName="parTx" presStyleLbl="alignNode1" presStyleIdx="0" presStyleCnt="1">
        <dgm:presLayoutVars>
          <dgm:chMax val="0"/>
          <dgm:chPref val="0"/>
          <dgm:bulletEnabled val="1"/>
        </dgm:presLayoutVars>
      </dgm:prSet>
      <dgm:spPr/>
    </dgm:pt>
    <dgm:pt modelId="{100BC5FD-A3C1-49B7-8860-0194E0E340BB}" type="pres">
      <dgm:prSet presAssocID="{15A34FE7-0A6E-4A5D-9391-24519EBE5C1C}" presName="desTx" presStyleLbl="alignAccFollowNode1" presStyleIdx="0" presStyleCnt="1">
        <dgm:presLayoutVars>
          <dgm:bulletEnabled val="1"/>
        </dgm:presLayoutVars>
      </dgm:prSet>
      <dgm:spPr/>
    </dgm:pt>
  </dgm:ptLst>
  <dgm:cxnLst>
    <dgm:cxn modelId="{E305F202-7949-40E5-AAC1-AE9D6AFB4AA7}" type="presOf" srcId="{35F83932-4A54-4D6D-B38A-A315B6EEBE06}" destId="{100BC5FD-A3C1-49B7-8860-0194E0E340BB}" srcOrd="0" destOrd="2" presId="urn:microsoft.com/office/officeart/2005/8/layout/hList1"/>
    <dgm:cxn modelId="{8F5DD526-9A9E-4501-8F06-DCBAB687BBC2}" srcId="{15A34FE7-0A6E-4A5D-9391-24519EBE5C1C}" destId="{896F8535-C08C-4F41-AEF9-40182A3FF76B}" srcOrd="9" destOrd="0" parTransId="{5F0842FF-86FD-48FA-A58B-B9D5B51954CD}" sibTransId="{C73F5CA0-3FCF-4A07-A4C7-59C7B635BE1B}"/>
    <dgm:cxn modelId="{830E9130-B903-498E-9F7A-8C7D7A48C7A7}" srcId="{3C7E57B2-9084-47E5-A07D-F3AD9949832A}" destId="{15A34FE7-0A6E-4A5D-9391-24519EBE5C1C}" srcOrd="0" destOrd="0" parTransId="{81284375-D3EC-4B31-A5BE-BB3EB4A27F69}" sibTransId="{57CA841F-DB02-45E7-BB94-2892AF1667A6}"/>
    <dgm:cxn modelId="{42FE7435-F13A-464F-8A8A-BD2EA17469AA}" type="presOf" srcId="{2C10244D-EC83-4F78-98CD-2D9C65666790}" destId="{100BC5FD-A3C1-49B7-8860-0194E0E340BB}" srcOrd="0" destOrd="7" presId="urn:microsoft.com/office/officeart/2005/8/layout/hList1"/>
    <dgm:cxn modelId="{C5A4773C-E0D1-41BE-843D-8C4C8FA1DE12}" type="presOf" srcId="{B531051A-BABD-4AE6-8DF0-7ECA542DD7FF}" destId="{100BC5FD-A3C1-49B7-8860-0194E0E340BB}" srcOrd="0" destOrd="4" presId="urn:microsoft.com/office/officeart/2005/8/layout/hList1"/>
    <dgm:cxn modelId="{7512AC41-54ED-4154-AF4D-1E6D2ED0BF97}" srcId="{15A34FE7-0A6E-4A5D-9391-24519EBE5C1C}" destId="{5831ACFC-976D-461A-99F2-FF1A9317A4C7}" srcOrd="0" destOrd="0" parTransId="{7C46337F-DBD8-4E71-B348-DFEA087D60C3}" sibTransId="{73301AD7-76C0-4325-9A4B-3A31ACF634FC}"/>
    <dgm:cxn modelId="{9A155563-AAF6-469D-A76B-BBD06E04CF71}" srcId="{15A34FE7-0A6E-4A5D-9391-24519EBE5C1C}" destId="{BDCFF04E-0E96-4CBB-B1FA-A6DB7CFCEF1D}" srcOrd="1" destOrd="0" parTransId="{02D81838-3D4E-482A-AA39-4E72D181F3F8}" sibTransId="{A58A7AD4-2979-4D7B-A6F3-CEC0D6EEB492}"/>
    <dgm:cxn modelId="{44A94746-8336-42F9-B1CF-B3596F320F46}" srcId="{15A34FE7-0A6E-4A5D-9391-24519EBE5C1C}" destId="{2C10244D-EC83-4F78-98CD-2D9C65666790}" srcOrd="7" destOrd="0" parTransId="{5F5B5DEE-2908-4ACE-86FD-17F071173BF5}" sibTransId="{8B13BCD3-AC15-47DD-BC44-0D38A2469FC7}"/>
    <dgm:cxn modelId="{F622E268-46B1-4B48-BDF5-7F806DC936D9}" type="presOf" srcId="{48DEADB5-DB7C-4F71-8A94-CE215A544FE0}" destId="{100BC5FD-A3C1-49B7-8860-0194E0E340BB}" srcOrd="0" destOrd="10" presId="urn:microsoft.com/office/officeart/2005/8/layout/hList1"/>
    <dgm:cxn modelId="{7CAB2F6A-C2CB-4437-94CA-23E7F409FF97}" srcId="{15A34FE7-0A6E-4A5D-9391-24519EBE5C1C}" destId="{9CA9B021-F95B-42EE-85C3-2B8E7AF83BC3}" srcOrd="3" destOrd="0" parTransId="{72B9E10D-2ED1-4C2D-A013-2FD0FDB3F80C}" sibTransId="{435402EF-BCD9-46A9-A9A0-A0F3A35DAB3D}"/>
    <dgm:cxn modelId="{1F0C946C-B60B-4BA9-85F0-DAC7C0F2960E}" srcId="{15A34FE7-0A6E-4A5D-9391-24519EBE5C1C}" destId="{AD22D261-9A8A-4448-AF80-077558B32280}" srcOrd="8" destOrd="0" parTransId="{6A10F623-4FF8-42EC-9F20-099B8CF6BCF0}" sibTransId="{3988C150-6E80-4761-98B7-116262656CED}"/>
    <dgm:cxn modelId="{26261A4D-4A71-492C-ACFF-BA8AAEA8C2A1}" type="presOf" srcId="{2B4DC7BE-A5F1-4043-AB49-3DE168CC02CC}" destId="{100BC5FD-A3C1-49B7-8860-0194E0E340BB}" srcOrd="0" destOrd="5" presId="urn:microsoft.com/office/officeart/2005/8/layout/hList1"/>
    <dgm:cxn modelId="{4B53374D-C7CE-42AF-90E2-89CF970FDF85}" type="presOf" srcId="{AD22D261-9A8A-4448-AF80-077558B32280}" destId="{100BC5FD-A3C1-49B7-8860-0194E0E340BB}" srcOrd="0" destOrd="8" presId="urn:microsoft.com/office/officeart/2005/8/layout/hList1"/>
    <dgm:cxn modelId="{17183C6F-649D-49C1-AB2A-8E0157D9D7DA}" srcId="{15A34FE7-0A6E-4A5D-9391-24519EBE5C1C}" destId="{48DEADB5-DB7C-4F71-8A94-CE215A544FE0}" srcOrd="10" destOrd="0" parTransId="{6B0D1549-617F-46C4-B2CD-F25A7BB5E004}" sibTransId="{7A73897F-BE68-4231-A8EC-2E76F0E12A5C}"/>
    <dgm:cxn modelId="{872CDA55-67D8-4C8A-AF7A-0A9907F351A4}" srcId="{15A34FE7-0A6E-4A5D-9391-24519EBE5C1C}" destId="{2B4DC7BE-A5F1-4043-AB49-3DE168CC02CC}" srcOrd="5" destOrd="0" parTransId="{3CAEA0E9-318E-4544-9804-E3BEF61561BC}" sibTransId="{004A4F17-7345-49CA-B73A-D1A23A5011A0}"/>
    <dgm:cxn modelId="{ED7A0177-B142-48EB-BD27-9A6CDC82235B}" type="presOf" srcId="{3C7E57B2-9084-47E5-A07D-F3AD9949832A}" destId="{9FEF160A-E8CE-4FDE-88B0-E8F4302ECC43}" srcOrd="0" destOrd="0" presId="urn:microsoft.com/office/officeart/2005/8/layout/hList1"/>
    <dgm:cxn modelId="{2299BA83-F5FC-42D3-AE08-547C78CFE5A2}" type="presOf" srcId="{15A34FE7-0A6E-4A5D-9391-24519EBE5C1C}" destId="{58237B00-8A4C-4C54-AEF8-0744F4BB4EEA}" srcOrd="0" destOrd="0" presId="urn:microsoft.com/office/officeart/2005/8/layout/hList1"/>
    <dgm:cxn modelId="{11C03190-DC87-4740-BD9A-E67F621DBC04}" srcId="{15A34FE7-0A6E-4A5D-9391-24519EBE5C1C}" destId="{35F83932-4A54-4D6D-B38A-A315B6EEBE06}" srcOrd="2" destOrd="0" parTransId="{7AB1F4B0-0C7A-40E4-8C37-2FAB061C046C}" sibTransId="{A5F14810-AC95-4AC0-B9B3-C2E616F78E91}"/>
    <dgm:cxn modelId="{AF66DDA9-1363-4DAC-8B83-8E2B77DF9F10}" srcId="{15A34FE7-0A6E-4A5D-9391-24519EBE5C1C}" destId="{B3727261-3CF6-4A0C-B657-5DA34861A375}" srcOrd="6" destOrd="0" parTransId="{EFC47C7A-3824-474A-A304-30E4775587D2}" sibTransId="{B18A71C1-4D34-4CC2-B9E2-DAF7EDC15311}"/>
    <dgm:cxn modelId="{C6840AB3-D975-4B32-BFBA-938B7B24EF35}" type="presOf" srcId="{896F8535-C08C-4F41-AEF9-40182A3FF76B}" destId="{100BC5FD-A3C1-49B7-8860-0194E0E340BB}" srcOrd="0" destOrd="9" presId="urn:microsoft.com/office/officeart/2005/8/layout/hList1"/>
    <dgm:cxn modelId="{7E710FB8-5274-4538-AC0E-D0AC73073E58}" type="presOf" srcId="{BDCFF04E-0E96-4CBB-B1FA-A6DB7CFCEF1D}" destId="{100BC5FD-A3C1-49B7-8860-0194E0E340BB}" srcOrd="0" destOrd="1" presId="urn:microsoft.com/office/officeart/2005/8/layout/hList1"/>
    <dgm:cxn modelId="{85F2E5BF-55F2-4931-9356-239B746D2AEF}" type="presOf" srcId="{B3727261-3CF6-4A0C-B657-5DA34861A375}" destId="{100BC5FD-A3C1-49B7-8860-0194E0E340BB}" srcOrd="0" destOrd="6" presId="urn:microsoft.com/office/officeart/2005/8/layout/hList1"/>
    <dgm:cxn modelId="{6181DFE1-76F2-4252-8EA2-64E0C548C380}" type="presOf" srcId="{9CA9B021-F95B-42EE-85C3-2B8E7AF83BC3}" destId="{100BC5FD-A3C1-49B7-8860-0194E0E340BB}" srcOrd="0" destOrd="3" presId="urn:microsoft.com/office/officeart/2005/8/layout/hList1"/>
    <dgm:cxn modelId="{A7DA71EC-18D3-4A6D-B636-4C1B59C050AD}" srcId="{15A34FE7-0A6E-4A5D-9391-24519EBE5C1C}" destId="{B531051A-BABD-4AE6-8DF0-7ECA542DD7FF}" srcOrd="4" destOrd="0" parTransId="{C26A517D-2E54-487B-BBD5-F787EFCC3B2B}" sibTransId="{9993D094-1F31-4216-950C-C757A3E6224F}"/>
    <dgm:cxn modelId="{B91BB2FF-2DD9-4774-A854-2C84A46EE307}" type="presOf" srcId="{5831ACFC-976D-461A-99F2-FF1A9317A4C7}" destId="{100BC5FD-A3C1-49B7-8860-0194E0E340BB}" srcOrd="0" destOrd="0" presId="urn:microsoft.com/office/officeart/2005/8/layout/hList1"/>
    <dgm:cxn modelId="{6E79CBC0-DD6C-4721-9712-76DB46472B81}" type="presParOf" srcId="{9FEF160A-E8CE-4FDE-88B0-E8F4302ECC43}" destId="{3E7E75A1-C200-4D8A-8417-9C76AEEA19A1}" srcOrd="0" destOrd="0" presId="urn:microsoft.com/office/officeart/2005/8/layout/hList1"/>
    <dgm:cxn modelId="{FDB07E5E-B40D-495D-A54C-8B45EE0D7A56}" type="presParOf" srcId="{3E7E75A1-C200-4D8A-8417-9C76AEEA19A1}" destId="{58237B00-8A4C-4C54-AEF8-0744F4BB4EEA}" srcOrd="0" destOrd="0" presId="urn:microsoft.com/office/officeart/2005/8/layout/hList1"/>
    <dgm:cxn modelId="{913435EC-C7AC-4FD4-B249-B398396D204B}" type="presParOf" srcId="{3E7E75A1-C200-4D8A-8417-9C76AEEA19A1}" destId="{100BC5FD-A3C1-49B7-8860-0194E0E340B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6C11B-C1C8-40E4-B7A5-0A53F28B04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8C608304-E0DE-4BEC-9CE0-57C5F1EDCD3D}">
      <dgm:prSet custT="1"/>
      <dgm:spPr>
        <a:xfrm>
          <a:off x="6109"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IN" sz="1400" dirty="0">
              <a:solidFill>
                <a:srgbClr val="000000"/>
              </a:solidFill>
              <a:latin typeface="Arial"/>
              <a:ea typeface="+mn-ea"/>
              <a:cs typeface="+mn-cs"/>
            </a:rPr>
            <a:t>Omni-channel</a:t>
          </a:r>
        </a:p>
      </dgm:t>
    </dgm:pt>
    <dgm:pt modelId="{325C5A7E-4985-4C6B-B0D5-4048BAA34B7B}" type="parTrans" cxnId="{5D3B6F78-0519-4DD3-BF5E-E26E60BCB6B5}">
      <dgm:prSet/>
      <dgm:spPr/>
      <dgm:t>
        <a:bodyPr/>
        <a:lstStyle/>
        <a:p>
          <a:endParaRPr lang="en-IN"/>
        </a:p>
      </dgm:t>
    </dgm:pt>
    <dgm:pt modelId="{959BB843-94E1-4F5A-B255-CFE767314CFF}" type="sibTrans" cxnId="{5D3B6F78-0519-4DD3-BF5E-E26E60BCB6B5}">
      <dgm:prSet/>
      <dgm:spPr/>
      <dgm:t>
        <a:bodyPr/>
        <a:lstStyle/>
        <a:p>
          <a:endParaRPr lang="en-IN"/>
        </a:p>
      </dgm:t>
    </dgm:pt>
    <dgm:pt modelId="{CC0AA32F-5500-45CA-AFDE-AF023F74A1B3}">
      <dgm:prSet custT="1"/>
      <dgm:spPr>
        <a:xfrm>
          <a:off x="1917768" y="398831"/>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Infra Ready</a:t>
          </a:r>
          <a:endParaRPr lang="en-IN" sz="1400">
            <a:solidFill>
              <a:srgbClr val="000000"/>
            </a:solidFill>
            <a:latin typeface="Arial"/>
            <a:ea typeface="+mn-ea"/>
            <a:cs typeface="+mn-cs"/>
          </a:endParaRPr>
        </a:p>
      </dgm:t>
    </dgm:pt>
    <dgm:pt modelId="{6084D9BF-6A42-4B0C-9DC7-8F1BAC214892}" type="parTrans" cxnId="{6069C28B-F960-4138-B910-D45E8F6CDE89}">
      <dgm:prSet/>
      <dgm:spPr/>
      <dgm:t>
        <a:bodyPr/>
        <a:lstStyle/>
        <a:p>
          <a:endParaRPr lang="en-IN"/>
        </a:p>
      </dgm:t>
    </dgm:pt>
    <dgm:pt modelId="{190E2781-2876-485B-879B-C2356FA3F228}" type="sibTrans" cxnId="{6069C28B-F960-4138-B910-D45E8F6CDE89}">
      <dgm:prSet/>
      <dgm:spPr/>
      <dgm:t>
        <a:bodyPr/>
        <a:lstStyle/>
        <a:p>
          <a:endParaRPr lang="en-IN"/>
        </a:p>
      </dgm:t>
    </dgm:pt>
    <dgm:pt modelId="{DDFFBF61-1F7C-46A1-83A9-6084B960610D}">
      <dgm:prSet custT="1"/>
      <dgm:spPr>
        <a:xfrm>
          <a:off x="3829427"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dirty="0">
              <a:solidFill>
                <a:srgbClr val="000000"/>
              </a:solidFill>
              <a:latin typeface="Arial"/>
              <a:ea typeface="+mn-ea"/>
              <a:cs typeface="+mn-cs"/>
            </a:rPr>
            <a:t>Integration Ease</a:t>
          </a:r>
          <a:endParaRPr lang="en-IN" sz="1400" dirty="0">
            <a:solidFill>
              <a:srgbClr val="000000"/>
            </a:solidFill>
            <a:latin typeface="Arial"/>
            <a:ea typeface="+mn-ea"/>
            <a:cs typeface="+mn-cs"/>
          </a:endParaRPr>
        </a:p>
      </dgm:t>
    </dgm:pt>
    <dgm:pt modelId="{3C427F2F-AADE-40EB-BDE8-F4BE978C6AFF}" type="parTrans" cxnId="{32CA839A-79E7-443A-AF11-59FA8CE8C215}">
      <dgm:prSet/>
      <dgm:spPr/>
      <dgm:t>
        <a:bodyPr/>
        <a:lstStyle/>
        <a:p>
          <a:endParaRPr lang="en-IN"/>
        </a:p>
      </dgm:t>
    </dgm:pt>
    <dgm:pt modelId="{DE73370F-30B9-49FB-92BB-6337A8326426}" type="sibTrans" cxnId="{32CA839A-79E7-443A-AF11-59FA8CE8C215}">
      <dgm:prSet/>
      <dgm:spPr/>
      <dgm:t>
        <a:bodyPr/>
        <a:lstStyle/>
        <a:p>
          <a:endParaRPr lang="en-IN"/>
        </a:p>
      </dgm:t>
    </dgm:pt>
    <dgm:pt modelId="{A47BE981-B9B4-42A2-AFD1-741F97EA5757}">
      <dgm:prSet custT="1"/>
      <dgm:spPr>
        <a:xfrm>
          <a:off x="5741087" y="398831"/>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Orchestrated</a:t>
          </a:r>
          <a:endParaRPr lang="en-IN" sz="1400">
            <a:solidFill>
              <a:srgbClr val="000000"/>
            </a:solidFill>
            <a:latin typeface="Arial"/>
            <a:ea typeface="+mn-ea"/>
            <a:cs typeface="+mn-cs"/>
          </a:endParaRPr>
        </a:p>
      </dgm:t>
    </dgm:pt>
    <dgm:pt modelId="{9EC229F9-B8D7-4DCD-A8D1-072D96D99D59}" type="parTrans" cxnId="{4C343946-C1C9-49D5-BE03-20332AB34F91}">
      <dgm:prSet/>
      <dgm:spPr/>
      <dgm:t>
        <a:bodyPr/>
        <a:lstStyle/>
        <a:p>
          <a:endParaRPr lang="en-IN"/>
        </a:p>
      </dgm:t>
    </dgm:pt>
    <dgm:pt modelId="{36B65749-A1CC-47B2-8F5D-9354F60484BC}" type="sibTrans" cxnId="{4C343946-C1C9-49D5-BE03-20332AB34F91}">
      <dgm:prSet/>
      <dgm:spPr/>
      <dgm:t>
        <a:bodyPr/>
        <a:lstStyle/>
        <a:p>
          <a:endParaRPr lang="en-IN"/>
        </a:p>
      </dgm:t>
    </dgm:pt>
    <dgm:pt modelId="{BF936BBB-4D2B-4EB1-9641-2B119C17C6BA}">
      <dgm:prSet custT="1"/>
      <dgm:spPr>
        <a:xfrm>
          <a:off x="7652746"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IN" sz="1400" dirty="0">
              <a:solidFill>
                <a:srgbClr val="000000"/>
              </a:solidFill>
              <a:latin typeface="Arial"/>
              <a:ea typeface="+mn-ea"/>
              <a:cs typeface="+mn-cs"/>
            </a:rPr>
            <a:t>Future-proof</a:t>
          </a:r>
        </a:p>
      </dgm:t>
    </dgm:pt>
    <dgm:pt modelId="{6D20CC27-6A23-4685-96E5-F917AF7B4DD0}" type="parTrans" cxnId="{FB2FC447-9CDE-4D56-A582-451566A8C096}">
      <dgm:prSet/>
      <dgm:spPr/>
      <dgm:t>
        <a:bodyPr/>
        <a:lstStyle/>
        <a:p>
          <a:endParaRPr lang="en-IN"/>
        </a:p>
      </dgm:t>
    </dgm:pt>
    <dgm:pt modelId="{CC6801F8-01C9-4396-B5CD-30ED45C28FE5}" type="sibTrans" cxnId="{FB2FC447-9CDE-4D56-A582-451566A8C096}">
      <dgm:prSet/>
      <dgm:spPr/>
      <dgm:t>
        <a:bodyPr/>
        <a:lstStyle/>
        <a:p>
          <a:endParaRPr lang="en-IN"/>
        </a:p>
      </dgm:t>
    </dgm:pt>
    <dgm:pt modelId="{9EA27367-CC43-45D0-90C3-2BAC03631130}">
      <dgm:prSet custT="1"/>
      <dgm:spPr>
        <a:xfrm>
          <a:off x="9564405" y="398831"/>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Secure</a:t>
          </a:r>
          <a:endParaRPr lang="en-IN" sz="1400">
            <a:solidFill>
              <a:srgbClr val="000000"/>
            </a:solidFill>
            <a:latin typeface="Arial"/>
            <a:ea typeface="+mn-ea"/>
            <a:cs typeface="+mn-cs"/>
          </a:endParaRPr>
        </a:p>
      </dgm:t>
    </dgm:pt>
    <dgm:pt modelId="{739CE3CC-A8FC-42BD-B5F3-07A0D97919E2}" type="parTrans" cxnId="{89C60CE3-AE94-43D0-B575-C66D43D2423E}">
      <dgm:prSet/>
      <dgm:spPr/>
      <dgm:t>
        <a:bodyPr/>
        <a:lstStyle/>
        <a:p>
          <a:endParaRPr lang="en-IN"/>
        </a:p>
      </dgm:t>
    </dgm:pt>
    <dgm:pt modelId="{43D356F6-0FF2-4EC5-A8D7-905FB7477972}" type="sibTrans" cxnId="{89C60CE3-AE94-43D0-B575-C66D43D2423E}">
      <dgm:prSet/>
      <dgm:spPr/>
      <dgm:t>
        <a:bodyPr/>
        <a:lstStyle/>
        <a:p>
          <a:endParaRPr lang="en-IN"/>
        </a:p>
      </dgm:t>
    </dgm:pt>
    <dgm:pt modelId="{D29E94FF-4442-473A-BDB6-18E647C7E52E}">
      <dgm:prSet custT="1"/>
      <dgm:spPr>
        <a:xfrm>
          <a:off x="6109" y="1848608"/>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Redundant</a:t>
          </a:r>
          <a:endParaRPr lang="en-IN" sz="1400">
            <a:solidFill>
              <a:srgbClr val="000000"/>
            </a:solidFill>
            <a:latin typeface="Arial"/>
            <a:ea typeface="+mn-ea"/>
            <a:cs typeface="+mn-cs"/>
          </a:endParaRPr>
        </a:p>
      </dgm:t>
    </dgm:pt>
    <dgm:pt modelId="{738E825B-B65C-416A-A9D3-4942E3882642}" type="parTrans" cxnId="{E922C3FD-8A0E-4208-9A97-362087D237C4}">
      <dgm:prSet/>
      <dgm:spPr/>
      <dgm:t>
        <a:bodyPr/>
        <a:lstStyle/>
        <a:p>
          <a:endParaRPr lang="en-IN"/>
        </a:p>
      </dgm:t>
    </dgm:pt>
    <dgm:pt modelId="{B7F43D06-D0FE-47E1-B7CC-3224DC82A4F9}" type="sibTrans" cxnId="{E922C3FD-8A0E-4208-9A97-362087D237C4}">
      <dgm:prSet/>
      <dgm:spPr/>
      <dgm:t>
        <a:bodyPr/>
        <a:lstStyle/>
        <a:p>
          <a:endParaRPr lang="en-IN"/>
        </a:p>
      </dgm:t>
    </dgm:pt>
    <dgm:pt modelId="{F8D1EFCD-089C-431B-B132-7AC75F9B4476}">
      <dgm:prSet custT="1"/>
      <dgm:spPr>
        <a:xfrm>
          <a:off x="1917768"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Compliant</a:t>
          </a:r>
          <a:endParaRPr lang="en-IN" sz="1400">
            <a:solidFill>
              <a:srgbClr val="000000"/>
            </a:solidFill>
            <a:latin typeface="Arial"/>
            <a:ea typeface="+mn-ea"/>
            <a:cs typeface="+mn-cs"/>
          </a:endParaRPr>
        </a:p>
      </dgm:t>
    </dgm:pt>
    <dgm:pt modelId="{6B823625-A48E-417A-9243-7A4CD66FB893}" type="parTrans" cxnId="{961302C3-E2D9-4FA8-BD1A-725B5AF6E080}">
      <dgm:prSet/>
      <dgm:spPr/>
      <dgm:t>
        <a:bodyPr/>
        <a:lstStyle/>
        <a:p>
          <a:endParaRPr lang="en-IN"/>
        </a:p>
      </dgm:t>
    </dgm:pt>
    <dgm:pt modelId="{E1318A53-EB6D-4AFA-9576-44CC785A4920}" type="sibTrans" cxnId="{961302C3-E2D9-4FA8-BD1A-725B5AF6E080}">
      <dgm:prSet/>
      <dgm:spPr/>
      <dgm:t>
        <a:bodyPr/>
        <a:lstStyle/>
        <a:p>
          <a:endParaRPr lang="en-IN"/>
        </a:p>
      </dgm:t>
    </dgm:pt>
    <dgm:pt modelId="{FF1BB635-E341-421C-8343-225EF889D722}">
      <dgm:prSet custT="1"/>
      <dgm:spPr>
        <a:xfrm>
          <a:off x="3829427" y="1848608"/>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Scalable</a:t>
          </a:r>
          <a:endParaRPr lang="en-IN" sz="1400">
            <a:solidFill>
              <a:srgbClr val="000000"/>
            </a:solidFill>
            <a:latin typeface="Arial"/>
            <a:ea typeface="+mn-ea"/>
            <a:cs typeface="+mn-cs"/>
          </a:endParaRPr>
        </a:p>
      </dgm:t>
    </dgm:pt>
    <dgm:pt modelId="{C8827624-FDA8-42C5-9D16-E4882A466339}" type="parTrans" cxnId="{F1554F61-A749-453A-8C59-245704E14591}">
      <dgm:prSet/>
      <dgm:spPr/>
      <dgm:t>
        <a:bodyPr/>
        <a:lstStyle/>
        <a:p>
          <a:endParaRPr lang="en-IN"/>
        </a:p>
      </dgm:t>
    </dgm:pt>
    <dgm:pt modelId="{CD3055FC-B257-428B-B645-B4E5C0AD738A}" type="sibTrans" cxnId="{F1554F61-A749-453A-8C59-245704E14591}">
      <dgm:prSet/>
      <dgm:spPr/>
      <dgm:t>
        <a:bodyPr/>
        <a:lstStyle/>
        <a:p>
          <a:endParaRPr lang="en-IN"/>
        </a:p>
      </dgm:t>
    </dgm:pt>
    <dgm:pt modelId="{D863427A-2478-4387-9379-15B12A03B755}">
      <dgm:prSet custT="1"/>
      <dgm:spPr>
        <a:xfrm>
          <a:off x="5741087"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Customizable</a:t>
          </a:r>
          <a:endParaRPr lang="en-IN" sz="1400">
            <a:solidFill>
              <a:srgbClr val="000000"/>
            </a:solidFill>
            <a:latin typeface="Arial"/>
            <a:ea typeface="+mn-ea"/>
            <a:cs typeface="+mn-cs"/>
          </a:endParaRPr>
        </a:p>
      </dgm:t>
    </dgm:pt>
    <dgm:pt modelId="{8F4772CD-36A3-4346-A296-EFAD0ADBED5D}" type="parTrans" cxnId="{AC383735-144C-4548-B6B9-00D7DBD3F2BE}">
      <dgm:prSet/>
      <dgm:spPr/>
      <dgm:t>
        <a:bodyPr/>
        <a:lstStyle/>
        <a:p>
          <a:endParaRPr lang="en-IN"/>
        </a:p>
      </dgm:t>
    </dgm:pt>
    <dgm:pt modelId="{02067ED6-E166-4A12-80B9-EB1E3C5DD798}" type="sibTrans" cxnId="{AC383735-144C-4548-B6B9-00D7DBD3F2BE}">
      <dgm:prSet/>
      <dgm:spPr/>
      <dgm:t>
        <a:bodyPr/>
        <a:lstStyle/>
        <a:p>
          <a:endParaRPr lang="en-IN"/>
        </a:p>
      </dgm:t>
    </dgm:pt>
    <dgm:pt modelId="{27C15795-0D36-4DDC-8CF1-F3C54A26E5A2}">
      <dgm:prSet custT="1"/>
      <dgm:spPr>
        <a:xfrm>
          <a:off x="7652746" y="1848608"/>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Reach</a:t>
          </a:r>
          <a:endParaRPr lang="en-IN" sz="1400">
            <a:solidFill>
              <a:srgbClr val="000000"/>
            </a:solidFill>
            <a:latin typeface="Arial"/>
            <a:ea typeface="+mn-ea"/>
            <a:cs typeface="+mn-cs"/>
          </a:endParaRPr>
        </a:p>
      </dgm:t>
    </dgm:pt>
    <dgm:pt modelId="{82616E5E-E872-4F52-82C2-AF1FF4D8F199}" type="parTrans" cxnId="{83B38CB1-BDDC-448E-B548-4519542ADDE9}">
      <dgm:prSet/>
      <dgm:spPr/>
      <dgm:t>
        <a:bodyPr/>
        <a:lstStyle/>
        <a:p>
          <a:endParaRPr lang="en-IN"/>
        </a:p>
      </dgm:t>
    </dgm:pt>
    <dgm:pt modelId="{F6211562-9D6E-4CBC-911B-3634D66D86D0}" type="sibTrans" cxnId="{83B38CB1-BDDC-448E-B548-4519542ADDE9}">
      <dgm:prSet/>
      <dgm:spPr/>
      <dgm:t>
        <a:bodyPr/>
        <a:lstStyle/>
        <a:p>
          <a:endParaRPr lang="en-IN"/>
        </a:p>
      </dgm:t>
    </dgm:pt>
    <dgm:pt modelId="{815A46F2-CEB0-4FD4-8D9A-43DFCB7220C4}">
      <dgm:prSet custT="1"/>
      <dgm:spPr>
        <a:xfrm>
          <a:off x="9564405"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Assurance</a:t>
          </a:r>
          <a:endParaRPr lang="en-IN" sz="1400">
            <a:solidFill>
              <a:srgbClr val="000000"/>
            </a:solidFill>
            <a:latin typeface="Arial"/>
            <a:ea typeface="+mn-ea"/>
            <a:cs typeface="+mn-cs"/>
          </a:endParaRPr>
        </a:p>
      </dgm:t>
    </dgm:pt>
    <dgm:pt modelId="{602353BB-E217-4FF3-B96A-7C632876DAC4}" type="parTrans" cxnId="{69A136C7-5E79-4438-BF94-4B7C8360A599}">
      <dgm:prSet/>
      <dgm:spPr/>
      <dgm:t>
        <a:bodyPr/>
        <a:lstStyle/>
        <a:p>
          <a:endParaRPr lang="en-IN"/>
        </a:p>
      </dgm:t>
    </dgm:pt>
    <dgm:pt modelId="{B52C5AE3-5B8A-41B8-BDDE-F5DC47D27505}" type="sibTrans" cxnId="{69A136C7-5E79-4438-BF94-4B7C8360A599}">
      <dgm:prSet/>
      <dgm:spPr/>
      <dgm:t>
        <a:bodyPr/>
        <a:lstStyle/>
        <a:p>
          <a:endParaRPr lang="en-IN"/>
        </a:p>
      </dgm:t>
    </dgm:pt>
    <dgm:pt modelId="{AF6FAD1D-5441-4E7D-B30A-DA1B4ADE56EE}">
      <dgm:prSet custT="1"/>
      <dgm:spPr>
        <a:xfrm>
          <a:off x="1917768" y="3298384"/>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Opex Based</a:t>
          </a:r>
          <a:endParaRPr lang="en-IN" sz="1400">
            <a:solidFill>
              <a:srgbClr val="000000"/>
            </a:solidFill>
            <a:latin typeface="Arial"/>
            <a:ea typeface="+mn-ea"/>
            <a:cs typeface="+mn-cs"/>
          </a:endParaRPr>
        </a:p>
      </dgm:t>
    </dgm:pt>
    <dgm:pt modelId="{88B2ACFD-CB58-4AE0-9802-CB4F91FA3E1B}" type="parTrans" cxnId="{14ABBCEA-98AE-4512-B641-6FF10C7970DD}">
      <dgm:prSet/>
      <dgm:spPr/>
      <dgm:t>
        <a:bodyPr/>
        <a:lstStyle/>
        <a:p>
          <a:endParaRPr lang="en-IN"/>
        </a:p>
      </dgm:t>
    </dgm:pt>
    <dgm:pt modelId="{17C8B052-54E9-4C85-99B7-80871E61001E}" type="sibTrans" cxnId="{14ABBCEA-98AE-4512-B641-6FF10C7970DD}">
      <dgm:prSet/>
      <dgm:spPr/>
      <dgm:t>
        <a:bodyPr/>
        <a:lstStyle/>
        <a:p>
          <a:endParaRPr lang="en-IN"/>
        </a:p>
      </dgm:t>
    </dgm:pt>
    <dgm:pt modelId="{B462DFA9-F19C-47BE-8C3E-AD8466689BF5}">
      <dgm:prSet custT="1"/>
      <dgm:spPr>
        <a:xfrm>
          <a:off x="3829427" y="3298384"/>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Flexible</a:t>
          </a:r>
          <a:endParaRPr lang="en-IN" sz="1400">
            <a:solidFill>
              <a:srgbClr val="000000"/>
            </a:solidFill>
            <a:latin typeface="Arial"/>
            <a:ea typeface="+mn-ea"/>
            <a:cs typeface="+mn-cs"/>
          </a:endParaRPr>
        </a:p>
      </dgm:t>
    </dgm:pt>
    <dgm:pt modelId="{95F3A98C-B32C-47FE-9A66-1C77EB4D4E6E}" type="parTrans" cxnId="{EF9BF5D6-DAB4-4694-8C08-B2F2E2240442}">
      <dgm:prSet/>
      <dgm:spPr/>
      <dgm:t>
        <a:bodyPr/>
        <a:lstStyle/>
        <a:p>
          <a:endParaRPr lang="en-IN"/>
        </a:p>
      </dgm:t>
    </dgm:pt>
    <dgm:pt modelId="{559A7CE4-24E8-44CC-AFC0-5E308BFA382B}" type="sibTrans" cxnId="{EF9BF5D6-DAB4-4694-8C08-B2F2E2240442}">
      <dgm:prSet/>
      <dgm:spPr/>
      <dgm:t>
        <a:bodyPr/>
        <a:lstStyle/>
        <a:p>
          <a:endParaRPr lang="en-IN"/>
        </a:p>
      </dgm:t>
    </dgm:pt>
    <dgm:pt modelId="{92DA362B-E58C-485C-A124-F6F0BDAF015D}">
      <dgm:prSet custT="1"/>
      <dgm:spPr>
        <a:xfrm>
          <a:off x="5741087" y="3298384"/>
          <a:ext cx="1757884" cy="1296002"/>
        </a:xfrm>
        <a:prstGeom prst="roundRect">
          <a:avLst/>
        </a:prstGeom>
        <a:solidFill>
          <a:srgbClr val="FFFFFF"/>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US" sz="1400">
              <a:solidFill>
                <a:srgbClr val="000000"/>
              </a:solidFill>
              <a:latin typeface="Arial"/>
              <a:ea typeface="+mn-ea"/>
              <a:cs typeface="+mn-cs"/>
            </a:rPr>
            <a:t>ROI Driven</a:t>
          </a:r>
          <a:endParaRPr lang="en-IN" sz="1400">
            <a:solidFill>
              <a:srgbClr val="000000"/>
            </a:solidFill>
            <a:latin typeface="Arial"/>
            <a:ea typeface="+mn-ea"/>
            <a:cs typeface="+mn-cs"/>
          </a:endParaRPr>
        </a:p>
      </dgm:t>
    </dgm:pt>
    <dgm:pt modelId="{1087A80E-B760-409E-ABF7-096FDFE9F7B2}" type="parTrans" cxnId="{472FB5B5-B41A-40D8-B379-58149426BC5A}">
      <dgm:prSet/>
      <dgm:spPr/>
      <dgm:t>
        <a:bodyPr/>
        <a:lstStyle/>
        <a:p>
          <a:endParaRPr lang="en-IN"/>
        </a:p>
      </dgm:t>
    </dgm:pt>
    <dgm:pt modelId="{5C01F565-9923-41BD-9D40-9CFDBAF8F564}" type="sibTrans" cxnId="{472FB5B5-B41A-40D8-B379-58149426BC5A}">
      <dgm:prSet/>
      <dgm:spPr/>
      <dgm:t>
        <a:bodyPr/>
        <a:lstStyle/>
        <a:p>
          <a:endParaRPr lang="en-IN"/>
        </a:p>
      </dgm:t>
    </dgm:pt>
    <dgm:pt modelId="{EEFF03C8-A212-46B9-AAEC-F6245393412F}">
      <dgm:prSet custT="1"/>
      <dgm:spPr>
        <a:xfrm>
          <a:off x="7652746" y="3298384"/>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gm:spPr>
      <dgm:t>
        <a:bodyPr/>
        <a:lstStyle/>
        <a:p>
          <a:pPr>
            <a:lnSpc>
              <a:spcPct val="100000"/>
            </a:lnSpc>
            <a:spcAft>
              <a:spcPts val="0"/>
            </a:spcAft>
            <a:buNone/>
          </a:pPr>
          <a:r>
            <a:rPr lang="en-IN" sz="1400" dirty="0">
              <a:solidFill>
                <a:srgbClr val="000000"/>
              </a:solidFill>
              <a:latin typeface="Arial"/>
              <a:ea typeface="+mn-ea"/>
              <a:cs typeface="+mn-cs"/>
            </a:rPr>
            <a:t>Cost-efficient</a:t>
          </a:r>
        </a:p>
      </dgm:t>
    </dgm:pt>
    <dgm:pt modelId="{60AE1C46-3963-4C7D-AE5F-2B8CCED059BF}" type="parTrans" cxnId="{BF616B07-AABC-413D-A21B-91DBBBD38689}">
      <dgm:prSet/>
      <dgm:spPr/>
      <dgm:t>
        <a:bodyPr/>
        <a:lstStyle/>
        <a:p>
          <a:endParaRPr lang="en-IN"/>
        </a:p>
      </dgm:t>
    </dgm:pt>
    <dgm:pt modelId="{7FC8D91C-085D-49AC-BC20-1AD7886C77C4}" type="sibTrans" cxnId="{BF616B07-AABC-413D-A21B-91DBBBD38689}">
      <dgm:prSet/>
      <dgm:spPr/>
      <dgm:t>
        <a:bodyPr/>
        <a:lstStyle/>
        <a:p>
          <a:endParaRPr lang="en-IN"/>
        </a:p>
      </dgm:t>
    </dgm:pt>
    <dgm:pt modelId="{CA437744-5D4F-46F8-AE9E-B505D9B0DC1D}" type="pres">
      <dgm:prSet presAssocID="{5D86C11B-C1C8-40E4-B7A5-0A53F28B0430}" presName="diagram" presStyleCnt="0">
        <dgm:presLayoutVars>
          <dgm:dir/>
          <dgm:resizeHandles val="exact"/>
        </dgm:presLayoutVars>
      </dgm:prSet>
      <dgm:spPr/>
    </dgm:pt>
    <dgm:pt modelId="{D5466F0F-4FF7-41E3-8F63-E300D256BD1D}" type="pres">
      <dgm:prSet presAssocID="{8C608304-E0DE-4BEC-9CE0-57C5F1EDCD3D}" presName="node" presStyleLbl="node1" presStyleIdx="0" presStyleCnt="16" custScaleX="114316" custScaleY="140466">
        <dgm:presLayoutVars>
          <dgm:bulletEnabled val="1"/>
        </dgm:presLayoutVars>
      </dgm:prSet>
      <dgm:spPr>
        <a:prstGeom prst="roundRect">
          <a:avLst/>
        </a:prstGeom>
      </dgm:spPr>
    </dgm:pt>
    <dgm:pt modelId="{550510DB-3291-4942-BEC7-5A67743F869B}" type="pres">
      <dgm:prSet presAssocID="{959BB843-94E1-4F5A-B255-CFE767314CFF}" presName="sibTrans" presStyleCnt="0"/>
      <dgm:spPr/>
    </dgm:pt>
    <dgm:pt modelId="{8B99A302-87CF-4AAE-8A9E-E546CFE8E919}" type="pres">
      <dgm:prSet presAssocID="{CC0AA32F-5500-45CA-AFDE-AF023F74A1B3}" presName="node" presStyleLbl="node1" presStyleIdx="1" presStyleCnt="16" custScaleX="114316" custScaleY="140466">
        <dgm:presLayoutVars>
          <dgm:bulletEnabled val="1"/>
        </dgm:presLayoutVars>
      </dgm:prSet>
      <dgm:spPr>
        <a:prstGeom prst="roundRect">
          <a:avLst/>
        </a:prstGeom>
      </dgm:spPr>
    </dgm:pt>
    <dgm:pt modelId="{E45CFAEE-32E7-44F7-A262-BA73435A1B43}" type="pres">
      <dgm:prSet presAssocID="{190E2781-2876-485B-879B-C2356FA3F228}" presName="sibTrans" presStyleCnt="0"/>
      <dgm:spPr/>
    </dgm:pt>
    <dgm:pt modelId="{B256F59D-87A8-47E0-BCDD-EDD19F291282}" type="pres">
      <dgm:prSet presAssocID="{DDFFBF61-1F7C-46A1-83A9-6084B960610D}" presName="node" presStyleLbl="node1" presStyleIdx="2" presStyleCnt="16" custScaleX="114316" custScaleY="140466">
        <dgm:presLayoutVars>
          <dgm:bulletEnabled val="1"/>
        </dgm:presLayoutVars>
      </dgm:prSet>
      <dgm:spPr>
        <a:prstGeom prst="roundRect">
          <a:avLst/>
        </a:prstGeom>
      </dgm:spPr>
    </dgm:pt>
    <dgm:pt modelId="{5F88A79C-FEC6-4477-87F7-D39991C1CF3E}" type="pres">
      <dgm:prSet presAssocID="{DE73370F-30B9-49FB-92BB-6337A8326426}" presName="sibTrans" presStyleCnt="0"/>
      <dgm:spPr/>
    </dgm:pt>
    <dgm:pt modelId="{3CF28BC4-7376-4518-A481-710D9CD1DCD5}" type="pres">
      <dgm:prSet presAssocID="{A47BE981-B9B4-42A2-AFD1-741F97EA5757}" presName="node" presStyleLbl="node1" presStyleIdx="3" presStyleCnt="16" custScaleX="114316" custScaleY="140466">
        <dgm:presLayoutVars>
          <dgm:bulletEnabled val="1"/>
        </dgm:presLayoutVars>
      </dgm:prSet>
      <dgm:spPr>
        <a:prstGeom prst="roundRect">
          <a:avLst/>
        </a:prstGeom>
      </dgm:spPr>
    </dgm:pt>
    <dgm:pt modelId="{BB2E2D78-71D3-4A2B-A7DF-214188B7D79D}" type="pres">
      <dgm:prSet presAssocID="{36B65749-A1CC-47B2-8F5D-9354F60484BC}" presName="sibTrans" presStyleCnt="0"/>
      <dgm:spPr/>
    </dgm:pt>
    <dgm:pt modelId="{AB871158-875D-41FF-A7E9-4AA6426139C9}" type="pres">
      <dgm:prSet presAssocID="{BF936BBB-4D2B-4EB1-9641-2B119C17C6BA}" presName="node" presStyleLbl="node1" presStyleIdx="4" presStyleCnt="16" custScaleX="114316" custScaleY="140466">
        <dgm:presLayoutVars>
          <dgm:bulletEnabled val="1"/>
        </dgm:presLayoutVars>
      </dgm:prSet>
      <dgm:spPr>
        <a:prstGeom prst="roundRect">
          <a:avLst/>
        </a:prstGeom>
      </dgm:spPr>
    </dgm:pt>
    <dgm:pt modelId="{D6B03E7F-B2F1-46AE-A131-6B961C335449}" type="pres">
      <dgm:prSet presAssocID="{CC6801F8-01C9-4396-B5CD-30ED45C28FE5}" presName="sibTrans" presStyleCnt="0"/>
      <dgm:spPr/>
    </dgm:pt>
    <dgm:pt modelId="{6458ECEB-174D-4181-A862-04459CB13D41}" type="pres">
      <dgm:prSet presAssocID="{9EA27367-CC43-45D0-90C3-2BAC03631130}" presName="node" presStyleLbl="node1" presStyleIdx="5" presStyleCnt="16" custScaleX="114316" custScaleY="140466">
        <dgm:presLayoutVars>
          <dgm:bulletEnabled val="1"/>
        </dgm:presLayoutVars>
      </dgm:prSet>
      <dgm:spPr>
        <a:prstGeom prst="roundRect">
          <a:avLst/>
        </a:prstGeom>
      </dgm:spPr>
    </dgm:pt>
    <dgm:pt modelId="{1E08CF09-F3B3-49DD-B1E7-0E48DE690DB0}" type="pres">
      <dgm:prSet presAssocID="{43D356F6-0FF2-4EC5-A8D7-905FB7477972}" presName="sibTrans" presStyleCnt="0"/>
      <dgm:spPr/>
    </dgm:pt>
    <dgm:pt modelId="{EDCEF37E-AAA9-4507-9701-83C4392BF1C6}" type="pres">
      <dgm:prSet presAssocID="{D29E94FF-4442-473A-BDB6-18E647C7E52E}" presName="node" presStyleLbl="node1" presStyleIdx="6" presStyleCnt="16" custScaleX="114316" custScaleY="140466">
        <dgm:presLayoutVars>
          <dgm:bulletEnabled val="1"/>
        </dgm:presLayoutVars>
      </dgm:prSet>
      <dgm:spPr>
        <a:prstGeom prst="roundRect">
          <a:avLst/>
        </a:prstGeom>
      </dgm:spPr>
    </dgm:pt>
    <dgm:pt modelId="{35D02E83-514C-41CC-B1EA-DDF9E026C4CF}" type="pres">
      <dgm:prSet presAssocID="{B7F43D06-D0FE-47E1-B7CC-3224DC82A4F9}" presName="sibTrans" presStyleCnt="0"/>
      <dgm:spPr/>
    </dgm:pt>
    <dgm:pt modelId="{9F252A7B-3980-4CDC-AE30-D1085D06C319}" type="pres">
      <dgm:prSet presAssocID="{F8D1EFCD-089C-431B-B132-7AC75F9B4476}" presName="node" presStyleLbl="node1" presStyleIdx="7" presStyleCnt="16" custScaleX="114316" custScaleY="140466">
        <dgm:presLayoutVars>
          <dgm:bulletEnabled val="1"/>
        </dgm:presLayoutVars>
      </dgm:prSet>
      <dgm:spPr>
        <a:prstGeom prst="roundRect">
          <a:avLst/>
        </a:prstGeom>
      </dgm:spPr>
    </dgm:pt>
    <dgm:pt modelId="{32E1B517-AAA8-4E30-A215-0A014F0AC631}" type="pres">
      <dgm:prSet presAssocID="{E1318A53-EB6D-4AFA-9576-44CC785A4920}" presName="sibTrans" presStyleCnt="0"/>
      <dgm:spPr/>
    </dgm:pt>
    <dgm:pt modelId="{63A679CF-2F35-42DA-B5D6-B8043BD5949B}" type="pres">
      <dgm:prSet presAssocID="{FF1BB635-E341-421C-8343-225EF889D722}" presName="node" presStyleLbl="node1" presStyleIdx="8" presStyleCnt="16" custScaleX="114316" custScaleY="140466">
        <dgm:presLayoutVars>
          <dgm:bulletEnabled val="1"/>
        </dgm:presLayoutVars>
      </dgm:prSet>
      <dgm:spPr>
        <a:prstGeom prst="roundRect">
          <a:avLst/>
        </a:prstGeom>
      </dgm:spPr>
    </dgm:pt>
    <dgm:pt modelId="{56A621E1-D855-440F-9C7A-A8017B4C77D5}" type="pres">
      <dgm:prSet presAssocID="{CD3055FC-B257-428B-B645-B4E5C0AD738A}" presName="sibTrans" presStyleCnt="0"/>
      <dgm:spPr/>
    </dgm:pt>
    <dgm:pt modelId="{E9AFE5D3-D109-4DA3-AFEC-7A5FAB56C149}" type="pres">
      <dgm:prSet presAssocID="{D863427A-2478-4387-9379-15B12A03B755}" presName="node" presStyleLbl="node1" presStyleIdx="9" presStyleCnt="16" custScaleX="114316" custScaleY="140466">
        <dgm:presLayoutVars>
          <dgm:bulletEnabled val="1"/>
        </dgm:presLayoutVars>
      </dgm:prSet>
      <dgm:spPr>
        <a:prstGeom prst="roundRect">
          <a:avLst/>
        </a:prstGeom>
      </dgm:spPr>
    </dgm:pt>
    <dgm:pt modelId="{773C14F3-6F85-4259-B98E-AA6ABE496A48}" type="pres">
      <dgm:prSet presAssocID="{02067ED6-E166-4A12-80B9-EB1E3C5DD798}" presName="sibTrans" presStyleCnt="0"/>
      <dgm:spPr/>
    </dgm:pt>
    <dgm:pt modelId="{584E49FF-E823-49AE-ACE8-23A0034854D5}" type="pres">
      <dgm:prSet presAssocID="{27C15795-0D36-4DDC-8CF1-F3C54A26E5A2}" presName="node" presStyleLbl="node1" presStyleIdx="10" presStyleCnt="16" custScaleX="114316" custScaleY="140466">
        <dgm:presLayoutVars>
          <dgm:bulletEnabled val="1"/>
        </dgm:presLayoutVars>
      </dgm:prSet>
      <dgm:spPr>
        <a:prstGeom prst="roundRect">
          <a:avLst/>
        </a:prstGeom>
      </dgm:spPr>
    </dgm:pt>
    <dgm:pt modelId="{AC3F2B3E-D33C-4701-B466-05411D82CAB0}" type="pres">
      <dgm:prSet presAssocID="{F6211562-9D6E-4CBC-911B-3634D66D86D0}" presName="sibTrans" presStyleCnt="0"/>
      <dgm:spPr/>
    </dgm:pt>
    <dgm:pt modelId="{1EF4271E-C6A9-4EAE-94BB-E8E3A71C7481}" type="pres">
      <dgm:prSet presAssocID="{815A46F2-CEB0-4FD4-8D9A-43DFCB7220C4}" presName="node" presStyleLbl="node1" presStyleIdx="11" presStyleCnt="16" custScaleX="114316" custScaleY="140466">
        <dgm:presLayoutVars>
          <dgm:bulletEnabled val="1"/>
        </dgm:presLayoutVars>
      </dgm:prSet>
      <dgm:spPr>
        <a:prstGeom prst="roundRect">
          <a:avLst/>
        </a:prstGeom>
      </dgm:spPr>
    </dgm:pt>
    <dgm:pt modelId="{F5A3DDC1-A42B-4410-ACD5-AB0B316EF76B}" type="pres">
      <dgm:prSet presAssocID="{B52C5AE3-5B8A-41B8-BDDE-F5DC47D27505}" presName="sibTrans" presStyleCnt="0"/>
      <dgm:spPr/>
    </dgm:pt>
    <dgm:pt modelId="{402C0660-F57B-4E86-A635-27CC76C6F789}" type="pres">
      <dgm:prSet presAssocID="{AF6FAD1D-5441-4E7D-B30A-DA1B4ADE56EE}" presName="node" presStyleLbl="node1" presStyleIdx="12" presStyleCnt="16" custScaleX="114316" custScaleY="140466">
        <dgm:presLayoutVars>
          <dgm:bulletEnabled val="1"/>
        </dgm:presLayoutVars>
      </dgm:prSet>
      <dgm:spPr>
        <a:prstGeom prst="roundRect">
          <a:avLst/>
        </a:prstGeom>
      </dgm:spPr>
    </dgm:pt>
    <dgm:pt modelId="{0708F196-88F2-4098-9975-22BD81287CF8}" type="pres">
      <dgm:prSet presAssocID="{17C8B052-54E9-4C85-99B7-80871E61001E}" presName="sibTrans" presStyleCnt="0"/>
      <dgm:spPr/>
    </dgm:pt>
    <dgm:pt modelId="{C35FE423-C532-43AE-A05C-A1E0DD057ED7}" type="pres">
      <dgm:prSet presAssocID="{B462DFA9-F19C-47BE-8C3E-AD8466689BF5}" presName="node" presStyleLbl="node1" presStyleIdx="13" presStyleCnt="16" custScaleX="114316" custScaleY="140466">
        <dgm:presLayoutVars>
          <dgm:bulletEnabled val="1"/>
        </dgm:presLayoutVars>
      </dgm:prSet>
      <dgm:spPr>
        <a:prstGeom prst="roundRect">
          <a:avLst/>
        </a:prstGeom>
      </dgm:spPr>
    </dgm:pt>
    <dgm:pt modelId="{02C2D603-EAE9-4841-B0F2-67DC81BEFA2F}" type="pres">
      <dgm:prSet presAssocID="{559A7CE4-24E8-44CC-AFC0-5E308BFA382B}" presName="sibTrans" presStyleCnt="0"/>
      <dgm:spPr/>
    </dgm:pt>
    <dgm:pt modelId="{55BCE35E-4DB0-4620-934D-62289EC09384}" type="pres">
      <dgm:prSet presAssocID="{92DA362B-E58C-485C-A124-F6F0BDAF015D}" presName="node" presStyleLbl="node1" presStyleIdx="14" presStyleCnt="16" custScaleX="114316" custScaleY="140466">
        <dgm:presLayoutVars>
          <dgm:bulletEnabled val="1"/>
        </dgm:presLayoutVars>
      </dgm:prSet>
      <dgm:spPr>
        <a:prstGeom prst="roundRect">
          <a:avLst/>
        </a:prstGeom>
      </dgm:spPr>
    </dgm:pt>
    <dgm:pt modelId="{0749178E-F810-4CDD-9985-DEC65A1B86FC}" type="pres">
      <dgm:prSet presAssocID="{5C01F565-9923-41BD-9D40-9CFDBAF8F564}" presName="sibTrans" presStyleCnt="0"/>
      <dgm:spPr/>
    </dgm:pt>
    <dgm:pt modelId="{0CAAAF24-C7F2-460B-AC28-F93F3DF6E83A}" type="pres">
      <dgm:prSet presAssocID="{EEFF03C8-A212-46B9-AAEC-F6245393412F}" presName="node" presStyleLbl="node1" presStyleIdx="15" presStyleCnt="16" custScaleX="114316" custScaleY="140466">
        <dgm:presLayoutVars>
          <dgm:bulletEnabled val="1"/>
        </dgm:presLayoutVars>
      </dgm:prSet>
      <dgm:spPr>
        <a:prstGeom prst="roundRect">
          <a:avLst/>
        </a:prstGeom>
      </dgm:spPr>
    </dgm:pt>
  </dgm:ptLst>
  <dgm:cxnLst>
    <dgm:cxn modelId="{A156B302-0ECF-4F85-B4B1-8355F7600B5C}" type="presOf" srcId="{AF6FAD1D-5441-4E7D-B30A-DA1B4ADE56EE}" destId="{402C0660-F57B-4E86-A635-27CC76C6F789}" srcOrd="0" destOrd="0" presId="urn:microsoft.com/office/officeart/2005/8/layout/default"/>
    <dgm:cxn modelId="{EB846C03-EAE0-4413-AB2D-BD8A05362E34}" type="presOf" srcId="{A47BE981-B9B4-42A2-AFD1-741F97EA5757}" destId="{3CF28BC4-7376-4518-A481-710D9CD1DCD5}" srcOrd="0" destOrd="0" presId="urn:microsoft.com/office/officeart/2005/8/layout/default"/>
    <dgm:cxn modelId="{BF616B07-AABC-413D-A21B-91DBBBD38689}" srcId="{5D86C11B-C1C8-40E4-B7A5-0A53F28B0430}" destId="{EEFF03C8-A212-46B9-AAEC-F6245393412F}" srcOrd="15" destOrd="0" parTransId="{60AE1C46-3963-4C7D-AE5F-2B8CCED059BF}" sibTransId="{7FC8D91C-085D-49AC-BC20-1AD7886C77C4}"/>
    <dgm:cxn modelId="{5540B717-C4C3-4098-AD19-EC3944E5055E}" type="presOf" srcId="{92DA362B-E58C-485C-A124-F6F0BDAF015D}" destId="{55BCE35E-4DB0-4620-934D-62289EC09384}" srcOrd="0" destOrd="0" presId="urn:microsoft.com/office/officeart/2005/8/layout/default"/>
    <dgm:cxn modelId="{012BF72C-6407-4A3D-9A3D-8F3220977DEC}" type="presOf" srcId="{CC0AA32F-5500-45CA-AFDE-AF023F74A1B3}" destId="{8B99A302-87CF-4AAE-8A9E-E546CFE8E919}" srcOrd="0" destOrd="0" presId="urn:microsoft.com/office/officeart/2005/8/layout/default"/>
    <dgm:cxn modelId="{AC383735-144C-4548-B6B9-00D7DBD3F2BE}" srcId="{5D86C11B-C1C8-40E4-B7A5-0A53F28B0430}" destId="{D863427A-2478-4387-9379-15B12A03B755}" srcOrd="9" destOrd="0" parTransId="{8F4772CD-36A3-4346-A296-EFAD0ADBED5D}" sibTransId="{02067ED6-E166-4A12-80B9-EB1E3C5DD798}"/>
    <dgm:cxn modelId="{DCFC1D3B-9FF7-45A3-B177-15BA42794A89}" type="presOf" srcId="{EEFF03C8-A212-46B9-AAEC-F6245393412F}" destId="{0CAAAF24-C7F2-460B-AC28-F93F3DF6E83A}" srcOrd="0" destOrd="0" presId="urn:microsoft.com/office/officeart/2005/8/layout/default"/>
    <dgm:cxn modelId="{9C6B8C3B-9F1C-4967-9F1B-38C5F90531B7}" type="presOf" srcId="{9EA27367-CC43-45D0-90C3-2BAC03631130}" destId="{6458ECEB-174D-4181-A862-04459CB13D41}" srcOrd="0" destOrd="0" presId="urn:microsoft.com/office/officeart/2005/8/layout/default"/>
    <dgm:cxn modelId="{F1554F61-A749-453A-8C59-245704E14591}" srcId="{5D86C11B-C1C8-40E4-B7A5-0A53F28B0430}" destId="{FF1BB635-E341-421C-8343-225EF889D722}" srcOrd="8" destOrd="0" parTransId="{C8827624-FDA8-42C5-9D16-E4882A466339}" sibTransId="{CD3055FC-B257-428B-B645-B4E5C0AD738A}"/>
    <dgm:cxn modelId="{0D0BEF43-A0C0-4EE9-ABC0-F595A3F7E3C1}" type="presOf" srcId="{D29E94FF-4442-473A-BDB6-18E647C7E52E}" destId="{EDCEF37E-AAA9-4507-9701-83C4392BF1C6}" srcOrd="0" destOrd="0" presId="urn:microsoft.com/office/officeart/2005/8/layout/default"/>
    <dgm:cxn modelId="{4C343946-C1C9-49D5-BE03-20332AB34F91}" srcId="{5D86C11B-C1C8-40E4-B7A5-0A53F28B0430}" destId="{A47BE981-B9B4-42A2-AFD1-741F97EA5757}" srcOrd="3" destOrd="0" parTransId="{9EC229F9-B8D7-4DCD-A8D1-072D96D99D59}" sibTransId="{36B65749-A1CC-47B2-8F5D-9354F60484BC}"/>
    <dgm:cxn modelId="{FB2FC447-9CDE-4D56-A582-451566A8C096}" srcId="{5D86C11B-C1C8-40E4-B7A5-0A53F28B0430}" destId="{BF936BBB-4D2B-4EB1-9641-2B119C17C6BA}" srcOrd="4" destOrd="0" parTransId="{6D20CC27-6A23-4685-96E5-F917AF7B4DD0}" sibTransId="{CC6801F8-01C9-4396-B5CD-30ED45C28FE5}"/>
    <dgm:cxn modelId="{FC89DF52-84F0-4C2B-ACBE-46A74A744945}" type="presOf" srcId="{815A46F2-CEB0-4FD4-8D9A-43DFCB7220C4}" destId="{1EF4271E-C6A9-4EAE-94BB-E8E3A71C7481}" srcOrd="0" destOrd="0" presId="urn:microsoft.com/office/officeart/2005/8/layout/default"/>
    <dgm:cxn modelId="{5D3B6F78-0519-4DD3-BF5E-E26E60BCB6B5}" srcId="{5D86C11B-C1C8-40E4-B7A5-0A53F28B0430}" destId="{8C608304-E0DE-4BEC-9CE0-57C5F1EDCD3D}" srcOrd="0" destOrd="0" parTransId="{325C5A7E-4985-4C6B-B0D5-4048BAA34B7B}" sibTransId="{959BB843-94E1-4F5A-B255-CFE767314CFF}"/>
    <dgm:cxn modelId="{40C1B08B-BCB2-4EE4-ACF5-FAC779FEF07C}" type="presOf" srcId="{BF936BBB-4D2B-4EB1-9641-2B119C17C6BA}" destId="{AB871158-875D-41FF-A7E9-4AA6426139C9}" srcOrd="0" destOrd="0" presId="urn:microsoft.com/office/officeart/2005/8/layout/default"/>
    <dgm:cxn modelId="{6069C28B-F960-4138-B910-D45E8F6CDE89}" srcId="{5D86C11B-C1C8-40E4-B7A5-0A53F28B0430}" destId="{CC0AA32F-5500-45CA-AFDE-AF023F74A1B3}" srcOrd="1" destOrd="0" parTransId="{6084D9BF-6A42-4B0C-9DC7-8F1BAC214892}" sibTransId="{190E2781-2876-485B-879B-C2356FA3F228}"/>
    <dgm:cxn modelId="{3F62BD93-A382-4D9B-8D81-950BB3CF68A5}" type="presOf" srcId="{D863427A-2478-4387-9379-15B12A03B755}" destId="{E9AFE5D3-D109-4DA3-AFEC-7A5FAB56C149}" srcOrd="0" destOrd="0" presId="urn:microsoft.com/office/officeart/2005/8/layout/default"/>
    <dgm:cxn modelId="{32CA839A-79E7-443A-AF11-59FA8CE8C215}" srcId="{5D86C11B-C1C8-40E4-B7A5-0A53F28B0430}" destId="{DDFFBF61-1F7C-46A1-83A9-6084B960610D}" srcOrd="2" destOrd="0" parTransId="{3C427F2F-AADE-40EB-BDE8-F4BE978C6AFF}" sibTransId="{DE73370F-30B9-49FB-92BB-6337A8326426}"/>
    <dgm:cxn modelId="{83AC97B0-C5C7-4DC2-BA64-E24438749591}" type="presOf" srcId="{FF1BB635-E341-421C-8343-225EF889D722}" destId="{63A679CF-2F35-42DA-B5D6-B8043BD5949B}" srcOrd="0" destOrd="0" presId="urn:microsoft.com/office/officeart/2005/8/layout/default"/>
    <dgm:cxn modelId="{83B38CB1-BDDC-448E-B548-4519542ADDE9}" srcId="{5D86C11B-C1C8-40E4-B7A5-0A53F28B0430}" destId="{27C15795-0D36-4DDC-8CF1-F3C54A26E5A2}" srcOrd="10" destOrd="0" parTransId="{82616E5E-E872-4F52-82C2-AF1FF4D8F199}" sibTransId="{F6211562-9D6E-4CBC-911B-3634D66D86D0}"/>
    <dgm:cxn modelId="{472FB5B5-B41A-40D8-B379-58149426BC5A}" srcId="{5D86C11B-C1C8-40E4-B7A5-0A53F28B0430}" destId="{92DA362B-E58C-485C-A124-F6F0BDAF015D}" srcOrd="14" destOrd="0" parTransId="{1087A80E-B760-409E-ABF7-096FDFE9F7B2}" sibTransId="{5C01F565-9923-41BD-9D40-9CFDBAF8F564}"/>
    <dgm:cxn modelId="{EC2F03B7-539D-433F-BFC4-D51540E39663}" type="presOf" srcId="{27C15795-0D36-4DDC-8CF1-F3C54A26E5A2}" destId="{584E49FF-E823-49AE-ACE8-23A0034854D5}" srcOrd="0" destOrd="0" presId="urn:microsoft.com/office/officeart/2005/8/layout/default"/>
    <dgm:cxn modelId="{94D419BD-FEA8-4F01-9489-C506626655D7}" type="presOf" srcId="{5D86C11B-C1C8-40E4-B7A5-0A53F28B0430}" destId="{CA437744-5D4F-46F8-AE9E-B505D9B0DC1D}" srcOrd="0" destOrd="0" presId="urn:microsoft.com/office/officeart/2005/8/layout/default"/>
    <dgm:cxn modelId="{06EC91C1-CFAA-451B-93E1-4BAAED6E65A1}" type="presOf" srcId="{DDFFBF61-1F7C-46A1-83A9-6084B960610D}" destId="{B256F59D-87A8-47E0-BCDD-EDD19F291282}" srcOrd="0" destOrd="0" presId="urn:microsoft.com/office/officeart/2005/8/layout/default"/>
    <dgm:cxn modelId="{961302C3-E2D9-4FA8-BD1A-725B5AF6E080}" srcId="{5D86C11B-C1C8-40E4-B7A5-0A53F28B0430}" destId="{F8D1EFCD-089C-431B-B132-7AC75F9B4476}" srcOrd="7" destOrd="0" parTransId="{6B823625-A48E-417A-9243-7A4CD66FB893}" sibTransId="{E1318A53-EB6D-4AFA-9576-44CC785A4920}"/>
    <dgm:cxn modelId="{69A136C7-5E79-4438-BF94-4B7C8360A599}" srcId="{5D86C11B-C1C8-40E4-B7A5-0A53F28B0430}" destId="{815A46F2-CEB0-4FD4-8D9A-43DFCB7220C4}" srcOrd="11" destOrd="0" parTransId="{602353BB-E217-4FF3-B96A-7C632876DAC4}" sibTransId="{B52C5AE3-5B8A-41B8-BDDE-F5DC47D27505}"/>
    <dgm:cxn modelId="{1307F8C8-612B-4E03-881B-A84E8D28689D}" type="presOf" srcId="{B462DFA9-F19C-47BE-8C3E-AD8466689BF5}" destId="{C35FE423-C532-43AE-A05C-A1E0DD057ED7}" srcOrd="0" destOrd="0" presId="urn:microsoft.com/office/officeart/2005/8/layout/default"/>
    <dgm:cxn modelId="{8227DDCF-B3C5-4926-AF31-446D09265366}" type="presOf" srcId="{8C608304-E0DE-4BEC-9CE0-57C5F1EDCD3D}" destId="{D5466F0F-4FF7-41E3-8F63-E300D256BD1D}" srcOrd="0" destOrd="0" presId="urn:microsoft.com/office/officeart/2005/8/layout/default"/>
    <dgm:cxn modelId="{EF9BF5D6-DAB4-4694-8C08-B2F2E2240442}" srcId="{5D86C11B-C1C8-40E4-B7A5-0A53F28B0430}" destId="{B462DFA9-F19C-47BE-8C3E-AD8466689BF5}" srcOrd="13" destOrd="0" parTransId="{95F3A98C-B32C-47FE-9A66-1C77EB4D4E6E}" sibTransId="{559A7CE4-24E8-44CC-AFC0-5E308BFA382B}"/>
    <dgm:cxn modelId="{89C60CE3-AE94-43D0-B575-C66D43D2423E}" srcId="{5D86C11B-C1C8-40E4-B7A5-0A53F28B0430}" destId="{9EA27367-CC43-45D0-90C3-2BAC03631130}" srcOrd="5" destOrd="0" parTransId="{739CE3CC-A8FC-42BD-B5F3-07A0D97919E2}" sibTransId="{43D356F6-0FF2-4EC5-A8D7-905FB7477972}"/>
    <dgm:cxn modelId="{3CCC3CE8-9AB6-4398-AB1A-FC5C92646502}" type="presOf" srcId="{F8D1EFCD-089C-431B-B132-7AC75F9B4476}" destId="{9F252A7B-3980-4CDC-AE30-D1085D06C319}" srcOrd="0" destOrd="0" presId="urn:microsoft.com/office/officeart/2005/8/layout/default"/>
    <dgm:cxn modelId="{14ABBCEA-98AE-4512-B641-6FF10C7970DD}" srcId="{5D86C11B-C1C8-40E4-B7A5-0A53F28B0430}" destId="{AF6FAD1D-5441-4E7D-B30A-DA1B4ADE56EE}" srcOrd="12" destOrd="0" parTransId="{88B2ACFD-CB58-4AE0-9802-CB4F91FA3E1B}" sibTransId="{17C8B052-54E9-4C85-99B7-80871E61001E}"/>
    <dgm:cxn modelId="{E922C3FD-8A0E-4208-9A97-362087D237C4}" srcId="{5D86C11B-C1C8-40E4-B7A5-0A53F28B0430}" destId="{D29E94FF-4442-473A-BDB6-18E647C7E52E}" srcOrd="6" destOrd="0" parTransId="{738E825B-B65C-416A-A9D3-4942E3882642}" sibTransId="{B7F43D06-D0FE-47E1-B7CC-3224DC82A4F9}"/>
    <dgm:cxn modelId="{A5DB7E11-13EF-4CA4-BABC-CB3BB0B14E22}" type="presParOf" srcId="{CA437744-5D4F-46F8-AE9E-B505D9B0DC1D}" destId="{D5466F0F-4FF7-41E3-8F63-E300D256BD1D}" srcOrd="0" destOrd="0" presId="urn:microsoft.com/office/officeart/2005/8/layout/default"/>
    <dgm:cxn modelId="{D7DB3ED9-2B09-4360-8436-BCEA62F2CEF8}" type="presParOf" srcId="{CA437744-5D4F-46F8-AE9E-B505D9B0DC1D}" destId="{550510DB-3291-4942-BEC7-5A67743F869B}" srcOrd="1" destOrd="0" presId="urn:microsoft.com/office/officeart/2005/8/layout/default"/>
    <dgm:cxn modelId="{A13D56B8-D67D-431C-9A07-A126B6F2597C}" type="presParOf" srcId="{CA437744-5D4F-46F8-AE9E-B505D9B0DC1D}" destId="{8B99A302-87CF-4AAE-8A9E-E546CFE8E919}" srcOrd="2" destOrd="0" presId="urn:microsoft.com/office/officeart/2005/8/layout/default"/>
    <dgm:cxn modelId="{8368BD4D-9B0C-4971-AAB9-FF6D2C2BEC37}" type="presParOf" srcId="{CA437744-5D4F-46F8-AE9E-B505D9B0DC1D}" destId="{E45CFAEE-32E7-44F7-A262-BA73435A1B43}" srcOrd="3" destOrd="0" presId="urn:microsoft.com/office/officeart/2005/8/layout/default"/>
    <dgm:cxn modelId="{BEA68584-3F28-4831-B8D8-1C6EE03513EE}" type="presParOf" srcId="{CA437744-5D4F-46F8-AE9E-B505D9B0DC1D}" destId="{B256F59D-87A8-47E0-BCDD-EDD19F291282}" srcOrd="4" destOrd="0" presId="urn:microsoft.com/office/officeart/2005/8/layout/default"/>
    <dgm:cxn modelId="{4BB23493-743A-45AA-9A9D-887C29D48331}" type="presParOf" srcId="{CA437744-5D4F-46F8-AE9E-B505D9B0DC1D}" destId="{5F88A79C-FEC6-4477-87F7-D39991C1CF3E}" srcOrd="5" destOrd="0" presId="urn:microsoft.com/office/officeart/2005/8/layout/default"/>
    <dgm:cxn modelId="{934F3D85-9187-4C93-A352-E03A2B839F14}" type="presParOf" srcId="{CA437744-5D4F-46F8-AE9E-B505D9B0DC1D}" destId="{3CF28BC4-7376-4518-A481-710D9CD1DCD5}" srcOrd="6" destOrd="0" presId="urn:microsoft.com/office/officeart/2005/8/layout/default"/>
    <dgm:cxn modelId="{4D3A8FC6-01C6-44DC-8F59-B41DBDAAE391}" type="presParOf" srcId="{CA437744-5D4F-46F8-AE9E-B505D9B0DC1D}" destId="{BB2E2D78-71D3-4A2B-A7DF-214188B7D79D}" srcOrd="7" destOrd="0" presId="urn:microsoft.com/office/officeart/2005/8/layout/default"/>
    <dgm:cxn modelId="{37CFC6DD-6569-49A2-86DB-181D6CE6E18F}" type="presParOf" srcId="{CA437744-5D4F-46F8-AE9E-B505D9B0DC1D}" destId="{AB871158-875D-41FF-A7E9-4AA6426139C9}" srcOrd="8" destOrd="0" presId="urn:microsoft.com/office/officeart/2005/8/layout/default"/>
    <dgm:cxn modelId="{D6CFF7AC-EFA7-47E7-83AE-7DC11765C10D}" type="presParOf" srcId="{CA437744-5D4F-46F8-AE9E-B505D9B0DC1D}" destId="{D6B03E7F-B2F1-46AE-A131-6B961C335449}" srcOrd="9" destOrd="0" presId="urn:microsoft.com/office/officeart/2005/8/layout/default"/>
    <dgm:cxn modelId="{77CF7827-24F7-40BC-AB85-0C4951396A50}" type="presParOf" srcId="{CA437744-5D4F-46F8-AE9E-B505D9B0DC1D}" destId="{6458ECEB-174D-4181-A862-04459CB13D41}" srcOrd="10" destOrd="0" presId="urn:microsoft.com/office/officeart/2005/8/layout/default"/>
    <dgm:cxn modelId="{62E86DD1-C7D1-4B85-B50D-A7606C18CCDE}" type="presParOf" srcId="{CA437744-5D4F-46F8-AE9E-B505D9B0DC1D}" destId="{1E08CF09-F3B3-49DD-B1E7-0E48DE690DB0}" srcOrd="11" destOrd="0" presId="urn:microsoft.com/office/officeart/2005/8/layout/default"/>
    <dgm:cxn modelId="{B73677CE-2596-4292-A0DA-D7EF3F2DF421}" type="presParOf" srcId="{CA437744-5D4F-46F8-AE9E-B505D9B0DC1D}" destId="{EDCEF37E-AAA9-4507-9701-83C4392BF1C6}" srcOrd="12" destOrd="0" presId="urn:microsoft.com/office/officeart/2005/8/layout/default"/>
    <dgm:cxn modelId="{FC1A86F5-33CF-4E6C-AB77-87E55D24AA56}" type="presParOf" srcId="{CA437744-5D4F-46F8-AE9E-B505D9B0DC1D}" destId="{35D02E83-514C-41CC-B1EA-DDF9E026C4CF}" srcOrd="13" destOrd="0" presId="urn:microsoft.com/office/officeart/2005/8/layout/default"/>
    <dgm:cxn modelId="{82232006-77E0-42CC-8EE5-15361EC461D7}" type="presParOf" srcId="{CA437744-5D4F-46F8-AE9E-B505D9B0DC1D}" destId="{9F252A7B-3980-4CDC-AE30-D1085D06C319}" srcOrd="14" destOrd="0" presId="urn:microsoft.com/office/officeart/2005/8/layout/default"/>
    <dgm:cxn modelId="{BD963CD9-5893-40F7-8D32-18F11767CFE0}" type="presParOf" srcId="{CA437744-5D4F-46F8-AE9E-B505D9B0DC1D}" destId="{32E1B517-AAA8-4E30-A215-0A014F0AC631}" srcOrd="15" destOrd="0" presId="urn:microsoft.com/office/officeart/2005/8/layout/default"/>
    <dgm:cxn modelId="{33A99DC8-7770-49B9-9186-12C00F3CDA78}" type="presParOf" srcId="{CA437744-5D4F-46F8-AE9E-B505D9B0DC1D}" destId="{63A679CF-2F35-42DA-B5D6-B8043BD5949B}" srcOrd="16" destOrd="0" presId="urn:microsoft.com/office/officeart/2005/8/layout/default"/>
    <dgm:cxn modelId="{81D5C731-0562-466A-B9FE-555E63AE20B7}" type="presParOf" srcId="{CA437744-5D4F-46F8-AE9E-B505D9B0DC1D}" destId="{56A621E1-D855-440F-9C7A-A8017B4C77D5}" srcOrd="17" destOrd="0" presId="urn:microsoft.com/office/officeart/2005/8/layout/default"/>
    <dgm:cxn modelId="{765F81E7-DC79-441B-A0E0-5DA232700EDD}" type="presParOf" srcId="{CA437744-5D4F-46F8-AE9E-B505D9B0DC1D}" destId="{E9AFE5D3-D109-4DA3-AFEC-7A5FAB56C149}" srcOrd="18" destOrd="0" presId="urn:microsoft.com/office/officeart/2005/8/layout/default"/>
    <dgm:cxn modelId="{D195EAD1-73E3-4165-929B-CB5A6AB56E0F}" type="presParOf" srcId="{CA437744-5D4F-46F8-AE9E-B505D9B0DC1D}" destId="{773C14F3-6F85-4259-B98E-AA6ABE496A48}" srcOrd="19" destOrd="0" presId="urn:microsoft.com/office/officeart/2005/8/layout/default"/>
    <dgm:cxn modelId="{69FEAF0C-493C-488C-91DA-5495E66AF5BA}" type="presParOf" srcId="{CA437744-5D4F-46F8-AE9E-B505D9B0DC1D}" destId="{584E49FF-E823-49AE-ACE8-23A0034854D5}" srcOrd="20" destOrd="0" presId="urn:microsoft.com/office/officeart/2005/8/layout/default"/>
    <dgm:cxn modelId="{EB55F0DB-990F-44AC-A87E-A271FED4439E}" type="presParOf" srcId="{CA437744-5D4F-46F8-AE9E-B505D9B0DC1D}" destId="{AC3F2B3E-D33C-4701-B466-05411D82CAB0}" srcOrd="21" destOrd="0" presId="urn:microsoft.com/office/officeart/2005/8/layout/default"/>
    <dgm:cxn modelId="{88676E00-67B8-4099-987A-CE859E20C28D}" type="presParOf" srcId="{CA437744-5D4F-46F8-AE9E-B505D9B0DC1D}" destId="{1EF4271E-C6A9-4EAE-94BB-E8E3A71C7481}" srcOrd="22" destOrd="0" presId="urn:microsoft.com/office/officeart/2005/8/layout/default"/>
    <dgm:cxn modelId="{10AB74BF-EF0D-41A4-AFBE-52D79F1B94BD}" type="presParOf" srcId="{CA437744-5D4F-46F8-AE9E-B505D9B0DC1D}" destId="{F5A3DDC1-A42B-4410-ACD5-AB0B316EF76B}" srcOrd="23" destOrd="0" presId="urn:microsoft.com/office/officeart/2005/8/layout/default"/>
    <dgm:cxn modelId="{E74E87AE-1CB7-4069-841D-52F155B280A4}" type="presParOf" srcId="{CA437744-5D4F-46F8-AE9E-B505D9B0DC1D}" destId="{402C0660-F57B-4E86-A635-27CC76C6F789}" srcOrd="24" destOrd="0" presId="urn:microsoft.com/office/officeart/2005/8/layout/default"/>
    <dgm:cxn modelId="{E4059595-BAE0-4A12-884C-31582D8B77E4}" type="presParOf" srcId="{CA437744-5D4F-46F8-AE9E-B505D9B0DC1D}" destId="{0708F196-88F2-4098-9975-22BD81287CF8}" srcOrd="25" destOrd="0" presId="urn:microsoft.com/office/officeart/2005/8/layout/default"/>
    <dgm:cxn modelId="{3309190E-B186-4EFF-852A-F385F5FB5E64}" type="presParOf" srcId="{CA437744-5D4F-46F8-AE9E-B505D9B0DC1D}" destId="{C35FE423-C532-43AE-A05C-A1E0DD057ED7}" srcOrd="26" destOrd="0" presId="urn:microsoft.com/office/officeart/2005/8/layout/default"/>
    <dgm:cxn modelId="{AD124C29-C045-43AB-BAC1-8F4B09BC0073}" type="presParOf" srcId="{CA437744-5D4F-46F8-AE9E-B505D9B0DC1D}" destId="{02C2D603-EAE9-4841-B0F2-67DC81BEFA2F}" srcOrd="27" destOrd="0" presId="urn:microsoft.com/office/officeart/2005/8/layout/default"/>
    <dgm:cxn modelId="{C7F74E83-FCBF-4D3B-A294-59485FCAF2C8}" type="presParOf" srcId="{CA437744-5D4F-46F8-AE9E-B505D9B0DC1D}" destId="{55BCE35E-4DB0-4620-934D-62289EC09384}" srcOrd="28" destOrd="0" presId="urn:microsoft.com/office/officeart/2005/8/layout/default"/>
    <dgm:cxn modelId="{3C096809-FE5E-4A75-BDD8-39342AA8D4E0}" type="presParOf" srcId="{CA437744-5D4F-46F8-AE9E-B505D9B0DC1D}" destId="{0749178E-F810-4CDD-9985-DEC65A1B86FC}" srcOrd="29" destOrd="0" presId="urn:microsoft.com/office/officeart/2005/8/layout/default"/>
    <dgm:cxn modelId="{C27D60EA-533C-43CD-ACB5-D651B0A4B2D7}" type="presParOf" srcId="{CA437744-5D4F-46F8-AE9E-B505D9B0DC1D}" destId="{0CAAAF24-C7F2-460B-AC28-F93F3DF6E83A}"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37B00-8A4C-4C54-AEF8-0744F4BB4EEA}">
      <dsp:nvSpPr>
        <dsp:cNvPr id="0" name=""/>
        <dsp:cNvSpPr/>
      </dsp:nvSpPr>
      <dsp:spPr>
        <a:xfrm>
          <a:off x="0" y="19347"/>
          <a:ext cx="5424487" cy="662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Customer</a:t>
          </a:r>
          <a:endParaRPr lang="en-IN" sz="2800" b="1" kern="1200" dirty="0">
            <a:latin typeface="+mn-lt"/>
          </a:endParaRPr>
        </a:p>
      </dsp:txBody>
      <dsp:txXfrm>
        <a:off x="0" y="19347"/>
        <a:ext cx="5424487" cy="662400"/>
      </dsp:txXfrm>
    </dsp:sp>
    <dsp:sp modelId="{100BC5FD-A3C1-49B7-8860-0194E0E340BB}">
      <dsp:nvSpPr>
        <dsp:cNvPr id="0" name=""/>
        <dsp:cNvSpPr/>
      </dsp:nvSpPr>
      <dsp:spPr>
        <a:xfrm>
          <a:off x="0" y="681747"/>
          <a:ext cx="5424487" cy="429317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dirty="0">
              <a:latin typeface="+mn-lt"/>
            </a:rPr>
            <a:t>Generation ‘Next’</a:t>
          </a:r>
          <a:endParaRPr lang="en-IN" sz="2300" kern="1200" dirty="0">
            <a:latin typeface="+mn-lt"/>
          </a:endParaRPr>
        </a:p>
        <a:p>
          <a:pPr marL="228600" lvl="1" indent="-228600" algn="l" defTabSz="1022350">
            <a:lnSpc>
              <a:spcPct val="90000"/>
            </a:lnSpc>
            <a:spcBef>
              <a:spcPct val="0"/>
            </a:spcBef>
            <a:spcAft>
              <a:spcPct val="15000"/>
            </a:spcAft>
            <a:buChar char="•"/>
          </a:pPr>
          <a:endParaRPr lang="en-US" sz="2300" kern="1200" dirty="0">
            <a:latin typeface="+mn-lt"/>
          </a:endParaRPr>
        </a:p>
        <a:p>
          <a:pPr marL="228600" lvl="1" indent="-228600" algn="l" defTabSz="1022350">
            <a:lnSpc>
              <a:spcPct val="90000"/>
            </a:lnSpc>
            <a:spcBef>
              <a:spcPct val="0"/>
            </a:spcBef>
            <a:spcAft>
              <a:spcPct val="15000"/>
            </a:spcAft>
            <a:buChar char="•"/>
          </a:pPr>
          <a:r>
            <a:rPr lang="en-US" sz="2300" kern="1200">
              <a:latin typeface="+mn-lt"/>
            </a:rPr>
            <a:t>Knowledge Explosion</a:t>
          </a:r>
          <a:endParaRPr lang="en-US" sz="2300" kern="1200" dirty="0">
            <a:latin typeface="+mn-lt"/>
          </a:endParaRPr>
        </a:p>
        <a:p>
          <a:pPr marL="228600" lvl="1" indent="-228600" algn="l" defTabSz="1022350">
            <a:lnSpc>
              <a:spcPct val="90000"/>
            </a:lnSpc>
            <a:spcBef>
              <a:spcPct val="0"/>
            </a:spcBef>
            <a:spcAft>
              <a:spcPct val="15000"/>
            </a:spcAft>
            <a:buChar char="•"/>
          </a:pPr>
          <a:endParaRPr lang="en-US" sz="2300" b="0" i="0" u="none" strike="noStrike" kern="1200" baseline="0" dirty="0">
            <a:latin typeface="+mn-lt"/>
          </a:endParaRPr>
        </a:p>
        <a:p>
          <a:pPr marL="228600" lvl="1" indent="-228600" algn="l" defTabSz="1022350">
            <a:lnSpc>
              <a:spcPct val="90000"/>
            </a:lnSpc>
            <a:spcBef>
              <a:spcPct val="0"/>
            </a:spcBef>
            <a:spcAft>
              <a:spcPct val="15000"/>
            </a:spcAft>
            <a:buChar char="•"/>
          </a:pPr>
          <a:r>
            <a:rPr lang="en-US" sz="2300" b="0" i="0" u="none" strike="noStrike" kern="1200" baseline="0">
              <a:latin typeface="+mn-lt"/>
            </a:rPr>
            <a:t>Do it Yourself</a:t>
          </a:r>
          <a:endParaRPr lang="en-US" sz="2300" kern="1200" dirty="0">
            <a:latin typeface="+mn-lt"/>
          </a:endParaRPr>
        </a:p>
        <a:p>
          <a:pPr marL="228600" lvl="1" indent="-228600" algn="l" defTabSz="1022350">
            <a:lnSpc>
              <a:spcPct val="90000"/>
            </a:lnSpc>
            <a:spcBef>
              <a:spcPct val="0"/>
            </a:spcBef>
            <a:spcAft>
              <a:spcPct val="15000"/>
            </a:spcAft>
            <a:buChar char="•"/>
          </a:pPr>
          <a:endParaRPr lang="en-US" sz="2300" kern="1200" dirty="0">
            <a:latin typeface="+mn-lt"/>
          </a:endParaRPr>
        </a:p>
        <a:p>
          <a:pPr marL="228600" lvl="1" indent="-228600" algn="l" defTabSz="1022350">
            <a:lnSpc>
              <a:spcPct val="90000"/>
            </a:lnSpc>
            <a:spcBef>
              <a:spcPct val="0"/>
            </a:spcBef>
            <a:spcAft>
              <a:spcPct val="15000"/>
            </a:spcAft>
            <a:buChar char="•"/>
          </a:pPr>
          <a:r>
            <a:rPr lang="en-US" sz="2300" kern="1200">
              <a:latin typeface="+mn-lt"/>
            </a:rPr>
            <a:t>Be Different, Do Different</a:t>
          </a:r>
          <a:endParaRPr lang="en-US" sz="2300" b="0" i="0" u="none" strike="noStrike" kern="1200" baseline="0" dirty="0">
            <a:latin typeface="+mn-lt"/>
          </a:endParaRPr>
        </a:p>
        <a:p>
          <a:pPr marL="228600" lvl="1" indent="-228600" algn="l" defTabSz="1022350">
            <a:lnSpc>
              <a:spcPct val="90000"/>
            </a:lnSpc>
            <a:spcBef>
              <a:spcPct val="0"/>
            </a:spcBef>
            <a:spcAft>
              <a:spcPct val="15000"/>
            </a:spcAft>
            <a:buChar char="•"/>
          </a:pPr>
          <a:endParaRPr lang="en-US" sz="2300" b="0" i="0" u="none" strike="noStrike" kern="1200" baseline="0" dirty="0">
            <a:latin typeface="+mn-lt"/>
          </a:endParaRPr>
        </a:p>
        <a:p>
          <a:pPr marL="228600" lvl="1" indent="-228600" algn="l" defTabSz="1022350">
            <a:lnSpc>
              <a:spcPct val="90000"/>
            </a:lnSpc>
            <a:spcBef>
              <a:spcPct val="0"/>
            </a:spcBef>
            <a:spcAft>
              <a:spcPct val="15000"/>
            </a:spcAft>
            <a:buChar char="•"/>
          </a:pPr>
          <a:r>
            <a:rPr lang="en-US" sz="2300" b="0" i="0" u="none" strike="noStrike" kern="1200" baseline="0">
              <a:latin typeface="+mn-lt"/>
            </a:rPr>
            <a:t>Value Driven</a:t>
          </a:r>
          <a:endParaRPr lang="en-US" sz="2300" b="0" i="0" u="none" strike="noStrike" kern="1200" baseline="0" dirty="0">
            <a:latin typeface="+mn-lt"/>
          </a:endParaRPr>
        </a:p>
        <a:p>
          <a:pPr marL="228600" lvl="1" indent="-228600" algn="l" defTabSz="1022350">
            <a:lnSpc>
              <a:spcPct val="90000"/>
            </a:lnSpc>
            <a:spcBef>
              <a:spcPct val="0"/>
            </a:spcBef>
            <a:spcAft>
              <a:spcPct val="15000"/>
            </a:spcAft>
            <a:buChar char="•"/>
          </a:pPr>
          <a:endParaRPr lang="en-US" sz="2300" kern="1200" dirty="0">
            <a:latin typeface="+mn-lt"/>
          </a:endParaRPr>
        </a:p>
        <a:p>
          <a:pPr marL="228600" lvl="1" indent="-228600" algn="l" defTabSz="1022350">
            <a:lnSpc>
              <a:spcPct val="90000"/>
            </a:lnSpc>
            <a:spcBef>
              <a:spcPct val="0"/>
            </a:spcBef>
            <a:spcAft>
              <a:spcPct val="15000"/>
            </a:spcAft>
            <a:buChar char="•"/>
          </a:pPr>
          <a:r>
            <a:rPr lang="en-US" sz="2300" b="0" i="0" u="none" strike="noStrike" kern="1200" baseline="0" dirty="0">
              <a:latin typeface="+mn-lt"/>
            </a:rPr>
            <a:t>Experience driven</a:t>
          </a:r>
          <a:endParaRPr lang="en-US" sz="2300" kern="1200" dirty="0">
            <a:latin typeface="+mn-lt"/>
          </a:endParaRPr>
        </a:p>
      </dsp:txBody>
      <dsp:txXfrm>
        <a:off x="0" y="681747"/>
        <a:ext cx="5424487" cy="4293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37B00-8A4C-4C54-AEF8-0744F4BB4EEA}">
      <dsp:nvSpPr>
        <dsp:cNvPr id="0" name=""/>
        <dsp:cNvSpPr/>
      </dsp:nvSpPr>
      <dsp:spPr>
        <a:xfrm>
          <a:off x="0" y="19347"/>
          <a:ext cx="5424487" cy="662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i="0" u="none" strike="noStrike" kern="1200" baseline="0" dirty="0"/>
            <a:t>Enterprise</a:t>
          </a:r>
          <a:endParaRPr lang="en-IN" sz="2800" kern="1200" dirty="0">
            <a:latin typeface="+mn-lt"/>
          </a:endParaRPr>
        </a:p>
      </dsp:txBody>
      <dsp:txXfrm>
        <a:off x="0" y="19347"/>
        <a:ext cx="5424487" cy="662400"/>
      </dsp:txXfrm>
    </dsp:sp>
    <dsp:sp modelId="{100BC5FD-A3C1-49B7-8860-0194E0E340BB}">
      <dsp:nvSpPr>
        <dsp:cNvPr id="0" name=""/>
        <dsp:cNvSpPr/>
      </dsp:nvSpPr>
      <dsp:spPr>
        <a:xfrm>
          <a:off x="0" y="681747"/>
          <a:ext cx="5424487" cy="429317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dirty="0"/>
            <a:t>Digital transformation</a:t>
          </a:r>
          <a:endParaRPr lang="en-IN" sz="2300" kern="1200" dirty="0">
            <a:latin typeface="+mn-lt"/>
          </a:endParaRPr>
        </a:p>
        <a:p>
          <a:pPr marL="228600" lvl="1" indent="-228600" algn="l" defTabSz="1022350">
            <a:lnSpc>
              <a:spcPct val="90000"/>
            </a:lnSpc>
            <a:spcBef>
              <a:spcPct val="0"/>
            </a:spcBef>
            <a:spcAft>
              <a:spcPct val="15000"/>
            </a:spcAft>
            <a:buFont typeface="Arial" panose="020B0604020202020204" pitchFamily="34" charset="0"/>
            <a:buChar char="•"/>
          </a:pP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a:t>Move to Cloud</a:t>
          </a:r>
          <a:endParaRPr lang="en-US" sz="2300" b="0" i="0" u="none" strike="noStrike" kern="1200" baseline="0" dirty="0"/>
        </a:p>
        <a:p>
          <a:pPr marL="228600" lvl="1" indent="-228600" algn="l" defTabSz="1022350">
            <a:lnSpc>
              <a:spcPct val="90000"/>
            </a:lnSpc>
            <a:spcBef>
              <a:spcPct val="0"/>
            </a:spcBef>
            <a:spcAft>
              <a:spcPct val="15000"/>
            </a:spcAft>
            <a:buFont typeface="Arial" panose="020B0604020202020204" pitchFamily="34" charset="0"/>
            <a:buChar char="•"/>
          </a:pPr>
          <a:endParaRPr lang="en-US" sz="2300" b="0" i="0" u="none" strike="noStrike" kern="1200" baseline="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dirty="0"/>
            <a:t>Customer is God</a:t>
          </a:r>
        </a:p>
        <a:p>
          <a:pPr marL="228600" lvl="1" indent="-228600" algn="l" defTabSz="1022350">
            <a:lnSpc>
              <a:spcPct val="90000"/>
            </a:lnSpc>
            <a:spcBef>
              <a:spcPct val="0"/>
            </a:spcBef>
            <a:spcAft>
              <a:spcPct val="15000"/>
            </a:spcAft>
            <a:buFont typeface="Arial" panose="020B0604020202020204" pitchFamily="34" charset="0"/>
            <a:buChar char="•"/>
          </a:pP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a:t>Survival of the fittest</a:t>
          </a:r>
          <a:endParaRPr lang="en-US" sz="2300" b="0" i="0" u="none" strike="noStrike" kern="1200" baseline="0" dirty="0"/>
        </a:p>
        <a:p>
          <a:pPr marL="228600" lvl="1" indent="-228600" algn="l" defTabSz="1022350">
            <a:lnSpc>
              <a:spcPct val="90000"/>
            </a:lnSpc>
            <a:spcBef>
              <a:spcPct val="0"/>
            </a:spcBef>
            <a:spcAft>
              <a:spcPct val="15000"/>
            </a:spcAft>
            <a:buFont typeface="Arial" panose="020B0604020202020204" pitchFamily="34" charset="0"/>
            <a:buChar char="•"/>
          </a:pP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a:t>Respons</a:t>
          </a:r>
          <a:r>
            <a:rPr lang="en-US" sz="2300" kern="1200"/>
            <a:t>e to Business</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endParaRPr lang="en-US" sz="2300" b="0" i="0" u="none" strike="noStrike" kern="1200" baseline="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u="none" strike="noStrike" kern="1200" baseline="0" dirty="0"/>
            <a:t>Geography &amp; Reach</a:t>
          </a:r>
        </a:p>
      </dsp:txBody>
      <dsp:txXfrm>
        <a:off x="0" y="681747"/>
        <a:ext cx="5424487" cy="4293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66F0F-4FF7-41E3-8F63-E300D256BD1D}">
      <dsp:nvSpPr>
        <dsp:cNvPr id="0" name=""/>
        <dsp:cNvSpPr/>
      </dsp:nvSpPr>
      <dsp:spPr>
        <a:xfrm>
          <a:off x="6109"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IN" sz="1400" kern="1200" dirty="0">
              <a:solidFill>
                <a:srgbClr val="000000"/>
              </a:solidFill>
              <a:latin typeface="Arial"/>
              <a:ea typeface="+mn-ea"/>
              <a:cs typeface="+mn-cs"/>
            </a:rPr>
            <a:t>Omni-channel</a:t>
          </a:r>
        </a:p>
      </dsp:txBody>
      <dsp:txXfrm>
        <a:off x="69375" y="462097"/>
        <a:ext cx="1631352" cy="1169470"/>
      </dsp:txXfrm>
    </dsp:sp>
    <dsp:sp modelId="{8B99A302-87CF-4AAE-8A9E-E546CFE8E919}">
      <dsp:nvSpPr>
        <dsp:cNvPr id="0" name=""/>
        <dsp:cNvSpPr/>
      </dsp:nvSpPr>
      <dsp:spPr>
        <a:xfrm>
          <a:off x="1917768" y="398831"/>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Infra Ready</a:t>
          </a:r>
          <a:endParaRPr lang="en-IN" sz="1400" kern="1200">
            <a:solidFill>
              <a:srgbClr val="000000"/>
            </a:solidFill>
            <a:latin typeface="Arial"/>
            <a:ea typeface="+mn-ea"/>
            <a:cs typeface="+mn-cs"/>
          </a:endParaRPr>
        </a:p>
      </dsp:txBody>
      <dsp:txXfrm>
        <a:off x="1981034" y="462097"/>
        <a:ext cx="1631352" cy="1169470"/>
      </dsp:txXfrm>
    </dsp:sp>
    <dsp:sp modelId="{B256F59D-87A8-47E0-BCDD-EDD19F291282}">
      <dsp:nvSpPr>
        <dsp:cNvPr id="0" name=""/>
        <dsp:cNvSpPr/>
      </dsp:nvSpPr>
      <dsp:spPr>
        <a:xfrm>
          <a:off x="3829427"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solidFill>
                <a:srgbClr val="000000"/>
              </a:solidFill>
              <a:latin typeface="Arial"/>
              <a:ea typeface="+mn-ea"/>
              <a:cs typeface="+mn-cs"/>
            </a:rPr>
            <a:t>Integration Ease</a:t>
          </a:r>
          <a:endParaRPr lang="en-IN" sz="1400" kern="1200" dirty="0">
            <a:solidFill>
              <a:srgbClr val="000000"/>
            </a:solidFill>
            <a:latin typeface="Arial"/>
            <a:ea typeface="+mn-ea"/>
            <a:cs typeface="+mn-cs"/>
          </a:endParaRPr>
        </a:p>
      </dsp:txBody>
      <dsp:txXfrm>
        <a:off x="3892693" y="462097"/>
        <a:ext cx="1631352" cy="1169470"/>
      </dsp:txXfrm>
    </dsp:sp>
    <dsp:sp modelId="{3CF28BC4-7376-4518-A481-710D9CD1DCD5}">
      <dsp:nvSpPr>
        <dsp:cNvPr id="0" name=""/>
        <dsp:cNvSpPr/>
      </dsp:nvSpPr>
      <dsp:spPr>
        <a:xfrm>
          <a:off x="5741087" y="398831"/>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Orchestrated</a:t>
          </a:r>
          <a:endParaRPr lang="en-IN" sz="1400" kern="1200">
            <a:solidFill>
              <a:srgbClr val="000000"/>
            </a:solidFill>
            <a:latin typeface="Arial"/>
            <a:ea typeface="+mn-ea"/>
            <a:cs typeface="+mn-cs"/>
          </a:endParaRPr>
        </a:p>
      </dsp:txBody>
      <dsp:txXfrm>
        <a:off x="5804353" y="462097"/>
        <a:ext cx="1631352" cy="1169470"/>
      </dsp:txXfrm>
    </dsp:sp>
    <dsp:sp modelId="{AB871158-875D-41FF-A7E9-4AA6426139C9}">
      <dsp:nvSpPr>
        <dsp:cNvPr id="0" name=""/>
        <dsp:cNvSpPr/>
      </dsp:nvSpPr>
      <dsp:spPr>
        <a:xfrm>
          <a:off x="7652746" y="398831"/>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IN" sz="1400" kern="1200" dirty="0">
              <a:solidFill>
                <a:srgbClr val="000000"/>
              </a:solidFill>
              <a:latin typeface="Arial"/>
              <a:ea typeface="+mn-ea"/>
              <a:cs typeface="+mn-cs"/>
            </a:rPr>
            <a:t>Future-proof</a:t>
          </a:r>
        </a:p>
      </dsp:txBody>
      <dsp:txXfrm>
        <a:off x="7716012" y="462097"/>
        <a:ext cx="1631352" cy="1169470"/>
      </dsp:txXfrm>
    </dsp:sp>
    <dsp:sp modelId="{6458ECEB-174D-4181-A862-04459CB13D41}">
      <dsp:nvSpPr>
        <dsp:cNvPr id="0" name=""/>
        <dsp:cNvSpPr/>
      </dsp:nvSpPr>
      <dsp:spPr>
        <a:xfrm>
          <a:off x="9564405" y="398831"/>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Secure</a:t>
          </a:r>
          <a:endParaRPr lang="en-IN" sz="1400" kern="1200">
            <a:solidFill>
              <a:srgbClr val="000000"/>
            </a:solidFill>
            <a:latin typeface="Arial"/>
            <a:ea typeface="+mn-ea"/>
            <a:cs typeface="+mn-cs"/>
          </a:endParaRPr>
        </a:p>
      </dsp:txBody>
      <dsp:txXfrm>
        <a:off x="9627671" y="462097"/>
        <a:ext cx="1631352" cy="1169470"/>
      </dsp:txXfrm>
    </dsp:sp>
    <dsp:sp modelId="{EDCEF37E-AAA9-4507-9701-83C4392BF1C6}">
      <dsp:nvSpPr>
        <dsp:cNvPr id="0" name=""/>
        <dsp:cNvSpPr/>
      </dsp:nvSpPr>
      <dsp:spPr>
        <a:xfrm>
          <a:off x="6109" y="1848608"/>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Redundant</a:t>
          </a:r>
          <a:endParaRPr lang="en-IN" sz="1400" kern="1200">
            <a:solidFill>
              <a:srgbClr val="000000"/>
            </a:solidFill>
            <a:latin typeface="Arial"/>
            <a:ea typeface="+mn-ea"/>
            <a:cs typeface="+mn-cs"/>
          </a:endParaRPr>
        </a:p>
      </dsp:txBody>
      <dsp:txXfrm>
        <a:off x="69375" y="1911874"/>
        <a:ext cx="1631352" cy="1169470"/>
      </dsp:txXfrm>
    </dsp:sp>
    <dsp:sp modelId="{9F252A7B-3980-4CDC-AE30-D1085D06C319}">
      <dsp:nvSpPr>
        <dsp:cNvPr id="0" name=""/>
        <dsp:cNvSpPr/>
      </dsp:nvSpPr>
      <dsp:spPr>
        <a:xfrm>
          <a:off x="1917768"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Compliant</a:t>
          </a:r>
          <a:endParaRPr lang="en-IN" sz="1400" kern="1200">
            <a:solidFill>
              <a:srgbClr val="000000"/>
            </a:solidFill>
            <a:latin typeface="Arial"/>
            <a:ea typeface="+mn-ea"/>
            <a:cs typeface="+mn-cs"/>
          </a:endParaRPr>
        </a:p>
      </dsp:txBody>
      <dsp:txXfrm>
        <a:off x="1981034" y="1911874"/>
        <a:ext cx="1631352" cy="1169470"/>
      </dsp:txXfrm>
    </dsp:sp>
    <dsp:sp modelId="{63A679CF-2F35-42DA-B5D6-B8043BD5949B}">
      <dsp:nvSpPr>
        <dsp:cNvPr id="0" name=""/>
        <dsp:cNvSpPr/>
      </dsp:nvSpPr>
      <dsp:spPr>
        <a:xfrm>
          <a:off x="3829427" y="1848608"/>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Scalable</a:t>
          </a:r>
          <a:endParaRPr lang="en-IN" sz="1400" kern="1200">
            <a:solidFill>
              <a:srgbClr val="000000"/>
            </a:solidFill>
            <a:latin typeface="Arial"/>
            <a:ea typeface="+mn-ea"/>
            <a:cs typeface="+mn-cs"/>
          </a:endParaRPr>
        </a:p>
      </dsp:txBody>
      <dsp:txXfrm>
        <a:off x="3892693" y="1911874"/>
        <a:ext cx="1631352" cy="1169470"/>
      </dsp:txXfrm>
    </dsp:sp>
    <dsp:sp modelId="{E9AFE5D3-D109-4DA3-AFEC-7A5FAB56C149}">
      <dsp:nvSpPr>
        <dsp:cNvPr id="0" name=""/>
        <dsp:cNvSpPr/>
      </dsp:nvSpPr>
      <dsp:spPr>
        <a:xfrm>
          <a:off x="5741087"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Customizable</a:t>
          </a:r>
          <a:endParaRPr lang="en-IN" sz="1400" kern="1200">
            <a:solidFill>
              <a:srgbClr val="000000"/>
            </a:solidFill>
            <a:latin typeface="Arial"/>
            <a:ea typeface="+mn-ea"/>
            <a:cs typeface="+mn-cs"/>
          </a:endParaRPr>
        </a:p>
      </dsp:txBody>
      <dsp:txXfrm>
        <a:off x="5804353" y="1911874"/>
        <a:ext cx="1631352" cy="1169470"/>
      </dsp:txXfrm>
    </dsp:sp>
    <dsp:sp modelId="{584E49FF-E823-49AE-ACE8-23A0034854D5}">
      <dsp:nvSpPr>
        <dsp:cNvPr id="0" name=""/>
        <dsp:cNvSpPr/>
      </dsp:nvSpPr>
      <dsp:spPr>
        <a:xfrm>
          <a:off x="7652746" y="1848608"/>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Reach</a:t>
          </a:r>
          <a:endParaRPr lang="en-IN" sz="1400" kern="1200">
            <a:solidFill>
              <a:srgbClr val="000000"/>
            </a:solidFill>
            <a:latin typeface="Arial"/>
            <a:ea typeface="+mn-ea"/>
            <a:cs typeface="+mn-cs"/>
          </a:endParaRPr>
        </a:p>
      </dsp:txBody>
      <dsp:txXfrm>
        <a:off x="7716012" y="1911874"/>
        <a:ext cx="1631352" cy="1169470"/>
      </dsp:txXfrm>
    </dsp:sp>
    <dsp:sp modelId="{1EF4271E-C6A9-4EAE-94BB-E8E3A71C7481}">
      <dsp:nvSpPr>
        <dsp:cNvPr id="0" name=""/>
        <dsp:cNvSpPr/>
      </dsp:nvSpPr>
      <dsp:spPr>
        <a:xfrm>
          <a:off x="9564405" y="1848608"/>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Assurance</a:t>
          </a:r>
          <a:endParaRPr lang="en-IN" sz="1400" kern="1200">
            <a:solidFill>
              <a:srgbClr val="000000"/>
            </a:solidFill>
            <a:latin typeface="Arial"/>
            <a:ea typeface="+mn-ea"/>
            <a:cs typeface="+mn-cs"/>
          </a:endParaRPr>
        </a:p>
      </dsp:txBody>
      <dsp:txXfrm>
        <a:off x="9627671" y="1911874"/>
        <a:ext cx="1631352" cy="1169470"/>
      </dsp:txXfrm>
    </dsp:sp>
    <dsp:sp modelId="{402C0660-F57B-4E86-A635-27CC76C6F789}">
      <dsp:nvSpPr>
        <dsp:cNvPr id="0" name=""/>
        <dsp:cNvSpPr/>
      </dsp:nvSpPr>
      <dsp:spPr>
        <a:xfrm>
          <a:off x="1917768" y="3298384"/>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Opex Based</a:t>
          </a:r>
          <a:endParaRPr lang="en-IN" sz="1400" kern="1200">
            <a:solidFill>
              <a:srgbClr val="000000"/>
            </a:solidFill>
            <a:latin typeface="Arial"/>
            <a:ea typeface="+mn-ea"/>
            <a:cs typeface="+mn-cs"/>
          </a:endParaRPr>
        </a:p>
      </dsp:txBody>
      <dsp:txXfrm>
        <a:off x="1981034" y="3361650"/>
        <a:ext cx="1631352" cy="1169470"/>
      </dsp:txXfrm>
    </dsp:sp>
    <dsp:sp modelId="{C35FE423-C532-43AE-A05C-A1E0DD057ED7}">
      <dsp:nvSpPr>
        <dsp:cNvPr id="0" name=""/>
        <dsp:cNvSpPr/>
      </dsp:nvSpPr>
      <dsp:spPr>
        <a:xfrm>
          <a:off x="3829427" y="3298384"/>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Flexible</a:t>
          </a:r>
          <a:endParaRPr lang="en-IN" sz="1400" kern="1200">
            <a:solidFill>
              <a:srgbClr val="000000"/>
            </a:solidFill>
            <a:latin typeface="Arial"/>
            <a:ea typeface="+mn-ea"/>
            <a:cs typeface="+mn-cs"/>
          </a:endParaRPr>
        </a:p>
      </dsp:txBody>
      <dsp:txXfrm>
        <a:off x="3892693" y="3361650"/>
        <a:ext cx="1631352" cy="1169470"/>
      </dsp:txXfrm>
    </dsp:sp>
    <dsp:sp modelId="{55BCE35E-4DB0-4620-934D-62289EC09384}">
      <dsp:nvSpPr>
        <dsp:cNvPr id="0" name=""/>
        <dsp:cNvSpPr/>
      </dsp:nvSpPr>
      <dsp:spPr>
        <a:xfrm>
          <a:off x="5741087" y="3298384"/>
          <a:ext cx="1757884" cy="1296002"/>
        </a:xfrm>
        <a:prstGeom prst="roundRect">
          <a:avLst/>
        </a:prstGeom>
        <a:solidFill>
          <a:srgbClr val="FFFFFF"/>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a:solidFill>
                <a:srgbClr val="000000"/>
              </a:solidFill>
              <a:latin typeface="Arial"/>
              <a:ea typeface="+mn-ea"/>
              <a:cs typeface="+mn-cs"/>
            </a:rPr>
            <a:t>ROI Driven</a:t>
          </a:r>
          <a:endParaRPr lang="en-IN" sz="1400" kern="1200">
            <a:solidFill>
              <a:srgbClr val="000000"/>
            </a:solidFill>
            <a:latin typeface="Arial"/>
            <a:ea typeface="+mn-ea"/>
            <a:cs typeface="+mn-cs"/>
          </a:endParaRPr>
        </a:p>
      </dsp:txBody>
      <dsp:txXfrm>
        <a:off x="5804353" y="3361650"/>
        <a:ext cx="1631352" cy="1169470"/>
      </dsp:txXfrm>
    </dsp:sp>
    <dsp:sp modelId="{0CAAAF24-C7F2-460B-AC28-F93F3DF6E83A}">
      <dsp:nvSpPr>
        <dsp:cNvPr id="0" name=""/>
        <dsp:cNvSpPr/>
      </dsp:nvSpPr>
      <dsp:spPr>
        <a:xfrm>
          <a:off x="7652746" y="3298384"/>
          <a:ext cx="1757884" cy="1296002"/>
        </a:xfrm>
        <a:prstGeom prst="roundRect">
          <a:avLst/>
        </a:prstGeom>
        <a:solidFill>
          <a:srgbClr val="DCE6F2">
            <a:alpha val="40000"/>
          </a:srgbClr>
        </a:solidFill>
        <a:ln w="9525" cap="flat" cmpd="sng" algn="ctr">
          <a:solidFill>
            <a:srgbClr val="418FDE">
              <a:lumMod val="60000"/>
              <a:lumOff val="4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IN" sz="1400" kern="1200" dirty="0">
              <a:solidFill>
                <a:srgbClr val="000000"/>
              </a:solidFill>
              <a:latin typeface="Arial"/>
              <a:ea typeface="+mn-ea"/>
              <a:cs typeface="+mn-cs"/>
            </a:rPr>
            <a:t>Cost-efficient</a:t>
          </a:r>
        </a:p>
      </dsp:txBody>
      <dsp:txXfrm>
        <a:off x="7716012" y="3361650"/>
        <a:ext cx="1631352" cy="1169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D971C-8662-421B-BBDE-EA4CE8B40BC9}" type="datetimeFigureOut">
              <a:rPr lang="en-IN" smtClean="0"/>
              <a:t>07-07-2022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9FD30-45C7-4B09-9CAD-1F34DD8E935B}" type="slidenum">
              <a:rPr lang="en-IN" smtClean="0"/>
              <a:t>‹#›</a:t>
            </a:fld>
            <a:endParaRPr lang="en-IN"/>
          </a:p>
        </p:txBody>
      </p:sp>
    </p:spTree>
    <p:extLst>
      <p:ext uri="{BB962C8B-B14F-4D97-AF65-F5344CB8AC3E}">
        <p14:creationId xmlns:p14="http://schemas.microsoft.com/office/powerpoint/2010/main" val="115890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43641"/>
            <a:ext cx="10051200" cy="492443"/>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432000" y="1316568"/>
            <a:ext cx="11328200" cy="4993217"/>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76D5D4-6F02-4BCF-9E18-BE84FEBED785}"/>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1" y="1316568"/>
            <a:ext cx="5425017"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35184" y="1316568"/>
            <a:ext cx="5425016"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31800" y="343641"/>
            <a:ext cx="10104200" cy="492443"/>
          </a:xfrm>
          <a:prstGeom prst="rect">
            <a:avLst/>
          </a:prstGeom>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7F1A86DE-5F51-4937-8D12-571829454B28}"/>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 y="0"/>
            <a:ext cx="12192001" cy="68580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882180"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3" y="4612904"/>
            <a:ext cx="11136000" cy="2245096"/>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0"/>
              </a:lnSpc>
            </a:pPr>
            <a:endParaRPr lang="en-IN" sz="240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3" y="4494371"/>
            <a:ext cx="11136000" cy="118533"/>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6" y="4839528"/>
            <a:ext cx="9797661" cy="1001229"/>
          </a:xfrm>
        </p:spPr>
        <p:txBody>
          <a:bodyPr>
            <a:noAutofit/>
          </a:bodyPr>
          <a:lstStyle>
            <a:lvl1pPr marL="0" indent="0">
              <a:lnSpc>
                <a:spcPts val="4000"/>
              </a:lnSpc>
              <a:spcBef>
                <a:spcPts val="0"/>
              </a:spcBef>
              <a:buNone/>
              <a:defRPr sz="3200"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88042" y="5753617"/>
            <a:ext cx="9755085" cy="454763"/>
          </a:xfrm>
        </p:spPr>
        <p:txBody>
          <a:bodyPr>
            <a:noAutofit/>
          </a:bodyPr>
          <a:lstStyle>
            <a:lvl1pPr marL="0" indent="0">
              <a:lnSpc>
                <a:spcPts val="2667"/>
              </a:lnSpc>
              <a:spcBef>
                <a:spcPts val="0"/>
              </a:spcBef>
              <a:buNone/>
              <a:defRPr sz="2400" b="1" baseline="0">
                <a:solidFill>
                  <a:schemeClr val="bg1">
                    <a:lumMod val="95000"/>
                  </a:schemeClr>
                </a:solidFill>
              </a:defRPr>
            </a:lvl1pPr>
          </a:lstStyle>
          <a:p>
            <a:pPr lvl="0"/>
            <a:r>
              <a:rPr lang="en-US"/>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88041" y="6262239"/>
            <a:ext cx="6816328" cy="369471"/>
          </a:xfrm>
        </p:spPr>
        <p:txBody>
          <a:bodyPr anchor="t">
            <a:noAutofit/>
          </a:bodyPr>
          <a:lstStyle>
            <a:lvl1pPr marL="0" indent="0">
              <a:lnSpc>
                <a:spcPts val="2400"/>
              </a:lnSpc>
              <a:buNone/>
              <a:defRPr sz="1867" b="0">
                <a:solidFill>
                  <a:schemeClr val="bg1">
                    <a:lumMod val="85000"/>
                  </a:schemeClr>
                </a:solidFill>
              </a:defRPr>
            </a:lvl1pPr>
          </a:lstStyle>
          <a:p>
            <a:pPr lvl="0"/>
            <a:r>
              <a:rPr lang="en-US"/>
              <a:t>Month 2021</a:t>
            </a:r>
          </a:p>
        </p:txBody>
      </p:sp>
    </p:spTree>
    <p:extLst>
      <p:ext uri="{BB962C8B-B14F-4D97-AF65-F5344CB8AC3E}">
        <p14:creationId xmlns:p14="http://schemas.microsoft.com/office/powerpoint/2010/main" val="380902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extLst>
      <p:ext uri="{BB962C8B-B14F-4D97-AF65-F5344CB8AC3E}">
        <p14:creationId xmlns:p14="http://schemas.microsoft.com/office/powerpoint/2010/main" val="20826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5159304" y="2280919"/>
            <a:ext cx="1873392" cy="241124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3534222" y="2696297"/>
            <a:ext cx="5123559" cy="1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15" tIns="46457" rIns="92915" bIns="46457" numCol="1" anchor="t" anchorCtr="0" compatLnSpc="1">
            <a:prstTxWarp prst="textNoShape">
              <a:avLst/>
            </a:prstTxWarp>
          </a:bodyPr>
          <a:lstStyle/>
          <a:p>
            <a:pPr algn="ctr" defTabSz="929129"/>
            <a:r>
              <a:rPr lang="en-IN" sz="8133"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388419" y="4989095"/>
            <a:ext cx="11353773" cy="1010795"/>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2292" y="472819"/>
            <a:ext cx="2276797" cy="1911095"/>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7775" y="472819"/>
            <a:ext cx="2276797" cy="1911095"/>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sifytechnologies.com/disclaimer/"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sifytechnologies.com/privacy-policy/"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13" name="Title Placeholder 11"/>
          <p:cNvSpPr>
            <a:spLocks noGrp="1"/>
          </p:cNvSpPr>
          <p:nvPr>
            <p:ph type="title"/>
          </p:nvPr>
        </p:nvSpPr>
        <p:spPr>
          <a:xfrm>
            <a:off x="432000" y="405201"/>
            <a:ext cx="10049933" cy="369322"/>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8" name="Rectangle 7">
            <a:extLst>
              <a:ext uri="{FF2B5EF4-FFF2-40B4-BE49-F238E27FC236}">
                <a16:creationId xmlns:a16="http://schemas.microsoft.com/office/drawing/2014/main" id="{417FA4B3-F7C1-4648-B090-B522E941F4EB}"/>
              </a:ext>
            </a:extLst>
          </p:cNvPr>
          <p:cNvSpPr/>
          <p:nvPr userDrawn="1"/>
        </p:nvSpPr>
        <p:spPr>
          <a:xfrm flipH="1">
            <a:off x="-4320" y="6569629"/>
            <a:ext cx="6100319" cy="28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Rectangle 8">
            <a:extLst>
              <a:ext uri="{FF2B5EF4-FFF2-40B4-BE49-F238E27FC236}">
                <a16:creationId xmlns:a16="http://schemas.microsoft.com/office/drawing/2014/main" id="{A6F272C6-454F-40E5-B87D-22C92F95428E}"/>
              </a:ext>
            </a:extLst>
          </p:cNvPr>
          <p:cNvSpPr/>
          <p:nvPr userDrawn="1"/>
        </p:nvSpPr>
        <p:spPr>
          <a:xfrm flipH="1">
            <a:off x="6095999" y="6569629"/>
            <a:ext cx="6100323" cy="288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1" name="TextBox 10">
            <a:extLst>
              <a:ext uri="{FF2B5EF4-FFF2-40B4-BE49-F238E27FC236}">
                <a16:creationId xmlns:a16="http://schemas.microsoft.com/office/drawing/2014/main" id="{3E3CAA0E-74BD-422E-87BA-B203A6CDC1C8}"/>
              </a:ext>
            </a:extLst>
          </p:cNvPr>
          <p:cNvSpPr txBox="1"/>
          <p:nvPr userDrawn="1"/>
        </p:nvSpPr>
        <p:spPr>
          <a:xfrm>
            <a:off x="338416" y="6564257"/>
            <a:ext cx="5184576" cy="256545"/>
          </a:xfrm>
          <a:prstGeom prst="rect">
            <a:avLst/>
          </a:prstGeom>
          <a:noFill/>
        </p:spPr>
        <p:txBody>
          <a:bodyPr wrap="square" rtlCol="0">
            <a:spAutoFit/>
          </a:bodyPr>
          <a:lstStyle/>
          <a:p>
            <a:r>
              <a:rPr lang="en-US" sz="1067" kern="1200" dirty="0">
                <a:solidFill>
                  <a:schemeClr val="bg1">
                    <a:lumMod val="95000"/>
                  </a:schemeClr>
                </a:solidFill>
                <a:effectLst/>
                <a:latin typeface="+mn-lt"/>
                <a:ea typeface="+mn-ea"/>
                <a:cs typeface="+mn-cs"/>
              </a:rPr>
              <a:t>Copyright © 2022 Sify Technologies Limited. All rights reserved.</a:t>
            </a:r>
            <a:endParaRPr lang="en-IN" sz="1067" kern="1200" dirty="0">
              <a:solidFill>
                <a:schemeClr val="bg1">
                  <a:lumMod val="95000"/>
                </a:schemeClr>
              </a:solidFill>
              <a:effectLst/>
              <a:latin typeface="+mn-lt"/>
              <a:ea typeface="+mn-ea"/>
              <a:cs typeface="+mn-cs"/>
            </a:endParaRPr>
          </a:p>
        </p:txBody>
      </p:sp>
      <p:sp>
        <p:nvSpPr>
          <p:cNvPr id="12" name="TextBox 11">
            <a:extLst>
              <a:ext uri="{FF2B5EF4-FFF2-40B4-BE49-F238E27FC236}">
                <a16:creationId xmlns:a16="http://schemas.microsoft.com/office/drawing/2014/main" id="{C954642D-02DD-4F03-92E2-93936CC9C301}"/>
              </a:ext>
            </a:extLst>
          </p:cNvPr>
          <p:cNvSpPr txBox="1"/>
          <p:nvPr userDrawn="1"/>
        </p:nvSpPr>
        <p:spPr>
          <a:xfrm>
            <a:off x="6288021" y="6564257"/>
            <a:ext cx="4032448" cy="256545"/>
          </a:xfrm>
          <a:prstGeom prst="rect">
            <a:avLst/>
          </a:prstGeom>
          <a:noFill/>
        </p:spPr>
        <p:txBody>
          <a:bodyPr wrap="square" rtlCol="0">
            <a:spAutoFit/>
          </a:bodyPr>
          <a:lstStyle/>
          <a:p>
            <a:r>
              <a:rPr lang="en-US" sz="1067" dirty="0">
                <a:solidFill>
                  <a:schemeClr val="tx1">
                    <a:lumMod val="75000"/>
                    <a:lumOff val="25000"/>
                  </a:schemeClr>
                </a:solidFill>
                <a:hlinkClick r:id="rId6">
                  <a:extLst>
                    <a:ext uri="{A12FA001-AC4F-418D-AE19-62706E023703}">
                      <ahyp:hlinkClr xmlns:ahyp="http://schemas.microsoft.com/office/drawing/2018/hyperlinkcolor" val="tx"/>
                    </a:ext>
                  </a:extLst>
                </a:hlinkClick>
              </a:rPr>
              <a:t>Privacy Policy</a:t>
            </a:r>
            <a:r>
              <a:rPr lang="en-US" sz="1067" dirty="0">
                <a:solidFill>
                  <a:schemeClr val="tx1">
                    <a:lumMod val="75000"/>
                    <a:lumOff val="25000"/>
                  </a:schemeClr>
                </a:solidFill>
              </a:rPr>
              <a:t> |  </a:t>
            </a:r>
            <a:r>
              <a:rPr lang="en-US" sz="1067" dirty="0">
                <a:solidFill>
                  <a:schemeClr val="tx1">
                    <a:lumMod val="75000"/>
                    <a:lumOff val="25000"/>
                  </a:schemeClr>
                </a:solidFill>
                <a:hlinkClick r:id="rId7">
                  <a:extLst>
                    <a:ext uri="{A12FA001-AC4F-418D-AE19-62706E023703}">
                      <ahyp:hlinkClr xmlns:ahyp="http://schemas.microsoft.com/office/drawing/2018/hyperlinkcolor" val="tx"/>
                    </a:ext>
                  </a:extLst>
                </a:hlinkClick>
              </a:rPr>
              <a:t>Disclaimer</a:t>
            </a:r>
            <a:endParaRPr lang="en-IN" sz="1067" dirty="0">
              <a:solidFill>
                <a:schemeClr val="tx1">
                  <a:lumMod val="75000"/>
                  <a:lumOff val="25000"/>
                </a:schemeClr>
              </a:solidFill>
            </a:endParaRPr>
          </a:p>
        </p:txBody>
      </p:sp>
      <p:sp>
        <p:nvSpPr>
          <p:cNvPr id="14" name="Rectangle 13">
            <a:extLst>
              <a:ext uri="{FF2B5EF4-FFF2-40B4-BE49-F238E27FC236}">
                <a16:creationId xmlns:a16="http://schemas.microsoft.com/office/drawing/2014/main" id="{932809EC-61B7-4889-92B5-4211D9A004D9}"/>
              </a:ext>
            </a:extLst>
          </p:cNvPr>
          <p:cNvSpPr/>
          <p:nvPr userDrawn="1"/>
        </p:nvSpPr>
        <p:spPr>
          <a:xfrm>
            <a:off x="0" y="0"/>
            <a:ext cx="192000" cy="816000"/>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IN" sz="2400" noProof="0">
              <a:sym typeface="Arial"/>
            </a:endParaRPr>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722" r:id="rId3"/>
    <p:sldLayoutId id="2147483702" r:id="rId4"/>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689" userDrawn="1">
          <p15:clr>
            <a:srgbClr val="F26B43"/>
          </p15:clr>
        </p15:guide>
        <p15:guide id="4" pos="3991" userDrawn="1">
          <p15:clr>
            <a:srgbClr val="F26B43"/>
          </p15:clr>
        </p15:guide>
        <p15:guide id="5" pos="256" userDrawn="1">
          <p15:clr>
            <a:srgbClr val="F26B43"/>
          </p15:clr>
        </p15:guide>
        <p15:guide id="6" pos="7408" userDrawn="1">
          <p15:clr>
            <a:srgbClr val="F26B43"/>
          </p15:clr>
        </p15:guide>
        <p15:guide id="7" orient="horz" pos="3975" userDrawn="1">
          <p15:clr>
            <a:srgbClr val="F26B43"/>
          </p15:clr>
        </p15:guide>
        <p15:guide id="8" orient="horz" pos="816" userDrawn="1">
          <p15:clr>
            <a:srgbClr val="F26B43"/>
          </p15:clr>
        </p15:guide>
        <p15:guide id="9" orient="horz" pos="5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1" y="1368215"/>
            <a:ext cx="11216217" cy="4878071"/>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11048577" y="6356353"/>
            <a:ext cx="650240" cy="366183"/>
          </a:xfrm>
          <a:prstGeom prst="rect">
            <a:avLst/>
          </a:prstGeom>
        </p:spPr>
        <p:txBody>
          <a:bodyPr vert="horz" lIns="91428" tIns="45715" rIns="0" bIns="45715" rtlCol="0" anchor="ctr"/>
          <a:lstStyle>
            <a:lvl1pPr algn="r">
              <a:defRPr sz="1333">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129719"/>
            <a:ext cx="1592940" cy="159293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432000" y="551251"/>
            <a:ext cx="10049933" cy="369322"/>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openxmlformats.org/officeDocument/2006/relationships/image" Target="../media/image28.wmf"/><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20866-5BFC-4B0B-863A-28B552115A12}"/>
              </a:ext>
            </a:extLst>
          </p:cNvPr>
          <p:cNvSpPr>
            <a:spLocks noGrp="1"/>
          </p:cNvSpPr>
          <p:nvPr>
            <p:ph type="body" sz="quarter" idx="13"/>
          </p:nvPr>
        </p:nvSpPr>
        <p:spPr>
          <a:xfrm>
            <a:off x="573803" y="4901605"/>
            <a:ext cx="10094197" cy="1066058"/>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sz="2800" dirty="0">
                <a:solidFill>
                  <a:schemeClr val="bg1"/>
                </a:solidFill>
              </a:rPr>
              <a:t>Future Proof CX: </a:t>
            </a:r>
          </a:p>
          <a:p>
            <a:r>
              <a:rPr lang="en-IN" sz="2800" dirty="0">
                <a:solidFill>
                  <a:schemeClr val="bg1"/>
                </a:solidFill>
              </a:rPr>
              <a:t>Omnichannel Communication as a Service Platform</a:t>
            </a:r>
          </a:p>
        </p:txBody>
      </p:sp>
    </p:spTree>
    <p:extLst>
      <p:ext uri="{BB962C8B-B14F-4D97-AF65-F5344CB8AC3E}">
        <p14:creationId xmlns:p14="http://schemas.microsoft.com/office/powerpoint/2010/main" val="266356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CHOOSE THE RIGHT PARTNER</a:t>
            </a:r>
          </a:p>
        </p:txBody>
      </p:sp>
      <p:grpSp>
        <p:nvGrpSpPr>
          <p:cNvPr id="4" name="Group 3">
            <a:extLst>
              <a:ext uri="{FF2B5EF4-FFF2-40B4-BE49-F238E27FC236}">
                <a16:creationId xmlns:a16="http://schemas.microsoft.com/office/drawing/2014/main" id="{F7ED3409-7796-3940-856E-B11DB83B1DF0}"/>
              </a:ext>
            </a:extLst>
          </p:cNvPr>
          <p:cNvGrpSpPr/>
          <p:nvPr/>
        </p:nvGrpSpPr>
        <p:grpSpPr>
          <a:xfrm>
            <a:off x="122354" y="1189440"/>
            <a:ext cx="6232937" cy="5002812"/>
            <a:chOff x="566135" y="1316568"/>
            <a:chExt cx="3645724" cy="5002812"/>
          </a:xfrm>
        </p:grpSpPr>
        <p:sp>
          <p:nvSpPr>
            <p:cNvPr id="5" name="Arrow: Pentagon 15">
              <a:extLst>
                <a:ext uri="{FF2B5EF4-FFF2-40B4-BE49-F238E27FC236}">
                  <a16:creationId xmlns:a16="http://schemas.microsoft.com/office/drawing/2014/main" id="{CE695A76-603C-10EA-DF54-57A251436312}"/>
                </a:ext>
              </a:extLst>
            </p:cNvPr>
            <p:cNvSpPr/>
            <p:nvPr/>
          </p:nvSpPr>
          <p:spPr>
            <a:xfrm rot="5400000">
              <a:off x="-138699" y="2090154"/>
              <a:ext cx="5002812" cy="3455639"/>
            </a:xfrm>
            <a:custGeom>
              <a:avLst/>
              <a:gdLst>
                <a:gd name="connsiteX0" fmla="*/ 0 w 4493179"/>
                <a:gd name="connsiteY0" fmla="*/ 0 h 3455639"/>
                <a:gd name="connsiteX1" fmla="*/ 4039488 w 4493179"/>
                <a:gd name="connsiteY1" fmla="*/ 0 h 3455639"/>
                <a:gd name="connsiteX2" fmla="*/ 4493179 w 4493179"/>
                <a:gd name="connsiteY2" fmla="*/ 1727820 h 3455639"/>
                <a:gd name="connsiteX3" fmla="*/ 4039488 w 4493179"/>
                <a:gd name="connsiteY3" fmla="*/ 3455639 h 3455639"/>
                <a:gd name="connsiteX4" fmla="*/ 0 w 4493179"/>
                <a:gd name="connsiteY4" fmla="*/ 3455639 h 3455639"/>
                <a:gd name="connsiteX5" fmla="*/ 0 w 4493179"/>
                <a:gd name="connsiteY5" fmla="*/ 0 h 3455639"/>
                <a:gd name="connsiteX0" fmla="*/ 0 w 4065476"/>
                <a:gd name="connsiteY0" fmla="*/ 0 h 3455639"/>
                <a:gd name="connsiteX1" fmla="*/ 4039488 w 4065476"/>
                <a:gd name="connsiteY1" fmla="*/ 0 h 3455639"/>
                <a:gd name="connsiteX2" fmla="*/ 4065476 w 4065476"/>
                <a:gd name="connsiteY2" fmla="*/ 1845808 h 3455639"/>
                <a:gd name="connsiteX3" fmla="*/ 4039488 w 4065476"/>
                <a:gd name="connsiteY3" fmla="*/ 3455639 h 3455639"/>
                <a:gd name="connsiteX4" fmla="*/ 0 w 4065476"/>
                <a:gd name="connsiteY4" fmla="*/ 3455639 h 3455639"/>
                <a:gd name="connsiteX5" fmla="*/ 0 w 4065476"/>
                <a:gd name="connsiteY5" fmla="*/ 0 h 34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76" h="3455639">
                  <a:moveTo>
                    <a:pt x="0" y="0"/>
                  </a:moveTo>
                  <a:lnTo>
                    <a:pt x="4039488" y="0"/>
                  </a:lnTo>
                  <a:lnTo>
                    <a:pt x="4065476" y="1845808"/>
                  </a:lnTo>
                  <a:lnTo>
                    <a:pt x="4039488" y="3455639"/>
                  </a:lnTo>
                  <a:lnTo>
                    <a:pt x="0" y="3455639"/>
                  </a:lnTo>
                  <a:lnTo>
                    <a:pt x="0" y="0"/>
                  </a:lnTo>
                  <a:close/>
                </a:path>
              </a:pathLst>
            </a:custGeom>
            <a:solidFill>
              <a:srgbClr val="418FDE">
                <a:lumMod val="20000"/>
                <a:lumOff val="80000"/>
              </a:srgbClr>
            </a:solidFill>
            <a:ln w="9525" cap="flat" cmpd="sng" algn="ctr">
              <a:solidFill>
                <a:srgbClr val="418FDE">
                  <a:lumMod val="60000"/>
                  <a:lumOff val="40000"/>
                </a:srgbClr>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dirty="0">
                <a:ln>
                  <a:noFill/>
                </a:ln>
                <a:solidFill>
                  <a:srgbClr val="FFFFFF"/>
                </a:solidFill>
                <a:effectLst/>
                <a:uLnTx/>
                <a:uFillTx/>
                <a:ea typeface="+mn-ea"/>
                <a:cs typeface="+mn-cs"/>
                <a:sym typeface="Arial"/>
              </a:endParaRPr>
            </a:p>
          </p:txBody>
        </p:sp>
        <p:sp>
          <p:nvSpPr>
            <p:cNvPr id="6" name="TextBox 5">
              <a:extLst>
                <a:ext uri="{FF2B5EF4-FFF2-40B4-BE49-F238E27FC236}">
                  <a16:creationId xmlns:a16="http://schemas.microsoft.com/office/drawing/2014/main" id="{BACFA449-2B6D-753E-6774-0E183CD536B5}"/>
                </a:ext>
              </a:extLst>
            </p:cNvPr>
            <p:cNvSpPr txBox="1"/>
            <p:nvPr/>
          </p:nvSpPr>
          <p:spPr>
            <a:xfrm>
              <a:off x="634887" y="1935531"/>
              <a:ext cx="3508221" cy="4175502"/>
            </a:xfrm>
            <a:prstGeom prst="rect">
              <a:avLst/>
            </a:prstGeom>
            <a:noFill/>
          </p:spPr>
          <p:txBody>
            <a:bodyPr wrap="square" rtlCol="0">
              <a:spAutoFit/>
            </a:bodyPr>
            <a:lstStyle/>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Geographical coverage — city, state, region, country</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SI and consulting partnerships</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Product roadmap</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Omnichannel capability</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Flexibility &amp; Scalability</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Depth of developer ecosystem</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Onboarding Guides &amp; Training programs</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24 x7 Service support Team</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Full SaaS solutions</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Reliability &amp; Security</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Compliance – PCI DSS, HIPAA</a:t>
              </a: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 Analytics/advanced analytics AI, ML, NLP and bots</a:t>
              </a:r>
            </a:p>
          </p:txBody>
        </p:sp>
        <p:sp>
          <p:nvSpPr>
            <p:cNvPr id="7" name="TextBox 6">
              <a:extLst>
                <a:ext uri="{FF2B5EF4-FFF2-40B4-BE49-F238E27FC236}">
                  <a16:creationId xmlns:a16="http://schemas.microsoft.com/office/drawing/2014/main" id="{68AF83E7-95E3-2B36-DF67-7701F82ADE35}"/>
                </a:ext>
              </a:extLst>
            </p:cNvPr>
            <p:cNvSpPr txBox="1"/>
            <p:nvPr/>
          </p:nvSpPr>
          <p:spPr>
            <a:xfrm>
              <a:off x="566135" y="1425994"/>
              <a:ext cx="3645724" cy="400110"/>
            </a:xfrm>
            <a:prstGeom prst="rect">
              <a:avLst/>
            </a:prstGeom>
            <a:noFill/>
          </p:spPr>
          <p:txBody>
            <a:bodyPr wrap="square" rtlCol="0">
              <a:spAutoFit/>
            </a:bodyPr>
            <a:lstStyle/>
            <a:p>
              <a:pPr algn="ctr" defTabSz="1219170">
                <a:buClr>
                  <a:srgbClr val="000000"/>
                </a:buClr>
                <a:defRPr/>
              </a:pPr>
              <a:r>
                <a:rPr lang="en-US" sz="2000" b="1" kern="0" dirty="0">
                  <a:solidFill>
                    <a:srgbClr val="000000"/>
                  </a:solidFill>
                  <a:cs typeface="Calibri" panose="020F0502020204030204" pitchFamily="34" charset="0"/>
                  <a:sym typeface="Arial"/>
                </a:rPr>
                <a:t>Selection should be based on a combination of:</a:t>
              </a:r>
            </a:p>
          </p:txBody>
        </p:sp>
      </p:grpSp>
      <p:sp>
        <p:nvSpPr>
          <p:cNvPr id="8" name="TextBox 7">
            <a:extLst>
              <a:ext uri="{FF2B5EF4-FFF2-40B4-BE49-F238E27FC236}">
                <a16:creationId xmlns:a16="http://schemas.microsoft.com/office/drawing/2014/main" id="{4547FFEF-7C0C-E2C2-0256-C18706C05839}"/>
              </a:ext>
            </a:extLst>
          </p:cNvPr>
          <p:cNvSpPr txBox="1"/>
          <p:nvPr/>
        </p:nvSpPr>
        <p:spPr>
          <a:xfrm>
            <a:off x="6602682" y="2052360"/>
            <a:ext cx="4907644" cy="420564"/>
          </a:xfrm>
          <a:prstGeom prst="rect">
            <a:avLst/>
          </a:prstGeom>
          <a:noFill/>
        </p:spPr>
        <p:txBody>
          <a:bodyPr wrap="square">
            <a:spAutoFit/>
          </a:bodyPr>
          <a:lstStyle/>
          <a:p>
            <a:pPr algn="ctr" defTabSz="1219170">
              <a:buClr>
                <a:srgbClr val="000000"/>
              </a:buClr>
            </a:pPr>
            <a:r>
              <a:rPr lang="en-US" sz="2133" b="1" kern="0" dirty="0">
                <a:solidFill>
                  <a:srgbClr val="424242"/>
                </a:solidFill>
                <a:cs typeface="Arial"/>
                <a:sym typeface="Arial"/>
              </a:rPr>
              <a:t>SIFY + OZONETEL + FRESHWORKS</a:t>
            </a:r>
          </a:p>
        </p:txBody>
      </p:sp>
      <p:pic>
        <p:nvPicPr>
          <p:cNvPr id="9" name="Picture 8" descr="ISO Logo | Avi Agri">
            <a:extLst>
              <a:ext uri="{FF2B5EF4-FFF2-40B4-BE49-F238E27FC236}">
                <a16:creationId xmlns:a16="http://schemas.microsoft.com/office/drawing/2014/main" id="{7B7EC20C-5E78-2D5E-E13E-F249EECE2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481" y="2974083"/>
            <a:ext cx="930623" cy="934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SAE 18 SOC 2 Certified | Lifeline Data Centers">
            <a:extLst>
              <a:ext uri="{FF2B5EF4-FFF2-40B4-BE49-F238E27FC236}">
                <a16:creationId xmlns:a16="http://schemas.microsoft.com/office/drawing/2014/main" id="{01ED0983-83C4-B594-4085-E81D9E46E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811" y="3008170"/>
            <a:ext cx="1043288" cy="10432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IPAA Compliance | Delphix">
            <a:extLst>
              <a:ext uri="{FF2B5EF4-FFF2-40B4-BE49-F238E27FC236}">
                <a16:creationId xmlns:a16="http://schemas.microsoft.com/office/drawing/2014/main" id="{1FB15CDD-6CE6-F645-A018-ADC62858A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678" y="2974083"/>
            <a:ext cx="1320559" cy="9347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PCI DSS Version 3.2.1 Released - Changes that you Need to Know">
            <a:extLst>
              <a:ext uri="{FF2B5EF4-FFF2-40B4-BE49-F238E27FC236}">
                <a16:creationId xmlns:a16="http://schemas.microsoft.com/office/drawing/2014/main" id="{D27414A2-F723-25F2-6A99-1A2701C73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1157" y="2902108"/>
            <a:ext cx="1551844" cy="10067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a:extLst>
              <a:ext uri="{FF2B5EF4-FFF2-40B4-BE49-F238E27FC236}">
                <a16:creationId xmlns:a16="http://schemas.microsoft.com/office/drawing/2014/main" id="{B2F264E1-B7F4-42A6-3A35-02D3B9040324}"/>
              </a:ext>
            </a:extLst>
          </p:cNvPr>
          <p:cNvGraphicFramePr>
            <a:graphicFrameLocks noChangeAspect="1"/>
          </p:cNvGraphicFramePr>
          <p:nvPr>
            <p:extLst>
              <p:ext uri="{D42A27DB-BD31-4B8C-83A1-F6EECF244321}">
                <p14:modId xmlns:p14="http://schemas.microsoft.com/office/powerpoint/2010/main" val="1626669915"/>
              </p:ext>
            </p:extLst>
          </p:nvPr>
        </p:nvGraphicFramePr>
        <p:xfrm>
          <a:off x="7539460" y="4251824"/>
          <a:ext cx="930623" cy="338408"/>
        </p:xfrm>
        <a:graphic>
          <a:graphicData uri="http://schemas.openxmlformats.org/presentationml/2006/ole">
            <mc:AlternateContent xmlns:mc="http://schemas.openxmlformats.org/markup-compatibility/2006">
              <mc:Choice xmlns:v="urn:schemas-microsoft-com:vml" Requires="v">
                <p:oleObj name="Bitmap Image" r:id="rId6" imgW="419040" imgH="152280" progId="PBrush">
                  <p:embed/>
                </p:oleObj>
              </mc:Choice>
              <mc:Fallback>
                <p:oleObj name="Bitmap Image" r:id="rId6" imgW="419040" imgH="152280" progId="PBrush">
                  <p:embed/>
                  <p:pic>
                    <p:nvPicPr>
                      <p:cNvPr id="3" name="Object 2">
                        <a:extLst>
                          <a:ext uri="{FF2B5EF4-FFF2-40B4-BE49-F238E27FC236}">
                            <a16:creationId xmlns:a16="http://schemas.microsoft.com/office/drawing/2014/main" id="{3AE6AC88-C958-59D8-F763-FDEF74A39B68}"/>
                          </a:ext>
                        </a:extLst>
                      </p:cNvPr>
                      <p:cNvPicPr/>
                      <p:nvPr/>
                    </p:nvPicPr>
                    <p:blipFill>
                      <a:blip r:embed="rId7"/>
                      <a:stretch>
                        <a:fillRect/>
                      </a:stretch>
                    </p:blipFill>
                    <p:spPr>
                      <a:xfrm>
                        <a:off x="7539460" y="4251824"/>
                        <a:ext cx="930623" cy="338408"/>
                      </a:xfrm>
                      <a:prstGeom prst="rect">
                        <a:avLst/>
                      </a:prstGeom>
                    </p:spPr>
                  </p:pic>
                </p:oleObj>
              </mc:Fallback>
            </mc:AlternateContent>
          </a:graphicData>
        </a:graphic>
      </p:graphicFrame>
      <p:sp>
        <p:nvSpPr>
          <p:cNvPr id="14" name="Title 1">
            <a:extLst>
              <a:ext uri="{FF2B5EF4-FFF2-40B4-BE49-F238E27FC236}">
                <a16:creationId xmlns:a16="http://schemas.microsoft.com/office/drawing/2014/main" id="{A837CEBC-1F12-5ADC-7ABC-8BF228ED132B}"/>
              </a:ext>
            </a:extLst>
          </p:cNvPr>
          <p:cNvSpPr txBox="1">
            <a:spLocks/>
          </p:cNvSpPr>
          <p:nvPr/>
        </p:nvSpPr>
        <p:spPr>
          <a:xfrm>
            <a:off x="8559848" y="4179887"/>
            <a:ext cx="2149392" cy="410379"/>
          </a:xfrm>
          <a:prstGeom prst="rect">
            <a:avLst/>
          </a:prstGeom>
          <a:noFill/>
          <a:ln>
            <a:noFill/>
          </a:ln>
        </p:spPr>
        <p:txBody>
          <a:bodyPr spcFirstLastPara="1" wrap="square" lIns="0" tIns="60933" rIns="121900" bIns="60933"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7365D"/>
              </a:buClr>
              <a:buSzPts val="1800"/>
              <a:buFont typeface="Trebuchet MS"/>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17365D"/>
              </a:buClr>
              <a:buSzPts val="1800"/>
              <a:buFont typeface="Trebuchet MS"/>
              <a:buNone/>
              <a:tabLst/>
              <a:defRPr/>
            </a:pPr>
            <a:r>
              <a:rPr kumimoji="0" lang="en-US" sz="1867" b="0" i="0" u="none" strike="noStrike" kern="0" cap="none" spc="0" normalizeH="0" baseline="0" noProof="0" dirty="0">
                <a:ln>
                  <a:noFill/>
                </a:ln>
                <a:solidFill>
                  <a:srgbClr val="000000"/>
                </a:solidFill>
                <a:effectLst/>
                <a:uLnTx/>
                <a:uFillTx/>
                <a:latin typeface="+mn-lt"/>
                <a:cs typeface="Arial"/>
                <a:sym typeface="Arial"/>
              </a:rPr>
              <a:t>Visionary Quadrant</a:t>
            </a:r>
            <a:endParaRPr kumimoji="0" lang="en-IN" sz="1867" b="0" i="0" u="none" strike="noStrike" kern="0" cap="none" spc="0" normalizeH="0" baseline="0" noProof="0" dirty="0">
              <a:ln>
                <a:noFill/>
              </a:ln>
              <a:solidFill>
                <a:srgbClr val="000000"/>
              </a:solidFill>
              <a:effectLst/>
              <a:uLnTx/>
              <a:uFillTx/>
              <a:latin typeface="+mn-lt"/>
              <a:cs typeface="Arial"/>
              <a:sym typeface="Arial"/>
            </a:endParaRPr>
          </a:p>
        </p:txBody>
      </p:sp>
      <p:pic>
        <p:nvPicPr>
          <p:cNvPr id="15" name="Picture 14">
            <a:extLst>
              <a:ext uri="{FF2B5EF4-FFF2-40B4-BE49-F238E27FC236}">
                <a16:creationId xmlns:a16="http://schemas.microsoft.com/office/drawing/2014/main" id="{87AE9BD8-30E6-DE18-953E-1850B9683C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40791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1328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What makes your communications platform truly omnichannel?</a:t>
            </a:r>
            <a:endParaRPr lang="en-IN" dirty="0"/>
          </a:p>
        </p:txBody>
      </p:sp>
      <p:sp>
        <p:nvSpPr>
          <p:cNvPr id="4" name="Subtitle 3">
            <a:extLst>
              <a:ext uri="{FF2B5EF4-FFF2-40B4-BE49-F238E27FC236}">
                <a16:creationId xmlns:a16="http://schemas.microsoft.com/office/drawing/2014/main" id="{EC602497-0572-2E5A-EE3E-5340C0A98006}"/>
              </a:ext>
            </a:extLst>
          </p:cNvPr>
          <p:cNvSpPr txBox="1">
            <a:spLocks/>
          </p:cNvSpPr>
          <p:nvPr/>
        </p:nvSpPr>
        <p:spPr>
          <a:xfrm>
            <a:off x="575745" y="1375448"/>
            <a:ext cx="11040509" cy="5112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2133"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600"/>
              <a:buFont typeface="Roboto"/>
              <a:buNone/>
              <a:tabLst/>
              <a:defRPr/>
            </a:pPr>
            <a:r>
              <a:rPr kumimoji="0" lang="en-US" sz="1867" b="0" i="0" u="none" strike="noStrike" kern="0" cap="none" spc="0" normalizeH="0" baseline="0" noProof="0">
                <a:ln>
                  <a:noFill/>
                </a:ln>
                <a:solidFill>
                  <a:schemeClr val="tx1"/>
                </a:solidFill>
                <a:effectLst/>
                <a:uLnTx/>
                <a:uFillTx/>
                <a:latin typeface="+mn-lt"/>
                <a:ea typeface="Roboto"/>
                <a:sym typeface="Roboto"/>
              </a:rPr>
              <a:t>Even though these two terms are used interchangeably, there is one thing that sets the two support systems apart. That is seamlessness. </a:t>
            </a:r>
            <a:endParaRPr kumimoji="0" lang="en-US" sz="1867" b="0" i="0" u="none" strike="noStrike" kern="0" cap="none" spc="0" normalizeH="0" baseline="0" noProof="0" dirty="0">
              <a:ln>
                <a:noFill/>
              </a:ln>
              <a:solidFill>
                <a:schemeClr val="tx1"/>
              </a:solidFill>
              <a:effectLst/>
              <a:uLnTx/>
              <a:uFillTx/>
              <a:latin typeface="+mn-lt"/>
              <a:ea typeface="Roboto"/>
              <a:sym typeface="Roboto"/>
            </a:endParaRPr>
          </a:p>
        </p:txBody>
      </p:sp>
      <p:graphicFrame>
        <p:nvGraphicFramePr>
          <p:cNvPr id="5" name="Table 4">
            <a:extLst>
              <a:ext uri="{FF2B5EF4-FFF2-40B4-BE49-F238E27FC236}">
                <a16:creationId xmlns:a16="http://schemas.microsoft.com/office/drawing/2014/main" id="{87F345EA-9B97-C363-85BA-72DC0659402D}"/>
              </a:ext>
            </a:extLst>
          </p:cNvPr>
          <p:cNvGraphicFramePr>
            <a:graphicFrameLocks noGrp="1"/>
          </p:cNvGraphicFramePr>
          <p:nvPr>
            <p:extLst>
              <p:ext uri="{D42A27DB-BD31-4B8C-83A1-F6EECF244321}">
                <p14:modId xmlns:p14="http://schemas.microsoft.com/office/powerpoint/2010/main" val="2531797614"/>
              </p:ext>
            </p:extLst>
          </p:nvPr>
        </p:nvGraphicFramePr>
        <p:xfrm>
          <a:off x="2418999" y="2441406"/>
          <a:ext cx="7354000" cy="3291896"/>
        </p:xfrm>
        <a:graphic>
          <a:graphicData uri="http://schemas.openxmlformats.org/drawingml/2006/table">
            <a:tbl>
              <a:tblPr firstRow="1" bandRow="1">
                <a:tableStyleId>{5A111915-BE36-4E01-A7E5-04B1672EAD32}</a:tableStyleId>
              </a:tblPr>
              <a:tblGrid>
                <a:gridCol w="3677000">
                  <a:extLst>
                    <a:ext uri="{9D8B030D-6E8A-4147-A177-3AD203B41FA5}">
                      <a16:colId xmlns:a16="http://schemas.microsoft.com/office/drawing/2014/main" val="2025735287"/>
                    </a:ext>
                  </a:extLst>
                </a:gridCol>
                <a:gridCol w="3677000">
                  <a:extLst>
                    <a:ext uri="{9D8B030D-6E8A-4147-A177-3AD203B41FA5}">
                      <a16:colId xmlns:a16="http://schemas.microsoft.com/office/drawing/2014/main" val="3770119740"/>
                    </a:ext>
                  </a:extLst>
                </a:gridCol>
              </a:tblGrid>
              <a:tr h="494467">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800" u="none" strike="noStrike" cap="none" dirty="0">
                          <a:solidFill>
                            <a:schemeClr val="tx1"/>
                          </a:solidFill>
                          <a:latin typeface="+mn-lt"/>
                          <a:sym typeface="Roboto"/>
                        </a:rPr>
                        <a:t>Omnichannel </a:t>
                      </a:r>
                      <a:endParaRPr sz="1800" u="none" strike="noStrike" cap="none" dirty="0">
                        <a:solidFill>
                          <a:schemeClr val="tx1"/>
                        </a:solidFill>
                        <a:latin typeface="+mn-lt"/>
                        <a:ea typeface="Roboto"/>
                        <a:cs typeface="Roboto"/>
                        <a:sym typeface="Roboto"/>
                      </a:endParaRPr>
                    </a:p>
                  </a:txBody>
                  <a:tcPr marL="121933" marR="121933" marT="60967" marB="60967" anchor="ctr"/>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800" u="none" strike="noStrike" cap="none" dirty="0">
                          <a:solidFill>
                            <a:schemeClr val="tx1"/>
                          </a:solidFill>
                          <a:latin typeface="+mn-lt"/>
                          <a:sym typeface="Roboto"/>
                        </a:rPr>
                        <a:t>Multichannel</a:t>
                      </a:r>
                      <a:endParaRPr sz="1800" u="none" strike="noStrike" cap="none" dirty="0">
                        <a:solidFill>
                          <a:schemeClr val="tx1"/>
                        </a:solidFill>
                        <a:latin typeface="+mn-lt"/>
                        <a:ea typeface="Roboto"/>
                        <a:cs typeface="Roboto"/>
                        <a:sym typeface="Roboto"/>
                      </a:endParaRPr>
                    </a:p>
                  </a:txBody>
                  <a:tcPr marL="121933" marR="121933" marT="60967" marB="60967" anchor="ctr"/>
                </a:tc>
                <a:extLst>
                  <a:ext uri="{0D108BD9-81ED-4DB2-BD59-A6C34878D82A}">
                    <a16:rowId xmlns:a16="http://schemas.microsoft.com/office/drawing/2014/main" val="1920534990"/>
                  </a:ext>
                </a:extLst>
              </a:tr>
              <a:tr h="494467">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One across all channels &amp; devices</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Across several different channels</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extLst>
                  <a:ext uri="{0D108BD9-81ED-4DB2-BD59-A6C34878D82A}">
                    <a16:rowId xmlns:a16="http://schemas.microsoft.com/office/drawing/2014/main" val="3161633938"/>
                  </a:ext>
                </a:extLst>
              </a:tr>
              <a:tr h="494467">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Seamless Experience</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Intermittent Experience</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extLst>
                  <a:ext uri="{0D108BD9-81ED-4DB2-BD59-A6C34878D82A}">
                    <a16:rowId xmlns:a16="http://schemas.microsoft.com/office/drawing/2014/main" val="2321916426"/>
                  </a:ext>
                </a:extLst>
              </a:tr>
              <a:tr h="657013">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Avoids miscommunication across channels</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May cause miscommunication across channels</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extLst>
                  <a:ext uri="{0D108BD9-81ED-4DB2-BD59-A6C34878D82A}">
                    <a16:rowId xmlns:a16="http://schemas.microsoft.com/office/drawing/2014/main" val="2207821975"/>
                  </a:ext>
                </a:extLst>
              </a:tr>
              <a:tr h="494467">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a:solidFill>
                            <a:schemeClr val="tx1"/>
                          </a:solidFill>
                          <a:latin typeface="+mn-lt"/>
                          <a:sym typeface="Roboto Thin"/>
                        </a:rPr>
                        <a:t>Enables Integrations</a:t>
                      </a:r>
                      <a:endParaRPr sz="1600" b="0" u="none" strike="noStrike" cap="none">
                        <a:solidFill>
                          <a:schemeClr val="tx1"/>
                        </a:solidFill>
                        <a:latin typeface="+mn-lt"/>
                        <a:ea typeface="Roboto" panose="02000000000000000000" pitchFamily="2" charset="0"/>
                        <a:cs typeface="Roboto Thin"/>
                        <a:sym typeface="Roboto Thin"/>
                      </a:endParaRPr>
                    </a:p>
                  </a:txBody>
                  <a:tcPr marL="84667" marR="84667" marT="84667" marB="84667"/>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Disables Integrations</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extLst>
                  <a:ext uri="{0D108BD9-81ED-4DB2-BD59-A6C34878D82A}">
                    <a16:rowId xmlns:a16="http://schemas.microsoft.com/office/drawing/2014/main" val="2997557374"/>
                  </a:ext>
                </a:extLst>
              </a:tr>
              <a:tr h="657013">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a:solidFill>
                            <a:schemeClr val="tx1"/>
                          </a:solidFill>
                          <a:latin typeface="+mn-lt"/>
                          <a:sym typeface="Roboto Thin"/>
                        </a:rPr>
                        <a:t>Better Response Time </a:t>
                      </a:r>
                      <a:endParaRPr sz="1600" b="0" u="none" strike="noStrike" cap="none">
                        <a:solidFill>
                          <a:schemeClr val="tx1"/>
                        </a:solidFill>
                        <a:latin typeface="+mn-lt"/>
                        <a:ea typeface="Roboto" panose="02000000000000000000" pitchFamily="2" charset="0"/>
                        <a:cs typeface="Roboto Thin"/>
                        <a:sym typeface="Roboto Thin"/>
                      </a:endParaRPr>
                    </a:p>
                  </a:txBody>
                  <a:tcPr marL="84667" marR="84667" marT="84667" marB="84667"/>
                </a:tc>
                <a:tc>
                  <a:txBody>
                    <a:bodyPr/>
                    <a:lstStyle>
                      <a:lvl1pPr marL="0" algn="l" defTabSz="914286" rtl="0" eaLnBrk="1" latinLnBrk="0" hangingPunct="1">
                        <a:defRPr sz="1800" kern="1200">
                          <a:solidFill>
                            <a:schemeClr val="tx1"/>
                          </a:solidFill>
                          <a:latin typeface="Arial"/>
                        </a:defRPr>
                      </a:lvl1pPr>
                      <a:lvl2pPr marL="457143" algn="l" defTabSz="914286" rtl="0" eaLnBrk="1" latinLnBrk="0" hangingPunct="1">
                        <a:defRPr sz="1800" kern="1200">
                          <a:solidFill>
                            <a:schemeClr val="tx1"/>
                          </a:solidFill>
                          <a:latin typeface="Arial"/>
                        </a:defRPr>
                      </a:lvl2pPr>
                      <a:lvl3pPr marL="914286" algn="l" defTabSz="914286" rtl="0" eaLnBrk="1" latinLnBrk="0" hangingPunct="1">
                        <a:defRPr sz="1800" kern="1200">
                          <a:solidFill>
                            <a:schemeClr val="tx1"/>
                          </a:solidFill>
                          <a:latin typeface="Arial"/>
                        </a:defRPr>
                      </a:lvl3pPr>
                      <a:lvl4pPr marL="1371429" algn="l" defTabSz="914286" rtl="0" eaLnBrk="1" latinLnBrk="0" hangingPunct="1">
                        <a:defRPr sz="1800" kern="1200">
                          <a:solidFill>
                            <a:schemeClr val="tx1"/>
                          </a:solidFill>
                          <a:latin typeface="Arial"/>
                        </a:defRPr>
                      </a:lvl4pPr>
                      <a:lvl5pPr marL="1828572" algn="l" defTabSz="914286" rtl="0" eaLnBrk="1" latinLnBrk="0" hangingPunct="1">
                        <a:defRPr sz="1800" kern="1200">
                          <a:solidFill>
                            <a:schemeClr val="tx1"/>
                          </a:solidFill>
                          <a:latin typeface="Arial"/>
                        </a:defRPr>
                      </a:lvl5pPr>
                      <a:lvl6pPr marL="2285715" algn="l" defTabSz="914286" rtl="0" eaLnBrk="1" latinLnBrk="0" hangingPunct="1">
                        <a:defRPr sz="1800" kern="1200">
                          <a:solidFill>
                            <a:schemeClr val="tx1"/>
                          </a:solidFill>
                          <a:latin typeface="Arial"/>
                        </a:defRPr>
                      </a:lvl6pPr>
                      <a:lvl7pPr marL="2742857" algn="l" defTabSz="914286" rtl="0" eaLnBrk="1" latinLnBrk="0" hangingPunct="1">
                        <a:defRPr sz="1800" kern="1200">
                          <a:solidFill>
                            <a:schemeClr val="tx1"/>
                          </a:solidFill>
                          <a:latin typeface="Arial"/>
                        </a:defRPr>
                      </a:lvl7pPr>
                      <a:lvl8pPr marL="3200001" algn="l" defTabSz="914286" rtl="0" eaLnBrk="1" latinLnBrk="0" hangingPunct="1">
                        <a:defRPr sz="1800" kern="1200">
                          <a:solidFill>
                            <a:schemeClr val="tx1"/>
                          </a:solidFill>
                          <a:latin typeface="Arial"/>
                        </a:defRPr>
                      </a:lvl8pPr>
                      <a:lvl9pPr marL="3657143" algn="l" defTabSz="914286"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None/>
                      </a:pPr>
                      <a:r>
                        <a:rPr lang="en-US" sz="1600" b="0" u="none" strike="noStrike" cap="none" dirty="0">
                          <a:solidFill>
                            <a:schemeClr val="tx1"/>
                          </a:solidFill>
                          <a:latin typeface="+mn-lt"/>
                          <a:sym typeface="Roboto Thin"/>
                        </a:rPr>
                        <a:t>Slow Response Time due to unoptimized channels </a:t>
                      </a:r>
                      <a:endParaRPr sz="1600" b="0" u="none" strike="noStrike" cap="none" dirty="0">
                        <a:solidFill>
                          <a:schemeClr val="tx1"/>
                        </a:solidFill>
                        <a:latin typeface="+mn-lt"/>
                        <a:ea typeface="Roboto" panose="02000000000000000000" pitchFamily="2" charset="0"/>
                        <a:cs typeface="Roboto Thin"/>
                        <a:sym typeface="Roboto Thin"/>
                      </a:endParaRPr>
                    </a:p>
                  </a:txBody>
                  <a:tcPr marL="84667" marR="84667" marT="84667" marB="84667"/>
                </a:tc>
                <a:extLst>
                  <a:ext uri="{0D108BD9-81ED-4DB2-BD59-A6C34878D82A}">
                    <a16:rowId xmlns:a16="http://schemas.microsoft.com/office/drawing/2014/main" val="846062529"/>
                  </a:ext>
                </a:extLst>
              </a:tr>
            </a:tbl>
          </a:graphicData>
        </a:graphic>
      </p:graphicFrame>
      <p:pic>
        <p:nvPicPr>
          <p:cNvPr id="6" name="Picture 5">
            <a:extLst>
              <a:ext uri="{FF2B5EF4-FFF2-40B4-BE49-F238E27FC236}">
                <a16:creationId xmlns:a16="http://schemas.microsoft.com/office/drawing/2014/main" id="{54911381-80E0-34DD-26B3-8536BD4DB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428214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Building Better Brand Interactions in Remote Locations</a:t>
            </a:r>
            <a:endParaRPr lang="en-IN" dirty="0"/>
          </a:p>
        </p:txBody>
      </p:sp>
      <p:sp>
        <p:nvSpPr>
          <p:cNvPr id="5" name="TextBox 4">
            <a:extLst>
              <a:ext uri="{FF2B5EF4-FFF2-40B4-BE49-F238E27FC236}">
                <a16:creationId xmlns:a16="http://schemas.microsoft.com/office/drawing/2014/main" id="{7EB3AC8A-75C6-07EB-C09E-B3D30612372D}"/>
              </a:ext>
            </a:extLst>
          </p:cNvPr>
          <p:cNvSpPr txBox="1"/>
          <p:nvPr/>
        </p:nvSpPr>
        <p:spPr>
          <a:xfrm>
            <a:off x="6454403" y="1586415"/>
            <a:ext cx="5339658" cy="2616101"/>
          </a:xfrm>
          <a:prstGeom prst="rect">
            <a:avLst/>
          </a:prstGeom>
          <a:noFill/>
        </p:spPr>
        <p:txBody>
          <a:bodyPr wrap="square" rtlCol="0">
            <a:spAutoFit/>
          </a:bodyPr>
          <a:lstStyle/>
          <a:p>
            <a:pPr marL="609585" indent="-423323" algn="just" defTabSz="1219170">
              <a:spcAft>
                <a:spcPts val="1200"/>
              </a:spcAft>
              <a:buClr>
                <a:srgbClr val="000000"/>
              </a:buClr>
              <a:buSzPts val="1400"/>
              <a:buFont typeface="Arial"/>
              <a:buChar char="●"/>
              <a:defRPr/>
            </a:pPr>
            <a:r>
              <a:rPr lang="en-US" kern="0" dirty="0">
                <a:ea typeface="Roboto" panose="02000000000000000000" pitchFamily="2" charset="0"/>
                <a:cs typeface="Arial"/>
                <a:sym typeface="Arial"/>
              </a:rPr>
              <a:t>As per 2022 data, 64.1% of the Indian population lives in rural areas. </a:t>
            </a:r>
          </a:p>
          <a:p>
            <a:pPr marL="609585" indent="-423323" algn="just" defTabSz="1219170">
              <a:spcAft>
                <a:spcPts val="1200"/>
              </a:spcAft>
              <a:buClr>
                <a:srgbClr val="000000"/>
              </a:buClr>
              <a:buSzPts val="1400"/>
              <a:buFont typeface="Arial"/>
              <a:buChar char="●"/>
              <a:defRPr/>
            </a:pPr>
            <a:r>
              <a:rPr lang="en-US" kern="0" dirty="0">
                <a:ea typeface="Roboto" panose="02000000000000000000" pitchFamily="2" charset="0"/>
                <a:cs typeface="Arial"/>
                <a:sym typeface="Arial"/>
              </a:rPr>
              <a:t>In terms of penetration of active internet users, rural India lags with a 41% share compared to 59% for urban India. </a:t>
            </a:r>
          </a:p>
          <a:p>
            <a:pPr marL="609585" indent="-423323" algn="just" defTabSz="1219170">
              <a:spcAft>
                <a:spcPts val="1200"/>
              </a:spcAft>
              <a:buClr>
                <a:srgbClr val="000000"/>
              </a:buClr>
              <a:buSzPts val="1400"/>
              <a:buFont typeface="Arial"/>
              <a:buChar char="●"/>
              <a:defRPr/>
            </a:pPr>
            <a:r>
              <a:rPr lang="en-US" kern="0" dirty="0">
                <a:ea typeface="Roboto" panose="02000000000000000000" pitchFamily="2" charset="0"/>
                <a:cs typeface="Arial"/>
                <a:sym typeface="Arial"/>
              </a:rPr>
              <a:t>But an increased mobile phone penetration has offered a great opportunity to connect with this demographic.</a:t>
            </a:r>
          </a:p>
        </p:txBody>
      </p:sp>
      <p:pic>
        <p:nvPicPr>
          <p:cNvPr id="6" name="Google Shape;376;p16">
            <a:extLst>
              <a:ext uri="{FF2B5EF4-FFF2-40B4-BE49-F238E27FC236}">
                <a16:creationId xmlns:a16="http://schemas.microsoft.com/office/drawing/2014/main" id="{42597F3B-702C-CCC5-62E9-FCAFED0D00F4}"/>
              </a:ext>
            </a:extLst>
          </p:cNvPr>
          <p:cNvPicPr preferRelativeResize="0"/>
          <p:nvPr/>
        </p:nvPicPr>
        <p:blipFill rotWithShape="1">
          <a:blip r:embed="rId2">
            <a:alphaModFix/>
          </a:blip>
          <a:srcRect/>
          <a:stretch/>
        </p:blipFill>
        <p:spPr>
          <a:xfrm>
            <a:off x="7394430" y="4789593"/>
            <a:ext cx="741666" cy="726878"/>
          </a:xfrm>
          <a:prstGeom prst="rect">
            <a:avLst/>
          </a:prstGeom>
          <a:solidFill>
            <a:srgbClr val="FFFFFF"/>
          </a:solidFill>
          <a:ln>
            <a:noFill/>
          </a:ln>
        </p:spPr>
      </p:pic>
      <p:sp>
        <p:nvSpPr>
          <p:cNvPr id="7" name="Google Shape;366;p16">
            <a:extLst>
              <a:ext uri="{FF2B5EF4-FFF2-40B4-BE49-F238E27FC236}">
                <a16:creationId xmlns:a16="http://schemas.microsoft.com/office/drawing/2014/main" id="{26348932-7198-2610-F4F7-B6BF1808A6AC}"/>
              </a:ext>
            </a:extLst>
          </p:cNvPr>
          <p:cNvSpPr/>
          <p:nvPr/>
        </p:nvSpPr>
        <p:spPr>
          <a:xfrm>
            <a:off x="8483988" y="5573582"/>
            <a:ext cx="1464843" cy="363136"/>
          </a:xfrm>
          <a:prstGeom prst="rect">
            <a:avLst/>
          </a:prstGeom>
          <a:solidFill>
            <a:srgbClr val="FFFFFF"/>
          </a:solidFill>
          <a:ln>
            <a:noFill/>
          </a:ln>
        </p:spPr>
        <p:txBody>
          <a:bodyPr spcFirstLastPara="1" wrap="square" lIns="91400" tIns="45700" rIns="91400" bIns="45700" anchor="t" anchorCtr="0">
            <a:spAutoFit/>
          </a:bodyPr>
          <a:lstStyle/>
          <a:p>
            <a:pPr marL="0" marR="0" lvl="0" indent="0" algn="ctr" defTabSz="1219170" eaLnBrk="1" fontAlgn="auto" latinLnBrk="0" hangingPunct="1">
              <a:lnSpc>
                <a:spcPct val="90000"/>
              </a:lnSpc>
              <a:spcBef>
                <a:spcPts val="0"/>
              </a:spcBef>
              <a:spcAft>
                <a:spcPts val="631"/>
              </a:spcAft>
              <a:buClr>
                <a:srgbClr val="000000"/>
              </a:buClr>
              <a:buSzTx/>
              <a:buFontTx/>
              <a:buNone/>
              <a:tabLst/>
              <a:defRPr/>
            </a:pPr>
            <a:r>
              <a:rPr kumimoji="0" lang="en-US" sz="1400" b="1" i="0" u="none" strike="noStrike" kern="0" cap="none" spc="0" normalizeH="0" baseline="0" noProof="0" dirty="0">
                <a:ln>
                  <a:noFill/>
                </a:ln>
                <a:effectLst/>
                <a:uLnTx/>
                <a:uFillTx/>
                <a:ea typeface="Roboto"/>
                <a:cs typeface="Roboto"/>
                <a:sym typeface="Roboto"/>
              </a:rPr>
              <a:t>Bots and IVR</a:t>
            </a:r>
            <a:endParaRPr kumimoji="0" sz="1400" b="1" i="0" u="none" strike="noStrike" kern="0" cap="none" spc="0" normalizeH="0" baseline="0" noProof="0" dirty="0">
              <a:ln>
                <a:noFill/>
              </a:ln>
              <a:effectLst/>
              <a:uLnTx/>
              <a:uFillTx/>
              <a:ea typeface="Roboto"/>
              <a:cs typeface="Roboto"/>
              <a:sym typeface="Roboto"/>
            </a:endParaRPr>
          </a:p>
        </p:txBody>
      </p:sp>
      <p:pic>
        <p:nvPicPr>
          <p:cNvPr id="8" name="Google Shape;369;p16">
            <a:extLst>
              <a:ext uri="{FF2B5EF4-FFF2-40B4-BE49-F238E27FC236}">
                <a16:creationId xmlns:a16="http://schemas.microsoft.com/office/drawing/2014/main" id="{04F132F3-EA6E-EC48-FB14-237D3E1439B7}"/>
              </a:ext>
            </a:extLst>
          </p:cNvPr>
          <p:cNvPicPr preferRelativeResize="0"/>
          <p:nvPr/>
        </p:nvPicPr>
        <p:blipFill rotWithShape="1">
          <a:blip r:embed="rId3">
            <a:alphaModFix/>
          </a:blip>
          <a:srcRect/>
          <a:stretch/>
        </p:blipFill>
        <p:spPr>
          <a:xfrm>
            <a:off x="8762189" y="4789593"/>
            <a:ext cx="908443" cy="734439"/>
          </a:xfrm>
          <a:prstGeom prst="rect">
            <a:avLst/>
          </a:prstGeom>
          <a:solidFill>
            <a:srgbClr val="FFFFFF"/>
          </a:solidFill>
          <a:ln>
            <a:noFill/>
          </a:ln>
        </p:spPr>
      </p:pic>
      <p:pic>
        <p:nvPicPr>
          <p:cNvPr id="9" name="Google Shape;362;p16">
            <a:extLst>
              <a:ext uri="{FF2B5EF4-FFF2-40B4-BE49-F238E27FC236}">
                <a16:creationId xmlns:a16="http://schemas.microsoft.com/office/drawing/2014/main" id="{C3D97D1A-EB97-564B-32ED-2CA3A0C226FF}"/>
              </a:ext>
            </a:extLst>
          </p:cNvPr>
          <p:cNvPicPr preferRelativeResize="0"/>
          <p:nvPr/>
        </p:nvPicPr>
        <p:blipFill rotWithShape="1">
          <a:blip r:embed="rId4">
            <a:alphaModFix/>
          </a:blip>
          <a:srcRect/>
          <a:stretch/>
        </p:blipFill>
        <p:spPr>
          <a:xfrm>
            <a:off x="10457060" y="4764819"/>
            <a:ext cx="739838" cy="734438"/>
          </a:xfrm>
          <a:prstGeom prst="rect">
            <a:avLst/>
          </a:prstGeom>
          <a:solidFill>
            <a:srgbClr val="FFFFFF"/>
          </a:solidFill>
          <a:ln>
            <a:noFill/>
          </a:ln>
        </p:spPr>
      </p:pic>
      <p:sp>
        <p:nvSpPr>
          <p:cNvPr id="10" name="TextBox 9">
            <a:extLst>
              <a:ext uri="{FF2B5EF4-FFF2-40B4-BE49-F238E27FC236}">
                <a16:creationId xmlns:a16="http://schemas.microsoft.com/office/drawing/2014/main" id="{9AFC2395-DFE8-EBD5-8191-F08AC2F8F9E5}"/>
              </a:ext>
            </a:extLst>
          </p:cNvPr>
          <p:cNvSpPr txBox="1"/>
          <p:nvPr/>
        </p:nvSpPr>
        <p:spPr>
          <a:xfrm>
            <a:off x="7193478" y="5548807"/>
            <a:ext cx="1165001" cy="307777"/>
          </a:xfrm>
          <a:prstGeom prst="rect">
            <a:avLst/>
          </a:prstGeom>
          <a:solidFill>
            <a:srgbClr val="FFFFFF"/>
          </a:solidFill>
        </p:spPr>
        <p:txBody>
          <a:bodyPr wrap="square">
            <a:sp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effectLst/>
                <a:uLnTx/>
                <a:uFillTx/>
                <a:ea typeface="Roboto"/>
                <a:cs typeface="Roboto"/>
                <a:sym typeface="Roboto"/>
              </a:rPr>
              <a:t>Missed Call </a:t>
            </a:r>
            <a:endParaRPr kumimoji="0" lang="en-IN" sz="1400" b="0" i="0" u="none" strike="noStrike" kern="0" cap="none" spc="0" normalizeH="0" baseline="0" noProof="0" dirty="0">
              <a:ln>
                <a:noFill/>
              </a:ln>
              <a:effectLst/>
              <a:uLnTx/>
              <a:uFillTx/>
              <a:cs typeface="Arial"/>
              <a:sym typeface="Arial"/>
            </a:endParaRPr>
          </a:p>
        </p:txBody>
      </p:sp>
      <p:sp>
        <p:nvSpPr>
          <p:cNvPr id="11" name="Google Shape;359;p16">
            <a:extLst>
              <a:ext uri="{FF2B5EF4-FFF2-40B4-BE49-F238E27FC236}">
                <a16:creationId xmlns:a16="http://schemas.microsoft.com/office/drawing/2014/main" id="{930823A4-6E55-49F7-7554-9B7ABDC84A03}"/>
              </a:ext>
            </a:extLst>
          </p:cNvPr>
          <p:cNvSpPr/>
          <p:nvPr/>
        </p:nvSpPr>
        <p:spPr>
          <a:xfrm>
            <a:off x="9718325" y="5548807"/>
            <a:ext cx="2284579" cy="363136"/>
          </a:xfrm>
          <a:prstGeom prst="rect">
            <a:avLst/>
          </a:prstGeom>
          <a:solidFill>
            <a:srgbClr val="FFFFFF"/>
          </a:solidFill>
          <a:ln>
            <a:noFill/>
          </a:ln>
        </p:spPr>
        <p:txBody>
          <a:bodyPr spcFirstLastPara="1" wrap="square" lIns="91400" tIns="45700" rIns="91400" bIns="45700" anchor="t" anchorCtr="0">
            <a:spAutoFit/>
          </a:bodyPr>
          <a:lstStyle/>
          <a:p>
            <a:pPr marL="0" marR="0" lvl="0" indent="0" algn="ctr" defTabSz="1219170" eaLnBrk="1" fontAlgn="auto" latinLnBrk="0" hangingPunct="1">
              <a:lnSpc>
                <a:spcPct val="90000"/>
              </a:lnSpc>
              <a:spcBef>
                <a:spcPts val="0"/>
              </a:spcBef>
              <a:spcAft>
                <a:spcPts val="631"/>
              </a:spcAft>
              <a:buClr>
                <a:srgbClr val="000000"/>
              </a:buClr>
              <a:buSzTx/>
              <a:buFontTx/>
              <a:buNone/>
              <a:tabLst/>
              <a:defRPr/>
            </a:pPr>
            <a:r>
              <a:rPr kumimoji="0" lang="en-US" sz="1400" b="1" i="0" u="none" strike="noStrike" kern="0" cap="none" spc="0" normalizeH="0" baseline="0" noProof="0" dirty="0">
                <a:ln>
                  <a:noFill/>
                </a:ln>
                <a:effectLst/>
                <a:uLnTx/>
                <a:uFillTx/>
                <a:ea typeface="Roboto"/>
                <a:cs typeface="Roboto"/>
                <a:sym typeface="Roboto"/>
              </a:rPr>
              <a:t>Voice/SMS broadcasts</a:t>
            </a:r>
            <a:endParaRPr kumimoji="0" sz="1400" b="1" i="0" u="none" strike="noStrike" kern="0" cap="none" spc="0" normalizeH="0" baseline="0" noProof="0" dirty="0">
              <a:ln>
                <a:noFill/>
              </a:ln>
              <a:effectLst/>
              <a:uLnTx/>
              <a:uFillTx/>
              <a:ea typeface="Roboto"/>
              <a:cs typeface="Roboto"/>
              <a:sym typeface="Roboto"/>
            </a:endParaRPr>
          </a:p>
        </p:txBody>
      </p:sp>
      <p:grpSp>
        <p:nvGrpSpPr>
          <p:cNvPr id="27" name="Group 26">
            <a:extLst>
              <a:ext uri="{FF2B5EF4-FFF2-40B4-BE49-F238E27FC236}">
                <a16:creationId xmlns:a16="http://schemas.microsoft.com/office/drawing/2014/main" id="{E28CB146-DD11-3312-1EC4-BC40164C39D3}"/>
              </a:ext>
            </a:extLst>
          </p:cNvPr>
          <p:cNvGrpSpPr/>
          <p:nvPr/>
        </p:nvGrpSpPr>
        <p:grpSpPr>
          <a:xfrm>
            <a:off x="410607" y="1293615"/>
            <a:ext cx="5426627" cy="4344770"/>
            <a:chOff x="407005" y="1447864"/>
            <a:chExt cx="5426627" cy="4344770"/>
          </a:xfrm>
        </p:grpSpPr>
        <p:grpSp>
          <p:nvGrpSpPr>
            <p:cNvPr id="13" name="Google Shape;333;p14">
              <a:extLst>
                <a:ext uri="{FF2B5EF4-FFF2-40B4-BE49-F238E27FC236}">
                  <a16:creationId xmlns:a16="http://schemas.microsoft.com/office/drawing/2014/main" id="{CCA4484F-47D2-2F2B-62DA-8988DC1ABD4B}"/>
                </a:ext>
              </a:extLst>
            </p:cNvPr>
            <p:cNvGrpSpPr/>
            <p:nvPr/>
          </p:nvGrpSpPr>
          <p:grpSpPr>
            <a:xfrm>
              <a:off x="428039" y="3335332"/>
              <a:ext cx="5405592" cy="1015623"/>
              <a:chOff x="2569330" y="2080881"/>
              <a:chExt cx="3557357" cy="664308"/>
            </a:xfrm>
          </p:grpSpPr>
          <p:sp>
            <p:nvSpPr>
              <p:cNvPr id="14" name="Google Shape;334;p14">
                <a:extLst>
                  <a:ext uri="{FF2B5EF4-FFF2-40B4-BE49-F238E27FC236}">
                    <a16:creationId xmlns:a16="http://schemas.microsoft.com/office/drawing/2014/main" id="{D1562192-C9E1-AFED-4073-777AC093D560}"/>
                  </a:ext>
                </a:extLst>
              </p:cNvPr>
              <p:cNvSpPr/>
              <p:nvPr/>
            </p:nvSpPr>
            <p:spPr>
              <a:xfrm>
                <a:off x="2569330" y="2084279"/>
                <a:ext cx="3557357" cy="652749"/>
              </a:xfrm>
              <a:prstGeom prst="roundRect">
                <a:avLst>
                  <a:gd name="adj" fmla="val 50000"/>
                </a:avLst>
              </a:prstGeom>
              <a:solidFill>
                <a:srgbClr val="01FF84"/>
              </a:solidFill>
              <a:ln>
                <a:noFill/>
              </a:ln>
            </p:spPr>
            <p:txBody>
              <a:bodyPr spcFirstLastPara="1" wrap="square" lIns="91400" tIns="45700" rIns="91400" bIns="45700" anchor="ctr" anchorCtr="0">
                <a:noAutofit/>
              </a:bodyPr>
              <a:lstStyle/>
              <a:p>
                <a:pPr algn="ctr" defTabSz="1219170">
                  <a:buClr>
                    <a:srgbClr val="000000"/>
                  </a:buClr>
                  <a:defRPr/>
                </a:pPr>
                <a:endParaRPr sz="2000" kern="0">
                  <a:ea typeface="Roboto" panose="02000000000000000000" pitchFamily="2" charset="0"/>
                  <a:cs typeface="Roboto"/>
                  <a:sym typeface="Roboto"/>
                </a:endParaRPr>
              </a:p>
            </p:txBody>
          </p:sp>
          <p:sp>
            <p:nvSpPr>
              <p:cNvPr id="15" name="Google Shape;335;p14">
                <a:extLst>
                  <a:ext uri="{FF2B5EF4-FFF2-40B4-BE49-F238E27FC236}">
                    <a16:creationId xmlns:a16="http://schemas.microsoft.com/office/drawing/2014/main" id="{2C2B7FCA-8FF7-AF3E-A908-046A38CE7EC5}"/>
                  </a:ext>
                </a:extLst>
              </p:cNvPr>
              <p:cNvSpPr txBox="1"/>
              <p:nvPr/>
            </p:nvSpPr>
            <p:spPr>
              <a:xfrm>
                <a:off x="2612720" y="2080881"/>
                <a:ext cx="3513967" cy="664308"/>
              </a:xfrm>
              <a:prstGeom prst="rect">
                <a:avLst/>
              </a:prstGeom>
              <a:noFill/>
              <a:ln>
                <a:noFill/>
              </a:ln>
            </p:spPr>
            <p:txBody>
              <a:bodyPr spcFirstLastPara="1" wrap="square" lIns="91400" tIns="45700" rIns="91400" bIns="45700" anchor="t" anchorCtr="0">
                <a:spAutoFit/>
              </a:bodyPr>
              <a:lstStyle/>
              <a:p>
                <a:pPr algn="ctr" defTabSz="1219170">
                  <a:buClr>
                    <a:srgbClr val="000000"/>
                  </a:buClr>
                  <a:defRPr/>
                </a:pPr>
                <a:r>
                  <a:rPr lang="en-US" sz="2000" kern="0" dirty="0">
                    <a:ea typeface="Roboto" panose="02000000000000000000" pitchFamily="2" charset="0"/>
                    <a:cs typeface="Roboto"/>
                    <a:sym typeface="Roboto"/>
                  </a:rPr>
                  <a:t>Are you leveraging communication channels effectively to drive brand recall &amp; customer engagement?</a:t>
                </a:r>
                <a:endParaRPr sz="2000" kern="0" dirty="0">
                  <a:ea typeface="Roboto" panose="02000000000000000000" pitchFamily="2" charset="0"/>
                  <a:cs typeface="Arial"/>
                  <a:sym typeface="Arial"/>
                </a:endParaRPr>
              </a:p>
            </p:txBody>
          </p:sp>
        </p:grpSp>
        <p:grpSp>
          <p:nvGrpSpPr>
            <p:cNvPr id="16" name="Google Shape;336;p14">
              <a:extLst>
                <a:ext uri="{FF2B5EF4-FFF2-40B4-BE49-F238E27FC236}">
                  <a16:creationId xmlns:a16="http://schemas.microsoft.com/office/drawing/2014/main" id="{A0F30653-144A-97FA-AECB-A6AF777E7F4E}"/>
                </a:ext>
              </a:extLst>
            </p:cNvPr>
            <p:cNvGrpSpPr/>
            <p:nvPr/>
          </p:nvGrpSpPr>
          <p:grpSpPr>
            <a:xfrm>
              <a:off x="428040" y="2157998"/>
              <a:ext cx="5405592" cy="922012"/>
              <a:chOff x="622470" y="994791"/>
              <a:chExt cx="3446114" cy="691509"/>
            </a:xfrm>
          </p:grpSpPr>
          <p:grpSp>
            <p:nvGrpSpPr>
              <p:cNvPr id="17" name="Google Shape;337;p14">
                <a:extLst>
                  <a:ext uri="{FF2B5EF4-FFF2-40B4-BE49-F238E27FC236}">
                    <a16:creationId xmlns:a16="http://schemas.microsoft.com/office/drawing/2014/main" id="{16187A8F-8896-CAF7-09E8-13B1189BE955}"/>
                  </a:ext>
                </a:extLst>
              </p:cNvPr>
              <p:cNvGrpSpPr/>
              <p:nvPr/>
            </p:nvGrpSpPr>
            <p:grpSpPr>
              <a:xfrm>
                <a:off x="622470" y="994791"/>
                <a:ext cx="3446114" cy="691509"/>
                <a:chOff x="1269865" y="2261512"/>
                <a:chExt cx="3897046" cy="870332"/>
              </a:xfrm>
            </p:grpSpPr>
            <p:sp>
              <p:nvSpPr>
                <p:cNvPr id="19" name="Google Shape;338;p14">
                  <a:extLst>
                    <a:ext uri="{FF2B5EF4-FFF2-40B4-BE49-F238E27FC236}">
                      <a16:creationId xmlns:a16="http://schemas.microsoft.com/office/drawing/2014/main" id="{617DB5C9-2F10-9DE9-1F7C-D1F33D0D70F4}"/>
                    </a:ext>
                  </a:extLst>
                </p:cNvPr>
                <p:cNvSpPr/>
                <p:nvPr/>
              </p:nvSpPr>
              <p:spPr>
                <a:xfrm>
                  <a:off x="1269865" y="2261512"/>
                  <a:ext cx="3897046" cy="870332"/>
                </a:xfrm>
                <a:prstGeom prst="roundRect">
                  <a:avLst>
                    <a:gd name="adj" fmla="val 50000"/>
                  </a:avLst>
                </a:prstGeom>
                <a:solidFill>
                  <a:srgbClr val="0084FF"/>
                </a:solidFill>
                <a:ln>
                  <a:noFill/>
                </a:ln>
              </p:spPr>
              <p:txBody>
                <a:bodyPr spcFirstLastPara="1" wrap="square" lIns="91400" tIns="45700" rIns="91400" bIns="45700" anchor="ctr" anchorCtr="0">
                  <a:noAutofit/>
                </a:bodyPr>
                <a:lstStyle/>
                <a:p>
                  <a:pPr algn="ctr" defTabSz="1219170">
                    <a:buClr>
                      <a:srgbClr val="000000"/>
                    </a:buClr>
                    <a:defRPr/>
                  </a:pPr>
                  <a:endParaRPr sz="2000" kern="0">
                    <a:ea typeface="Roboto" panose="02000000000000000000" pitchFamily="2" charset="0"/>
                    <a:cs typeface="Roboto"/>
                    <a:sym typeface="Roboto"/>
                  </a:endParaRPr>
                </a:p>
              </p:txBody>
            </p:sp>
            <p:sp>
              <p:nvSpPr>
                <p:cNvPr id="20" name="Google Shape;339;p14">
                  <a:extLst>
                    <a:ext uri="{FF2B5EF4-FFF2-40B4-BE49-F238E27FC236}">
                      <a16:creationId xmlns:a16="http://schemas.microsoft.com/office/drawing/2014/main" id="{FF96F90D-E1C8-8A24-8487-6CDD0AAAD540}"/>
                    </a:ext>
                  </a:extLst>
                </p:cNvPr>
                <p:cNvSpPr txBox="1"/>
                <p:nvPr/>
              </p:nvSpPr>
              <p:spPr>
                <a:xfrm>
                  <a:off x="1441372" y="2393891"/>
                  <a:ext cx="3593335" cy="377645"/>
                </a:xfrm>
                <a:prstGeom prst="rect">
                  <a:avLst/>
                </a:prstGeom>
                <a:noFill/>
                <a:ln>
                  <a:noFill/>
                </a:ln>
              </p:spPr>
              <p:txBody>
                <a:bodyPr spcFirstLastPara="1" wrap="square" lIns="91400" tIns="45700" rIns="91400" bIns="45700" anchor="t" anchorCtr="0">
                  <a:spAutoFit/>
                </a:bodyPr>
                <a:lstStyle/>
                <a:p>
                  <a:pPr algn="ctr" defTabSz="1219170">
                    <a:buClr>
                      <a:srgbClr val="000000"/>
                    </a:buClr>
                    <a:defRPr/>
                  </a:pPr>
                  <a:endParaRPr sz="2000" kern="0">
                    <a:ea typeface="Roboto" panose="02000000000000000000" pitchFamily="2" charset="0"/>
                    <a:cs typeface="Roboto"/>
                    <a:sym typeface="Roboto"/>
                  </a:endParaRPr>
                </a:p>
              </p:txBody>
            </p:sp>
          </p:grpSp>
          <p:sp>
            <p:nvSpPr>
              <p:cNvPr id="18" name="Google Shape;340;p14">
                <a:extLst>
                  <a:ext uri="{FF2B5EF4-FFF2-40B4-BE49-F238E27FC236}">
                    <a16:creationId xmlns:a16="http://schemas.microsoft.com/office/drawing/2014/main" id="{29B00503-6A09-F785-7D86-2E418293918A}"/>
                  </a:ext>
                </a:extLst>
              </p:cNvPr>
              <p:cNvSpPr txBox="1"/>
              <p:nvPr/>
            </p:nvSpPr>
            <p:spPr>
              <a:xfrm>
                <a:off x="701630" y="1078601"/>
                <a:ext cx="3287793" cy="530885"/>
              </a:xfrm>
              <a:prstGeom prst="rect">
                <a:avLst/>
              </a:prstGeom>
              <a:noFill/>
              <a:ln>
                <a:noFill/>
              </a:ln>
            </p:spPr>
            <p:txBody>
              <a:bodyPr spcFirstLastPara="1" wrap="square" lIns="91400" tIns="45700" rIns="91400" bIns="45700" anchor="t" anchorCtr="0">
                <a:spAutoFit/>
              </a:bodyPr>
              <a:lstStyle/>
              <a:p>
                <a:pPr algn="ctr" defTabSz="1219170">
                  <a:buClr>
                    <a:srgbClr val="000000"/>
                  </a:buClr>
                  <a:defRPr/>
                </a:pPr>
                <a:r>
                  <a:rPr lang="en-US" sz="2000" kern="0" dirty="0">
                    <a:ea typeface="Roboto" panose="02000000000000000000" pitchFamily="2" charset="0"/>
                    <a:cs typeface="Roboto"/>
                    <a:sym typeface="Roboto"/>
                  </a:rPr>
                  <a:t>How can you build a strong brand presence in media-dark regions?</a:t>
                </a:r>
                <a:endParaRPr sz="2000" kern="0" dirty="0">
                  <a:ea typeface="Roboto" panose="02000000000000000000" pitchFamily="2" charset="0"/>
                  <a:cs typeface="Roboto"/>
                  <a:sym typeface="Roboto"/>
                </a:endParaRPr>
              </a:p>
            </p:txBody>
          </p:sp>
        </p:grpSp>
        <p:grpSp>
          <p:nvGrpSpPr>
            <p:cNvPr id="21" name="Google Shape;341;p14">
              <a:extLst>
                <a:ext uri="{FF2B5EF4-FFF2-40B4-BE49-F238E27FC236}">
                  <a16:creationId xmlns:a16="http://schemas.microsoft.com/office/drawing/2014/main" id="{5E54B759-DE73-6703-A39F-9C078F760DA1}"/>
                </a:ext>
              </a:extLst>
            </p:cNvPr>
            <p:cNvGrpSpPr/>
            <p:nvPr/>
          </p:nvGrpSpPr>
          <p:grpSpPr>
            <a:xfrm>
              <a:off x="407005" y="4591847"/>
              <a:ext cx="5405592" cy="1200787"/>
              <a:chOff x="343523" y="3022547"/>
              <a:chExt cx="3734717" cy="691509"/>
            </a:xfrm>
          </p:grpSpPr>
          <p:grpSp>
            <p:nvGrpSpPr>
              <p:cNvPr id="22" name="Google Shape;342;p14">
                <a:extLst>
                  <a:ext uri="{FF2B5EF4-FFF2-40B4-BE49-F238E27FC236}">
                    <a16:creationId xmlns:a16="http://schemas.microsoft.com/office/drawing/2014/main" id="{AE4F4D0B-39FE-59BC-D369-C019960334F7}"/>
                  </a:ext>
                </a:extLst>
              </p:cNvPr>
              <p:cNvGrpSpPr/>
              <p:nvPr/>
            </p:nvGrpSpPr>
            <p:grpSpPr>
              <a:xfrm>
                <a:off x="343523" y="3022547"/>
                <a:ext cx="3734717" cy="691509"/>
                <a:chOff x="1254700" y="2045280"/>
                <a:chExt cx="3897046" cy="870332"/>
              </a:xfrm>
            </p:grpSpPr>
            <p:sp>
              <p:nvSpPr>
                <p:cNvPr id="24" name="Google Shape;343;p14">
                  <a:extLst>
                    <a:ext uri="{FF2B5EF4-FFF2-40B4-BE49-F238E27FC236}">
                      <a16:creationId xmlns:a16="http://schemas.microsoft.com/office/drawing/2014/main" id="{AF1AD2CE-BEA2-4B6E-B190-92953ED75D55}"/>
                    </a:ext>
                  </a:extLst>
                </p:cNvPr>
                <p:cNvSpPr/>
                <p:nvPr/>
              </p:nvSpPr>
              <p:spPr>
                <a:xfrm>
                  <a:off x="1254700" y="2045280"/>
                  <a:ext cx="3897046" cy="870332"/>
                </a:xfrm>
                <a:prstGeom prst="roundRect">
                  <a:avLst>
                    <a:gd name="adj" fmla="val 50000"/>
                  </a:avLst>
                </a:prstGeom>
                <a:solidFill>
                  <a:srgbClr val="0084FF"/>
                </a:solidFill>
                <a:ln>
                  <a:noFill/>
                </a:ln>
              </p:spPr>
              <p:txBody>
                <a:bodyPr spcFirstLastPara="1" wrap="square" lIns="91400" tIns="45700" rIns="91400" bIns="45700" anchor="ctr" anchorCtr="0">
                  <a:noAutofit/>
                </a:bodyPr>
                <a:lstStyle/>
                <a:p>
                  <a:pPr algn="ctr" defTabSz="1219170">
                    <a:buClr>
                      <a:srgbClr val="000000"/>
                    </a:buClr>
                    <a:defRPr/>
                  </a:pPr>
                  <a:endParaRPr kern="0">
                    <a:ea typeface="Roboto" panose="02000000000000000000" pitchFamily="2" charset="0"/>
                    <a:cs typeface="Roboto"/>
                    <a:sym typeface="Roboto"/>
                  </a:endParaRPr>
                </a:p>
              </p:txBody>
            </p:sp>
            <p:sp>
              <p:nvSpPr>
                <p:cNvPr id="25" name="Google Shape;344;p14">
                  <a:extLst>
                    <a:ext uri="{FF2B5EF4-FFF2-40B4-BE49-F238E27FC236}">
                      <a16:creationId xmlns:a16="http://schemas.microsoft.com/office/drawing/2014/main" id="{91CF93D9-983F-4790-34D9-ADD330D16BCF}"/>
                    </a:ext>
                  </a:extLst>
                </p:cNvPr>
                <p:cNvSpPr txBox="1"/>
                <p:nvPr/>
              </p:nvSpPr>
              <p:spPr>
                <a:xfrm>
                  <a:off x="1441372" y="2393891"/>
                  <a:ext cx="3593335" cy="267663"/>
                </a:xfrm>
                <a:prstGeom prst="rect">
                  <a:avLst/>
                </a:prstGeom>
                <a:noFill/>
                <a:ln>
                  <a:noFill/>
                </a:ln>
              </p:spPr>
              <p:txBody>
                <a:bodyPr spcFirstLastPara="1" wrap="square" lIns="91400" tIns="45700" rIns="91400" bIns="45700" anchor="t" anchorCtr="0">
                  <a:spAutoFit/>
                </a:bodyPr>
                <a:lstStyle/>
                <a:p>
                  <a:pPr algn="ctr" defTabSz="1219170">
                    <a:buClr>
                      <a:srgbClr val="000000"/>
                    </a:buClr>
                    <a:defRPr/>
                  </a:pPr>
                  <a:endParaRPr kern="0">
                    <a:ea typeface="Roboto" panose="02000000000000000000" pitchFamily="2" charset="0"/>
                    <a:cs typeface="Roboto"/>
                    <a:sym typeface="Roboto"/>
                  </a:endParaRPr>
                </a:p>
              </p:txBody>
            </p:sp>
          </p:grpSp>
          <p:sp>
            <p:nvSpPr>
              <p:cNvPr id="23" name="Google Shape;345;p14">
                <a:extLst>
                  <a:ext uri="{FF2B5EF4-FFF2-40B4-BE49-F238E27FC236}">
                    <a16:creationId xmlns:a16="http://schemas.microsoft.com/office/drawing/2014/main" id="{6F8FCC6F-9364-42E3-6139-41A94786190F}"/>
                  </a:ext>
                </a:extLst>
              </p:cNvPr>
              <p:cNvSpPr txBox="1"/>
              <p:nvPr/>
            </p:nvSpPr>
            <p:spPr>
              <a:xfrm>
                <a:off x="522418" y="3130766"/>
                <a:ext cx="3443658" cy="531704"/>
              </a:xfrm>
              <a:prstGeom prst="rect">
                <a:avLst/>
              </a:prstGeom>
              <a:noFill/>
              <a:ln>
                <a:noFill/>
              </a:ln>
            </p:spPr>
            <p:txBody>
              <a:bodyPr spcFirstLastPara="1" wrap="square" lIns="91400" tIns="45700" rIns="91400" bIns="45700" anchor="t" anchorCtr="0">
                <a:spAutoFit/>
              </a:bodyPr>
              <a:lstStyle/>
              <a:p>
                <a:pPr algn="ctr" defTabSz="1219170">
                  <a:buClr>
                    <a:srgbClr val="000000"/>
                  </a:buClr>
                  <a:defRPr/>
                </a:pPr>
                <a:r>
                  <a:rPr lang="en-US" kern="0" dirty="0">
                    <a:ea typeface="Roboto" panose="02000000000000000000" pitchFamily="2" charset="0"/>
                    <a:cs typeface="Roboto"/>
                    <a:sym typeface="Roboto"/>
                  </a:rPr>
                  <a:t>How do you “talk to your customers” when they are unreachable via traditional media outlets? </a:t>
                </a:r>
                <a:endParaRPr kern="0" dirty="0">
                  <a:ea typeface="Roboto" panose="02000000000000000000" pitchFamily="2" charset="0"/>
                  <a:cs typeface="Roboto"/>
                  <a:sym typeface="Roboto"/>
                </a:endParaRPr>
              </a:p>
            </p:txBody>
          </p:sp>
        </p:grpSp>
        <p:sp>
          <p:nvSpPr>
            <p:cNvPr id="26" name="TextBox 25">
              <a:extLst>
                <a:ext uri="{FF2B5EF4-FFF2-40B4-BE49-F238E27FC236}">
                  <a16:creationId xmlns:a16="http://schemas.microsoft.com/office/drawing/2014/main" id="{9C1E89C9-FA17-3BB0-75BA-82EDD97F7507}"/>
                </a:ext>
              </a:extLst>
            </p:cNvPr>
            <p:cNvSpPr txBox="1"/>
            <p:nvPr/>
          </p:nvSpPr>
          <p:spPr>
            <a:xfrm>
              <a:off x="1634525" y="1447864"/>
              <a:ext cx="2947284" cy="461665"/>
            </a:xfrm>
            <a:prstGeom prst="rect">
              <a:avLst/>
            </a:prstGeom>
            <a:noFill/>
          </p:spPr>
          <p:txBody>
            <a:bodyPr wrap="square" rtlCol="0">
              <a:spAutoFit/>
            </a:bodyPr>
            <a:lstStyle/>
            <a:p>
              <a:pPr algn="ctr" defTabSz="1219170">
                <a:buClr>
                  <a:srgbClr val="000000"/>
                </a:buClr>
              </a:pPr>
              <a:r>
                <a:rPr lang="en-IN" sz="2400" b="1" kern="0" dirty="0">
                  <a:cs typeface="Arial"/>
                  <a:sym typeface="Arial"/>
                </a:rPr>
                <a:t>CHALLENGE</a:t>
              </a:r>
            </a:p>
          </p:txBody>
        </p:sp>
      </p:grpSp>
      <p:pic>
        <p:nvPicPr>
          <p:cNvPr id="28" name="Picture 27">
            <a:extLst>
              <a:ext uri="{FF2B5EF4-FFF2-40B4-BE49-F238E27FC236}">
                <a16:creationId xmlns:a16="http://schemas.microsoft.com/office/drawing/2014/main" id="{A6552DD3-FBAE-E206-9525-60A7C1384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59523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Impact in Numbers</a:t>
            </a:r>
          </a:p>
        </p:txBody>
      </p:sp>
      <p:pic>
        <p:nvPicPr>
          <p:cNvPr id="4" name="Google Shape;383;g13a2c24d4b0_6_113">
            <a:extLst>
              <a:ext uri="{FF2B5EF4-FFF2-40B4-BE49-F238E27FC236}">
                <a16:creationId xmlns:a16="http://schemas.microsoft.com/office/drawing/2014/main" id="{462C9D59-26A5-046F-1A0B-1ACB5C28F427}"/>
              </a:ext>
            </a:extLst>
          </p:cNvPr>
          <p:cNvPicPr preferRelativeResize="0"/>
          <p:nvPr/>
        </p:nvPicPr>
        <p:blipFill>
          <a:blip r:embed="rId2">
            <a:alphaModFix/>
          </a:blip>
          <a:stretch>
            <a:fillRect/>
          </a:stretch>
        </p:blipFill>
        <p:spPr>
          <a:xfrm>
            <a:off x="779668" y="2090769"/>
            <a:ext cx="2927980" cy="2758653"/>
          </a:xfrm>
          <a:prstGeom prst="rect">
            <a:avLst/>
          </a:prstGeom>
          <a:noFill/>
          <a:ln>
            <a:noFill/>
          </a:ln>
        </p:spPr>
      </p:pic>
      <p:pic>
        <p:nvPicPr>
          <p:cNvPr id="5" name="Google Shape;384;g13a2c24d4b0_6_113">
            <a:extLst>
              <a:ext uri="{FF2B5EF4-FFF2-40B4-BE49-F238E27FC236}">
                <a16:creationId xmlns:a16="http://schemas.microsoft.com/office/drawing/2014/main" id="{BE950D3F-B118-F07C-FB56-A4A49058D7DC}"/>
              </a:ext>
            </a:extLst>
          </p:cNvPr>
          <p:cNvPicPr preferRelativeResize="0"/>
          <p:nvPr/>
        </p:nvPicPr>
        <p:blipFill>
          <a:blip r:embed="rId3">
            <a:alphaModFix/>
          </a:blip>
          <a:stretch>
            <a:fillRect/>
          </a:stretch>
        </p:blipFill>
        <p:spPr>
          <a:xfrm>
            <a:off x="4632009" y="2049673"/>
            <a:ext cx="2927981" cy="2758653"/>
          </a:xfrm>
          <a:prstGeom prst="rect">
            <a:avLst/>
          </a:prstGeom>
          <a:noFill/>
          <a:ln>
            <a:noFill/>
          </a:ln>
        </p:spPr>
      </p:pic>
      <p:pic>
        <p:nvPicPr>
          <p:cNvPr id="6" name="Google Shape;385;g13a2c24d4b0_6_113">
            <a:extLst>
              <a:ext uri="{FF2B5EF4-FFF2-40B4-BE49-F238E27FC236}">
                <a16:creationId xmlns:a16="http://schemas.microsoft.com/office/drawing/2014/main" id="{3BBEC44B-E9AD-94A2-320B-F5DA3D3231D7}"/>
              </a:ext>
            </a:extLst>
          </p:cNvPr>
          <p:cNvPicPr preferRelativeResize="0"/>
          <p:nvPr/>
        </p:nvPicPr>
        <p:blipFill>
          <a:blip r:embed="rId4">
            <a:alphaModFix/>
          </a:blip>
          <a:stretch>
            <a:fillRect/>
          </a:stretch>
        </p:blipFill>
        <p:spPr>
          <a:xfrm>
            <a:off x="8484351" y="2049673"/>
            <a:ext cx="2927981" cy="2799749"/>
          </a:xfrm>
          <a:prstGeom prst="rect">
            <a:avLst/>
          </a:prstGeom>
          <a:noFill/>
          <a:ln>
            <a:noFill/>
          </a:ln>
        </p:spPr>
      </p:pic>
      <p:pic>
        <p:nvPicPr>
          <p:cNvPr id="7" name="Picture 6">
            <a:extLst>
              <a:ext uri="{FF2B5EF4-FFF2-40B4-BE49-F238E27FC236}">
                <a16:creationId xmlns:a16="http://schemas.microsoft.com/office/drawing/2014/main" id="{A22D24F9-6E95-3470-90D5-BFC6B99D8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76358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45B6D-6CD0-3128-00DC-4E0145F3A509}"/>
              </a:ext>
            </a:extLst>
          </p:cNvPr>
          <p:cNvSpPr/>
          <p:nvPr/>
        </p:nvSpPr>
        <p:spPr>
          <a:xfrm>
            <a:off x="6675390" y="1912297"/>
            <a:ext cx="5084608" cy="3278180"/>
          </a:xfrm>
          <a:prstGeom prst="rect">
            <a:avLst/>
          </a:prstGeom>
          <a:solidFill>
            <a:srgbClr val="C0E399"/>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092AF7B-60B9-AEC9-53DB-27DCC434DC69}"/>
              </a:ext>
            </a:extLst>
          </p:cNvPr>
          <p:cNvSpPr/>
          <p:nvPr/>
        </p:nvSpPr>
        <p:spPr>
          <a:xfrm>
            <a:off x="237744" y="3321346"/>
            <a:ext cx="6016750" cy="2368296"/>
          </a:xfrm>
          <a:prstGeom prst="rect">
            <a:avLst/>
          </a:prstGeom>
          <a:solidFill>
            <a:schemeClr val="accent2">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BBA3386-4C52-236C-DB0E-20C37421BCFA}"/>
              </a:ext>
            </a:extLst>
          </p:cNvPr>
          <p:cNvSpPr/>
          <p:nvPr/>
        </p:nvSpPr>
        <p:spPr>
          <a:xfrm>
            <a:off x="237744" y="1398398"/>
            <a:ext cx="6016750" cy="1545971"/>
          </a:xfrm>
          <a:prstGeom prst="rect">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Improving Productivity &amp; Ensuring Effortless CX</a:t>
            </a:r>
            <a:endParaRPr lang="en-IN" dirty="0"/>
          </a:p>
        </p:txBody>
      </p:sp>
      <p:sp>
        <p:nvSpPr>
          <p:cNvPr id="4" name="Subtitle 3">
            <a:extLst>
              <a:ext uri="{FF2B5EF4-FFF2-40B4-BE49-F238E27FC236}">
                <a16:creationId xmlns:a16="http://schemas.microsoft.com/office/drawing/2014/main" id="{0CAD9AA7-6962-4B77-0500-C1E9CEC8634C}"/>
              </a:ext>
            </a:extLst>
          </p:cNvPr>
          <p:cNvSpPr txBox="1">
            <a:spLocks/>
          </p:cNvSpPr>
          <p:nvPr/>
        </p:nvSpPr>
        <p:spPr>
          <a:xfrm>
            <a:off x="505971" y="1554430"/>
            <a:ext cx="5462803" cy="154597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R="0" lvl="0" indent="0" algn="just" fontAlgn="auto">
              <a:lnSpc>
                <a:spcPct val="100000"/>
              </a:lnSpc>
              <a:spcBef>
                <a:spcPts val="0"/>
              </a:spcBef>
              <a:spcAft>
                <a:spcPts val="0"/>
              </a:spcAft>
              <a:buClr>
                <a:srgbClr val="000000"/>
              </a:buClr>
              <a:buSzPts val="1600"/>
              <a:tabLst/>
              <a:defRPr/>
            </a:pPr>
            <a:r>
              <a:rPr lang="en-US" sz="2000" b="1" kern="0" dirty="0">
                <a:solidFill>
                  <a:schemeClr val="tx1"/>
                </a:solidFill>
                <a:latin typeface="+mn-lt"/>
                <a:ea typeface="+mn-ea"/>
                <a:cs typeface="Arial"/>
              </a:rPr>
              <a:t>Challenge:</a:t>
            </a:r>
          </a:p>
          <a:p>
            <a:pPr marR="0" lvl="0" indent="0" algn="just" fontAlgn="auto">
              <a:lnSpc>
                <a:spcPct val="100000"/>
              </a:lnSpc>
              <a:spcBef>
                <a:spcPts val="0"/>
              </a:spcBef>
              <a:spcAft>
                <a:spcPts val="0"/>
              </a:spcAft>
              <a:buClr>
                <a:srgbClr val="000000"/>
              </a:buClr>
              <a:buSzPts val="1600"/>
              <a:tabLst/>
              <a:defRPr/>
            </a:pPr>
            <a:endParaRPr lang="en-US" sz="2000" kern="0" dirty="0">
              <a:solidFill>
                <a:schemeClr val="tx1"/>
              </a:solidFill>
              <a:latin typeface="+mn-lt"/>
              <a:ea typeface="+mn-ea"/>
              <a:cs typeface="Arial"/>
            </a:endParaRPr>
          </a:p>
          <a:p>
            <a:pPr marR="0" lvl="0" indent="0" algn="just" fontAlgn="auto">
              <a:lnSpc>
                <a:spcPct val="100000"/>
              </a:lnSpc>
              <a:spcBef>
                <a:spcPts val="0"/>
              </a:spcBef>
              <a:spcAft>
                <a:spcPts val="0"/>
              </a:spcAft>
              <a:buClr>
                <a:srgbClr val="000000"/>
              </a:buClr>
              <a:buSzPts val="1600"/>
              <a:tabLst/>
              <a:defRPr/>
            </a:pPr>
            <a:r>
              <a:rPr lang="en-US" kern="0" dirty="0">
                <a:solidFill>
                  <a:schemeClr val="tx1"/>
                </a:solidFill>
                <a:latin typeface="+mn-lt"/>
                <a:ea typeface="+mn-ea"/>
                <a:cs typeface="Arial"/>
              </a:rPr>
              <a:t>Deriving high business value from Conversations &amp; Understanding the Customers Better</a:t>
            </a:r>
          </a:p>
          <a:p>
            <a:pPr marL="0" marR="0" lvl="0" indent="0" algn="l" defTabSz="914400" rtl="0" eaLnBrk="1" fontAlgn="auto" latinLnBrk="0" hangingPunct="1">
              <a:lnSpc>
                <a:spcPct val="100000"/>
              </a:lnSpc>
              <a:spcBef>
                <a:spcPts val="0"/>
              </a:spcBef>
              <a:spcAft>
                <a:spcPts val="0"/>
              </a:spcAft>
              <a:buClr>
                <a:srgbClr val="FFFFFF"/>
              </a:buClr>
              <a:buSzPts val="1600"/>
              <a:buFont typeface="Roboto"/>
              <a:buNone/>
              <a:tabLst/>
              <a:defRPr/>
            </a:pPr>
            <a:endParaRPr kumimoji="0" lang="en-IN" sz="2000" b="1" i="0" u="none" strike="noStrike" kern="0" cap="none" spc="0" normalizeH="0" baseline="0" noProof="0" dirty="0">
              <a:ln>
                <a:noFill/>
              </a:ln>
              <a:solidFill>
                <a:schemeClr val="tx1"/>
              </a:solidFill>
              <a:effectLst/>
              <a:uLnTx/>
              <a:uFillTx/>
              <a:latin typeface="+mn-lt"/>
              <a:ea typeface="Roboto"/>
              <a:sym typeface="Roboto"/>
            </a:endParaRPr>
          </a:p>
        </p:txBody>
      </p:sp>
      <p:sp>
        <p:nvSpPr>
          <p:cNvPr id="5" name="TextBox 4">
            <a:extLst>
              <a:ext uri="{FF2B5EF4-FFF2-40B4-BE49-F238E27FC236}">
                <a16:creationId xmlns:a16="http://schemas.microsoft.com/office/drawing/2014/main" id="{C25529D9-68DC-DBFF-F148-9E55CD4D73CC}"/>
              </a:ext>
            </a:extLst>
          </p:cNvPr>
          <p:cNvSpPr txBox="1"/>
          <p:nvPr/>
        </p:nvSpPr>
        <p:spPr>
          <a:xfrm>
            <a:off x="432000" y="3551387"/>
            <a:ext cx="5339567" cy="1908215"/>
          </a:xfrm>
          <a:prstGeom prst="rect">
            <a:avLst/>
          </a:prstGeom>
          <a:noFill/>
        </p:spPr>
        <p:txBody>
          <a:bodyPr wrap="square">
            <a:spAutoFit/>
          </a:bodyPr>
          <a:lstStyle/>
          <a:p>
            <a:pPr algn="just">
              <a:buClr>
                <a:srgbClr val="000000"/>
              </a:buClr>
              <a:buFont typeface="Arial"/>
              <a:buNone/>
            </a:pPr>
            <a:r>
              <a:rPr lang="en-US" sz="2000" b="1" kern="0" dirty="0">
                <a:cs typeface="Arial"/>
                <a:sym typeface="Arial"/>
              </a:rPr>
              <a:t>Solution</a:t>
            </a:r>
            <a:r>
              <a:rPr lang="en-US" b="1" kern="0" dirty="0">
                <a:cs typeface="Arial"/>
                <a:sym typeface="Arial"/>
              </a:rPr>
              <a:t>: </a:t>
            </a:r>
          </a:p>
          <a:p>
            <a:pPr algn="just">
              <a:buClr>
                <a:srgbClr val="000000"/>
              </a:buClr>
              <a:buFont typeface="Arial"/>
              <a:buNone/>
            </a:pPr>
            <a:endParaRPr lang="en-US" kern="0" dirty="0">
              <a:cs typeface="Arial"/>
              <a:sym typeface="Arial"/>
            </a:endParaRPr>
          </a:p>
          <a:p>
            <a:pPr algn="just">
              <a:buClr>
                <a:srgbClr val="000000"/>
              </a:buClr>
              <a:buFont typeface="Arial"/>
              <a:buNone/>
            </a:pPr>
            <a:r>
              <a:rPr lang="en-US" sz="1600" kern="0" dirty="0">
                <a:cs typeface="Arial"/>
                <a:sym typeface="Arial"/>
              </a:rPr>
              <a:t>Speech Analytics can open possibilities for improving productivity and ensure the delivery of improved CX. It offers an innovative way to monitor interactions for quality and continuous improvement, analyzing data for quick decision making</a:t>
            </a:r>
          </a:p>
        </p:txBody>
      </p:sp>
      <p:cxnSp>
        <p:nvCxnSpPr>
          <p:cNvPr id="6" name="Straight Connector 5">
            <a:extLst>
              <a:ext uri="{FF2B5EF4-FFF2-40B4-BE49-F238E27FC236}">
                <a16:creationId xmlns:a16="http://schemas.microsoft.com/office/drawing/2014/main" id="{1562252C-56C4-F647-C47A-815EC7B82729}"/>
              </a:ext>
            </a:extLst>
          </p:cNvPr>
          <p:cNvCxnSpPr>
            <a:cxnSpLocks/>
          </p:cNvCxnSpPr>
          <p:nvPr/>
        </p:nvCxnSpPr>
        <p:spPr>
          <a:xfrm>
            <a:off x="6480313" y="1011952"/>
            <a:ext cx="0" cy="5078869"/>
          </a:xfrm>
          <a:prstGeom prst="line">
            <a:avLst/>
          </a:prstGeom>
          <a:noFill/>
          <a:ln w="28575" cap="flat" cmpd="sng" algn="ctr">
            <a:solidFill>
              <a:schemeClr val="tx1">
                <a:lumMod val="85000"/>
                <a:lumOff val="15000"/>
              </a:schemeClr>
            </a:solidFill>
            <a:prstDash val="solid"/>
          </a:ln>
          <a:effectLst/>
        </p:spPr>
      </p:cxnSp>
      <p:sp>
        <p:nvSpPr>
          <p:cNvPr id="7" name="TextBox 6">
            <a:extLst>
              <a:ext uri="{FF2B5EF4-FFF2-40B4-BE49-F238E27FC236}">
                <a16:creationId xmlns:a16="http://schemas.microsoft.com/office/drawing/2014/main" id="{B08C0075-BE41-1160-13EB-602F2DB702EA}"/>
              </a:ext>
            </a:extLst>
          </p:cNvPr>
          <p:cNvSpPr txBox="1"/>
          <p:nvPr/>
        </p:nvSpPr>
        <p:spPr>
          <a:xfrm>
            <a:off x="6845549" y="2242806"/>
            <a:ext cx="4901180" cy="2923877"/>
          </a:xfrm>
          <a:prstGeom prst="rect">
            <a:avLst/>
          </a:prstGeom>
          <a:noFill/>
        </p:spPr>
        <p:txBody>
          <a:bodyPr wrap="square" rtlCol="0">
            <a:spAutoFit/>
          </a:bodyPr>
          <a:lstStyle/>
          <a:p>
            <a:pPr>
              <a:buClr>
                <a:srgbClr val="000000"/>
              </a:buClr>
              <a:buFont typeface="Arial"/>
              <a:buNone/>
            </a:pPr>
            <a:r>
              <a:rPr lang="en-US" sz="2000" b="1" kern="0" dirty="0">
                <a:ea typeface="Roboto" panose="02000000000000000000" pitchFamily="2" charset="0"/>
                <a:cs typeface="Arial"/>
                <a:sym typeface="Arial"/>
              </a:rPr>
              <a:t>Understand your audience better by:</a:t>
            </a:r>
          </a:p>
          <a:p>
            <a:pPr marL="285750" indent="-285750">
              <a:buClr>
                <a:srgbClr val="000000"/>
              </a:buClr>
              <a:buFont typeface="Arial" panose="020B0604020202020204" pitchFamily="34" charset="0"/>
              <a:buChar char="•"/>
            </a:pPr>
            <a:endParaRPr lang="en-US" sz="2000" b="1" kern="0" dirty="0">
              <a:ea typeface="Roboto" panose="02000000000000000000" pitchFamily="2" charset="0"/>
              <a:cs typeface="Arial"/>
              <a:sym typeface="Arial"/>
            </a:endParaRP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Building a Scorecard/Dashboard</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Identifying the pitch, speaking rate, sentiment, and interruptions</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Keyword Analysis</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Accessing Analytics recognize areas of improvement</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Analyze 100% of your calls</a:t>
            </a:r>
          </a:p>
          <a:p>
            <a:pPr>
              <a:buClr>
                <a:srgbClr val="000000"/>
              </a:buClr>
              <a:buFont typeface="Arial"/>
              <a:buNone/>
            </a:pPr>
            <a:endParaRPr lang="en-IN" kern="0" dirty="0">
              <a:cs typeface="Arial"/>
              <a:sym typeface="Arial"/>
            </a:endParaRPr>
          </a:p>
        </p:txBody>
      </p:sp>
      <p:pic>
        <p:nvPicPr>
          <p:cNvPr id="12" name="Picture 11">
            <a:extLst>
              <a:ext uri="{FF2B5EF4-FFF2-40B4-BE49-F238E27FC236}">
                <a16:creationId xmlns:a16="http://schemas.microsoft.com/office/drawing/2014/main" id="{83C86A17-1CC1-6E38-C117-2C1FBD0B8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58344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45B6D-6CD0-3128-00DC-4E0145F3A509}"/>
              </a:ext>
            </a:extLst>
          </p:cNvPr>
          <p:cNvSpPr/>
          <p:nvPr/>
        </p:nvSpPr>
        <p:spPr>
          <a:xfrm>
            <a:off x="6706133" y="2190588"/>
            <a:ext cx="5084608" cy="2476823"/>
          </a:xfrm>
          <a:prstGeom prst="rect">
            <a:avLst/>
          </a:prstGeom>
          <a:solidFill>
            <a:srgbClr val="C0E399"/>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092AF7B-60B9-AEC9-53DB-27DCC434DC69}"/>
              </a:ext>
            </a:extLst>
          </p:cNvPr>
          <p:cNvSpPr/>
          <p:nvPr/>
        </p:nvSpPr>
        <p:spPr>
          <a:xfrm>
            <a:off x="237744" y="3722525"/>
            <a:ext cx="6016750" cy="1875154"/>
          </a:xfrm>
          <a:prstGeom prst="rect">
            <a:avLst/>
          </a:prstGeom>
          <a:solidFill>
            <a:schemeClr val="accent2">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BBA3386-4C52-236C-DB0E-20C37421BCFA}"/>
              </a:ext>
            </a:extLst>
          </p:cNvPr>
          <p:cNvSpPr/>
          <p:nvPr/>
        </p:nvSpPr>
        <p:spPr>
          <a:xfrm>
            <a:off x="237744" y="1553845"/>
            <a:ext cx="6016750" cy="1875154"/>
          </a:xfrm>
          <a:prstGeom prst="rect">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Connect faster &amp; directly improve wallet share</a:t>
            </a:r>
            <a:endParaRPr lang="en-IN" dirty="0"/>
          </a:p>
        </p:txBody>
      </p:sp>
      <p:sp>
        <p:nvSpPr>
          <p:cNvPr id="4" name="Subtitle 3">
            <a:extLst>
              <a:ext uri="{FF2B5EF4-FFF2-40B4-BE49-F238E27FC236}">
                <a16:creationId xmlns:a16="http://schemas.microsoft.com/office/drawing/2014/main" id="{0CAD9AA7-6962-4B77-0500-C1E9CEC8634C}"/>
              </a:ext>
            </a:extLst>
          </p:cNvPr>
          <p:cNvSpPr txBox="1">
            <a:spLocks/>
          </p:cNvSpPr>
          <p:nvPr/>
        </p:nvSpPr>
        <p:spPr>
          <a:xfrm>
            <a:off x="505971" y="1803046"/>
            <a:ext cx="5462803" cy="154597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R="0" lvl="0" indent="0" algn="just" fontAlgn="auto">
              <a:lnSpc>
                <a:spcPct val="100000"/>
              </a:lnSpc>
              <a:spcBef>
                <a:spcPts val="0"/>
              </a:spcBef>
              <a:spcAft>
                <a:spcPts val="0"/>
              </a:spcAft>
              <a:buClr>
                <a:srgbClr val="000000"/>
              </a:buClr>
              <a:buSzPts val="1600"/>
              <a:tabLst/>
              <a:defRPr/>
            </a:pPr>
            <a:r>
              <a:rPr lang="en-US" sz="2000" b="1" kern="0" dirty="0">
                <a:solidFill>
                  <a:schemeClr val="tx1"/>
                </a:solidFill>
                <a:latin typeface="+mn-lt"/>
                <a:ea typeface="+mn-ea"/>
                <a:cs typeface="Arial"/>
              </a:rPr>
              <a:t>Challenge:</a:t>
            </a:r>
          </a:p>
          <a:p>
            <a:pPr marR="0" lvl="0" indent="0" algn="just" fontAlgn="auto">
              <a:lnSpc>
                <a:spcPct val="100000"/>
              </a:lnSpc>
              <a:spcBef>
                <a:spcPts val="0"/>
              </a:spcBef>
              <a:spcAft>
                <a:spcPts val="0"/>
              </a:spcAft>
              <a:buClr>
                <a:srgbClr val="000000"/>
              </a:buClr>
              <a:buSzPts val="1600"/>
              <a:tabLst/>
              <a:defRPr/>
            </a:pPr>
            <a:endParaRPr lang="en-US" sz="2000" kern="0" dirty="0">
              <a:solidFill>
                <a:schemeClr val="tx1"/>
              </a:solidFill>
              <a:latin typeface="+mn-lt"/>
              <a:ea typeface="+mn-ea"/>
              <a:cs typeface="Arial"/>
            </a:endParaRPr>
          </a:p>
          <a:p>
            <a:pPr marR="0" lvl="0" indent="0" algn="just" fontAlgn="auto">
              <a:lnSpc>
                <a:spcPct val="100000"/>
              </a:lnSpc>
              <a:spcBef>
                <a:spcPts val="0"/>
              </a:spcBef>
              <a:spcAft>
                <a:spcPts val="0"/>
              </a:spcAft>
              <a:buClr>
                <a:srgbClr val="000000"/>
              </a:buClr>
              <a:buSzPts val="1600"/>
              <a:tabLst/>
              <a:defRPr/>
            </a:pPr>
            <a:r>
              <a:rPr lang="en-US" kern="0" dirty="0">
                <a:solidFill>
                  <a:schemeClr val="tx1"/>
                </a:solidFill>
                <a:latin typeface="+mn-lt"/>
                <a:ea typeface="+mn-ea"/>
                <a:cs typeface="Arial"/>
              </a:rPr>
              <a:t>70% of the customer’s journey is based on how their experience with the enterprise. Quick responsiveness is the expectation to deliver an expected experience and delay in responses trigger the customer to drift away</a:t>
            </a:r>
          </a:p>
          <a:p>
            <a:pPr marL="0" marR="0" lvl="0" indent="0" algn="l" defTabSz="914400" rtl="0" eaLnBrk="1" fontAlgn="auto" latinLnBrk="0" hangingPunct="1">
              <a:lnSpc>
                <a:spcPct val="100000"/>
              </a:lnSpc>
              <a:spcBef>
                <a:spcPts val="0"/>
              </a:spcBef>
              <a:spcAft>
                <a:spcPts val="0"/>
              </a:spcAft>
              <a:buClr>
                <a:srgbClr val="FFFFFF"/>
              </a:buClr>
              <a:buSzPts val="1600"/>
              <a:buFont typeface="Roboto"/>
              <a:buNone/>
              <a:tabLst/>
              <a:defRPr/>
            </a:pPr>
            <a:endParaRPr kumimoji="0" lang="en-IN" sz="2000" b="1" i="0" u="none" strike="noStrike" kern="0" cap="none" spc="0" normalizeH="0" baseline="0" noProof="0" dirty="0">
              <a:ln>
                <a:noFill/>
              </a:ln>
              <a:solidFill>
                <a:schemeClr val="tx1"/>
              </a:solidFill>
              <a:effectLst/>
              <a:uLnTx/>
              <a:uFillTx/>
              <a:latin typeface="+mn-lt"/>
              <a:ea typeface="Roboto"/>
              <a:sym typeface="Roboto"/>
            </a:endParaRPr>
          </a:p>
        </p:txBody>
      </p:sp>
      <p:sp>
        <p:nvSpPr>
          <p:cNvPr id="5" name="TextBox 4">
            <a:extLst>
              <a:ext uri="{FF2B5EF4-FFF2-40B4-BE49-F238E27FC236}">
                <a16:creationId xmlns:a16="http://schemas.microsoft.com/office/drawing/2014/main" id="{C25529D9-68DC-DBFF-F148-9E55CD4D73CC}"/>
              </a:ext>
            </a:extLst>
          </p:cNvPr>
          <p:cNvSpPr txBox="1"/>
          <p:nvPr/>
        </p:nvSpPr>
        <p:spPr>
          <a:xfrm>
            <a:off x="432000" y="3952566"/>
            <a:ext cx="5339567" cy="1415772"/>
          </a:xfrm>
          <a:prstGeom prst="rect">
            <a:avLst/>
          </a:prstGeom>
          <a:noFill/>
        </p:spPr>
        <p:txBody>
          <a:bodyPr wrap="square">
            <a:spAutoFit/>
          </a:bodyPr>
          <a:lstStyle/>
          <a:p>
            <a:pPr algn="just">
              <a:buClr>
                <a:srgbClr val="000000"/>
              </a:buClr>
              <a:buFont typeface="Arial"/>
              <a:buNone/>
            </a:pPr>
            <a:r>
              <a:rPr lang="en-US" sz="2000" b="1" kern="0" dirty="0">
                <a:cs typeface="Arial"/>
                <a:sym typeface="Arial"/>
              </a:rPr>
              <a:t>Solution</a:t>
            </a:r>
            <a:r>
              <a:rPr lang="en-US" b="1" kern="0" dirty="0">
                <a:cs typeface="Arial"/>
                <a:sym typeface="Arial"/>
              </a:rPr>
              <a:t>: </a:t>
            </a:r>
          </a:p>
          <a:p>
            <a:pPr algn="just">
              <a:buClr>
                <a:srgbClr val="000000"/>
              </a:buClr>
              <a:buFont typeface="Arial"/>
              <a:buNone/>
            </a:pPr>
            <a:endParaRPr lang="en-US" kern="0" dirty="0">
              <a:cs typeface="Arial"/>
              <a:sym typeface="Arial"/>
            </a:endParaRPr>
          </a:p>
          <a:p>
            <a:pPr algn="just">
              <a:buClr>
                <a:srgbClr val="000000"/>
              </a:buClr>
              <a:buFont typeface="Arial"/>
              <a:buNone/>
            </a:pPr>
            <a:r>
              <a:rPr lang="en-US" sz="1600" kern="0" dirty="0">
                <a:cs typeface="Arial"/>
                <a:sym typeface="Arial"/>
              </a:rPr>
              <a:t>Reduce the first touch-point time frame</a:t>
            </a:r>
          </a:p>
          <a:p>
            <a:pPr algn="just">
              <a:buClr>
                <a:srgbClr val="000000"/>
              </a:buClr>
              <a:buFont typeface="Arial"/>
              <a:buNone/>
            </a:pPr>
            <a:r>
              <a:rPr lang="en-US" sz="1600" kern="0" dirty="0">
                <a:cs typeface="Arial"/>
                <a:sym typeface="Arial"/>
              </a:rPr>
              <a:t>Ensure 3X more effective engagements &amp; interactions </a:t>
            </a:r>
          </a:p>
          <a:p>
            <a:pPr algn="just">
              <a:buClr>
                <a:srgbClr val="000000"/>
              </a:buClr>
              <a:buFont typeface="Arial"/>
              <a:buNone/>
            </a:pPr>
            <a:r>
              <a:rPr lang="en-US" sz="1600" kern="0" dirty="0">
                <a:cs typeface="Arial"/>
                <a:sym typeface="Arial"/>
              </a:rPr>
              <a:t>Improve productivity &amp; ROI</a:t>
            </a:r>
          </a:p>
        </p:txBody>
      </p:sp>
      <p:cxnSp>
        <p:nvCxnSpPr>
          <p:cNvPr id="6" name="Straight Connector 5">
            <a:extLst>
              <a:ext uri="{FF2B5EF4-FFF2-40B4-BE49-F238E27FC236}">
                <a16:creationId xmlns:a16="http://schemas.microsoft.com/office/drawing/2014/main" id="{1562252C-56C4-F647-C47A-815EC7B82729}"/>
              </a:ext>
            </a:extLst>
          </p:cNvPr>
          <p:cNvCxnSpPr>
            <a:cxnSpLocks/>
          </p:cNvCxnSpPr>
          <p:nvPr/>
        </p:nvCxnSpPr>
        <p:spPr>
          <a:xfrm>
            <a:off x="6480313" y="1371600"/>
            <a:ext cx="0" cy="4719221"/>
          </a:xfrm>
          <a:prstGeom prst="line">
            <a:avLst/>
          </a:prstGeom>
          <a:noFill/>
          <a:ln w="28575" cap="flat" cmpd="sng" algn="ctr">
            <a:solidFill>
              <a:schemeClr val="tx1">
                <a:lumMod val="85000"/>
                <a:lumOff val="15000"/>
              </a:schemeClr>
            </a:solidFill>
            <a:prstDash val="solid"/>
          </a:ln>
          <a:effectLst/>
        </p:spPr>
      </p:cxnSp>
      <p:sp>
        <p:nvSpPr>
          <p:cNvPr id="7" name="TextBox 6">
            <a:extLst>
              <a:ext uri="{FF2B5EF4-FFF2-40B4-BE49-F238E27FC236}">
                <a16:creationId xmlns:a16="http://schemas.microsoft.com/office/drawing/2014/main" id="{B08C0075-BE41-1160-13EB-602F2DB702EA}"/>
              </a:ext>
            </a:extLst>
          </p:cNvPr>
          <p:cNvSpPr txBox="1"/>
          <p:nvPr/>
        </p:nvSpPr>
        <p:spPr>
          <a:xfrm>
            <a:off x="6786842" y="2875001"/>
            <a:ext cx="4923189" cy="1107996"/>
          </a:xfrm>
          <a:prstGeom prst="rect">
            <a:avLst/>
          </a:prstGeom>
          <a:noFill/>
        </p:spPr>
        <p:txBody>
          <a:bodyPr wrap="square" rtlCol="0">
            <a:spAutoFit/>
          </a:bodyPr>
          <a:lstStyle/>
          <a:p>
            <a:pPr algn="ctr">
              <a:buClr>
                <a:srgbClr val="000000"/>
              </a:buClr>
              <a:buFont typeface="Arial"/>
              <a:buNone/>
            </a:pPr>
            <a:r>
              <a:rPr lang="en-US" sz="2200" b="1" kern="0" dirty="0">
                <a:ea typeface="Roboto" panose="02000000000000000000" pitchFamily="2" charset="0"/>
                <a:cs typeface="Arial"/>
                <a:sym typeface="Arial"/>
              </a:rPr>
              <a:t>Invest more time towards improved CX through effective use of contextual communication</a:t>
            </a:r>
          </a:p>
        </p:txBody>
      </p:sp>
      <p:pic>
        <p:nvPicPr>
          <p:cNvPr id="12" name="Picture 11">
            <a:extLst>
              <a:ext uri="{FF2B5EF4-FFF2-40B4-BE49-F238E27FC236}">
                <a16:creationId xmlns:a16="http://schemas.microsoft.com/office/drawing/2014/main" id="{20B0AEE8-1FA2-B7B9-CCB6-511507D37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04968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45B6D-6CD0-3128-00DC-4E0145F3A509}"/>
              </a:ext>
            </a:extLst>
          </p:cNvPr>
          <p:cNvSpPr/>
          <p:nvPr/>
        </p:nvSpPr>
        <p:spPr>
          <a:xfrm>
            <a:off x="6869648" y="2555628"/>
            <a:ext cx="5084608" cy="1746743"/>
          </a:xfrm>
          <a:prstGeom prst="rect">
            <a:avLst/>
          </a:prstGeom>
          <a:solidFill>
            <a:srgbClr val="C0E399"/>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092AF7B-60B9-AEC9-53DB-27DCC434DC69}"/>
              </a:ext>
            </a:extLst>
          </p:cNvPr>
          <p:cNvSpPr/>
          <p:nvPr/>
        </p:nvSpPr>
        <p:spPr>
          <a:xfrm>
            <a:off x="237744" y="3659040"/>
            <a:ext cx="6016750" cy="1881418"/>
          </a:xfrm>
          <a:prstGeom prst="rect">
            <a:avLst/>
          </a:prstGeom>
          <a:solidFill>
            <a:schemeClr val="accent2">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BBA3386-4C52-236C-DB0E-20C37421BCFA}"/>
              </a:ext>
            </a:extLst>
          </p:cNvPr>
          <p:cNvSpPr/>
          <p:nvPr/>
        </p:nvSpPr>
        <p:spPr>
          <a:xfrm>
            <a:off x="237744" y="1317542"/>
            <a:ext cx="6016750" cy="2030602"/>
          </a:xfrm>
          <a:prstGeom prst="rect">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Stay Connected Anywhere, Anytime</a:t>
            </a:r>
            <a:endParaRPr lang="en-IN" dirty="0"/>
          </a:p>
        </p:txBody>
      </p:sp>
      <p:sp>
        <p:nvSpPr>
          <p:cNvPr id="4" name="Subtitle 3">
            <a:extLst>
              <a:ext uri="{FF2B5EF4-FFF2-40B4-BE49-F238E27FC236}">
                <a16:creationId xmlns:a16="http://schemas.microsoft.com/office/drawing/2014/main" id="{0CAD9AA7-6962-4B77-0500-C1E9CEC8634C}"/>
              </a:ext>
            </a:extLst>
          </p:cNvPr>
          <p:cNvSpPr txBox="1">
            <a:spLocks/>
          </p:cNvSpPr>
          <p:nvPr/>
        </p:nvSpPr>
        <p:spPr>
          <a:xfrm>
            <a:off x="505971" y="1554430"/>
            <a:ext cx="5462803" cy="154597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R="0" lvl="0" indent="0" algn="just" fontAlgn="auto">
              <a:lnSpc>
                <a:spcPct val="100000"/>
              </a:lnSpc>
              <a:spcBef>
                <a:spcPts val="0"/>
              </a:spcBef>
              <a:spcAft>
                <a:spcPts val="0"/>
              </a:spcAft>
              <a:buClr>
                <a:srgbClr val="000000"/>
              </a:buClr>
              <a:buSzPts val="1600"/>
              <a:tabLst/>
              <a:defRPr/>
            </a:pPr>
            <a:r>
              <a:rPr lang="en-US" sz="2000" b="1" kern="0" dirty="0">
                <a:solidFill>
                  <a:schemeClr val="tx1"/>
                </a:solidFill>
                <a:latin typeface="+mn-lt"/>
                <a:ea typeface="+mn-ea"/>
                <a:cs typeface="Arial"/>
              </a:rPr>
              <a:t>Challenge:</a:t>
            </a:r>
          </a:p>
          <a:p>
            <a:pPr marR="0" lvl="0" indent="0" algn="just" fontAlgn="auto">
              <a:lnSpc>
                <a:spcPct val="100000"/>
              </a:lnSpc>
              <a:spcBef>
                <a:spcPts val="0"/>
              </a:spcBef>
              <a:spcAft>
                <a:spcPts val="0"/>
              </a:spcAft>
              <a:buClr>
                <a:srgbClr val="000000"/>
              </a:buClr>
              <a:buSzPts val="1600"/>
              <a:tabLst/>
              <a:defRPr/>
            </a:pPr>
            <a:endParaRPr lang="en-US" sz="2000" kern="0" dirty="0">
              <a:solidFill>
                <a:schemeClr val="tx1"/>
              </a:solidFill>
              <a:latin typeface="+mn-lt"/>
              <a:ea typeface="+mn-ea"/>
              <a:cs typeface="Arial"/>
            </a:endParaRPr>
          </a:p>
          <a:p>
            <a:pPr marL="285750" marR="0" lvl="0" indent="-285750" algn="just" fontAlgn="auto">
              <a:lnSpc>
                <a:spcPct val="100000"/>
              </a:lnSpc>
              <a:spcBef>
                <a:spcPts val="0"/>
              </a:spcBef>
              <a:spcAft>
                <a:spcPts val="0"/>
              </a:spcAft>
              <a:buClr>
                <a:srgbClr val="000000"/>
              </a:buClr>
              <a:buSzPts val="1600"/>
              <a:buFont typeface="Arial" panose="020B0604020202020204" pitchFamily="34" charset="0"/>
              <a:buChar char="•"/>
              <a:tabLst/>
              <a:defRPr/>
            </a:pPr>
            <a:r>
              <a:rPr lang="en-US" kern="0" dirty="0">
                <a:solidFill>
                  <a:schemeClr val="tx1"/>
                </a:solidFill>
                <a:latin typeface="+mn-lt"/>
                <a:ea typeface="+mn-ea"/>
                <a:cs typeface="Arial"/>
              </a:rPr>
              <a:t>Allow customers/employees/offices in India to connect across the globe</a:t>
            </a:r>
          </a:p>
          <a:p>
            <a:pPr marL="285750" marR="0" lvl="0" indent="-285750" algn="just" fontAlgn="auto">
              <a:lnSpc>
                <a:spcPct val="100000"/>
              </a:lnSpc>
              <a:spcBef>
                <a:spcPts val="0"/>
              </a:spcBef>
              <a:spcAft>
                <a:spcPts val="0"/>
              </a:spcAft>
              <a:buClr>
                <a:srgbClr val="000000"/>
              </a:buClr>
              <a:buSzPts val="1600"/>
              <a:buFont typeface="Arial" panose="020B0604020202020204" pitchFamily="34" charset="0"/>
              <a:buChar char="•"/>
              <a:tabLst/>
              <a:defRPr/>
            </a:pPr>
            <a:endParaRPr lang="en-US" kern="0" dirty="0">
              <a:solidFill>
                <a:schemeClr val="tx1"/>
              </a:solidFill>
              <a:latin typeface="+mn-lt"/>
              <a:ea typeface="+mn-ea"/>
              <a:cs typeface="Arial"/>
            </a:endParaRPr>
          </a:p>
          <a:p>
            <a:pPr marL="285750" marR="0" lvl="0" indent="-285750" algn="just" fontAlgn="auto">
              <a:lnSpc>
                <a:spcPct val="100000"/>
              </a:lnSpc>
              <a:spcBef>
                <a:spcPts val="0"/>
              </a:spcBef>
              <a:spcAft>
                <a:spcPts val="0"/>
              </a:spcAft>
              <a:buClr>
                <a:srgbClr val="000000"/>
              </a:buClr>
              <a:buSzPts val="1600"/>
              <a:buFont typeface="Arial" panose="020B0604020202020204" pitchFamily="34" charset="0"/>
              <a:buChar char="•"/>
              <a:tabLst/>
              <a:defRPr/>
            </a:pPr>
            <a:r>
              <a:rPr lang="en-US" kern="0" dirty="0">
                <a:solidFill>
                  <a:schemeClr val="tx1"/>
                </a:solidFill>
                <a:latin typeface="+mn-lt"/>
                <a:ea typeface="+mn-ea"/>
                <a:cs typeface="Arial"/>
              </a:rPr>
              <a:t>Businesses often struggle to gain easy access with effective monitoring</a:t>
            </a:r>
          </a:p>
        </p:txBody>
      </p:sp>
      <p:sp>
        <p:nvSpPr>
          <p:cNvPr id="5" name="TextBox 4">
            <a:extLst>
              <a:ext uri="{FF2B5EF4-FFF2-40B4-BE49-F238E27FC236}">
                <a16:creationId xmlns:a16="http://schemas.microsoft.com/office/drawing/2014/main" id="{C25529D9-68DC-DBFF-F148-9E55CD4D73CC}"/>
              </a:ext>
            </a:extLst>
          </p:cNvPr>
          <p:cNvSpPr txBox="1"/>
          <p:nvPr/>
        </p:nvSpPr>
        <p:spPr>
          <a:xfrm>
            <a:off x="432000" y="3869560"/>
            <a:ext cx="5664000" cy="1415772"/>
          </a:xfrm>
          <a:prstGeom prst="rect">
            <a:avLst/>
          </a:prstGeom>
          <a:noFill/>
        </p:spPr>
        <p:txBody>
          <a:bodyPr wrap="square">
            <a:spAutoFit/>
          </a:bodyPr>
          <a:lstStyle/>
          <a:p>
            <a:pPr algn="just">
              <a:buClr>
                <a:srgbClr val="000000"/>
              </a:buClr>
              <a:buFont typeface="Arial"/>
              <a:buNone/>
            </a:pPr>
            <a:r>
              <a:rPr lang="en-US" sz="2000" b="1" kern="0" dirty="0">
                <a:cs typeface="Arial"/>
                <a:sym typeface="Arial"/>
              </a:rPr>
              <a:t>Solution</a:t>
            </a:r>
            <a:r>
              <a:rPr lang="en-US" b="1" kern="0" dirty="0">
                <a:cs typeface="Arial"/>
                <a:sym typeface="Arial"/>
              </a:rPr>
              <a:t>: </a:t>
            </a:r>
          </a:p>
          <a:p>
            <a:pPr algn="just">
              <a:buClr>
                <a:srgbClr val="000000"/>
              </a:buClr>
              <a:buFont typeface="Arial"/>
              <a:buNone/>
            </a:pPr>
            <a:endParaRPr lang="en-US" kern="0" dirty="0">
              <a:cs typeface="Arial"/>
              <a:sym typeface="Arial"/>
            </a:endParaRPr>
          </a:p>
          <a:p>
            <a:pPr algn="just">
              <a:buClr>
                <a:srgbClr val="000000"/>
              </a:buClr>
              <a:buFont typeface="Arial"/>
              <a:buNone/>
            </a:pPr>
            <a:r>
              <a:rPr lang="en-US" sz="1600" kern="0" dirty="0">
                <a:cs typeface="Arial"/>
                <a:sym typeface="Arial"/>
              </a:rPr>
              <a:t>Easy business rule-driven calling access to cost-effectively connect across the globe with centralized monitoring system and redundant infrastructure</a:t>
            </a:r>
          </a:p>
        </p:txBody>
      </p:sp>
      <p:cxnSp>
        <p:nvCxnSpPr>
          <p:cNvPr id="6" name="Straight Connector 5">
            <a:extLst>
              <a:ext uri="{FF2B5EF4-FFF2-40B4-BE49-F238E27FC236}">
                <a16:creationId xmlns:a16="http://schemas.microsoft.com/office/drawing/2014/main" id="{1562252C-56C4-F647-C47A-815EC7B82729}"/>
              </a:ext>
            </a:extLst>
          </p:cNvPr>
          <p:cNvCxnSpPr>
            <a:cxnSpLocks/>
          </p:cNvCxnSpPr>
          <p:nvPr/>
        </p:nvCxnSpPr>
        <p:spPr>
          <a:xfrm>
            <a:off x="6535177" y="907134"/>
            <a:ext cx="0" cy="5078869"/>
          </a:xfrm>
          <a:prstGeom prst="line">
            <a:avLst/>
          </a:prstGeom>
          <a:noFill/>
          <a:ln w="28575" cap="flat" cmpd="sng" algn="ctr">
            <a:solidFill>
              <a:schemeClr val="tx1">
                <a:lumMod val="85000"/>
                <a:lumOff val="15000"/>
              </a:schemeClr>
            </a:solidFill>
            <a:prstDash val="solid"/>
          </a:ln>
          <a:effectLst/>
        </p:spPr>
      </p:cxnSp>
      <p:sp>
        <p:nvSpPr>
          <p:cNvPr id="7" name="TextBox 6">
            <a:extLst>
              <a:ext uri="{FF2B5EF4-FFF2-40B4-BE49-F238E27FC236}">
                <a16:creationId xmlns:a16="http://schemas.microsoft.com/office/drawing/2014/main" id="{B08C0075-BE41-1160-13EB-602F2DB702EA}"/>
              </a:ext>
            </a:extLst>
          </p:cNvPr>
          <p:cNvSpPr txBox="1"/>
          <p:nvPr/>
        </p:nvSpPr>
        <p:spPr>
          <a:xfrm>
            <a:off x="6965264" y="2921167"/>
            <a:ext cx="4901180" cy="1015663"/>
          </a:xfrm>
          <a:prstGeom prst="rect">
            <a:avLst/>
          </a:prstGeom>
          <a:noFill/>
        </p:spPr>
        <p:txBody>
          <a:bodyPr wrap="square" rtlCol="0">
            <a:spAutoFit/>
          </a:bodyPr>
          <a:lstStyle/>
          <a:p>
            <a:pPr algn="ctr">
              <a:buClr>
                <a:srgbClr val="000000"/>
              </a:buClr>
              <a:buFont typeface="Arial"/>
              <a:buNone/>
            </a:pPr>
            <a:r>
              <a:rPr lang="en-US" sz="2000" b="1" kern="0" dirty="0">
                <a:ea typeface="Roboto" panose="02000000000000000000" pitchFamily="2" charset="0"/>
                <a:cs typeface="Arial"/>
                <a:sym typeface="Arial"/>
              </a:rPr>
              <a:t>Conversations lead to business. Stay connected with your customers 24 x7 to deliver higher CX</a:t>
            </a:r>
          </a:p>
        </p:txBody>
      </p:sp>
      <p:pic>
        <p:nvPicPr>
          <p:cNvPr id="12" name="Picture 11">
            <a:extLst>
              <a:ext uri="{FF2B5EF4-FFF2-40B4-BE49-F238E27FC236}">
                <a16:creationId xmlns:a16="http://schemas.microsoft.com/office/drawing/2014/main" id="{DEF18B80-FB0D-CFB1-8CFB-83F821C67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47974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BA3386-4C52-236C-DB0E-20C37421BCFA}"/>
              </a:ext>
            </a:extLst>
          </p:cNvPr>
          <p:cNvSpPr/>
          <p:nvPr/>
        </p:nvSpPr>
        <p:spPr>
          <a:xfrm>
            <a:off x="237744" y="1545739"/>
            <a:ext cx="6016750" cy="3565354"/>
          </a:xfrm>
          <a:prstGeom prst="rect">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A quick glance into the post - pandemic scenario</a:t>
            </a:r>
            <a:endParaRPr lang="en-IN" dirty="0"/>
          </a:p>
        </p:txBody>
      </p:sp>
      <p:sp>
        <p:nvSpPr>
          <p:cNvPr id="4" name="Subtitle 3">
            <a:extLst>
              <a:ext uri="{FF2B5EF4-FFF2-40B4-BE49-F238E27FC236}">
                <a16:creationId xmlns:a16="http://schemas.microsoft.com/office/drawing/2014/main" id="{0CAD9AA7-6962-4B77-0500-C1E9CEC8634C}"/>
              </a:ext>
            </a:extLst>
          </p:cNvPr>
          <p:cNvSpPr txBox="1">
            <a:spLocks/>
          </p:cNvSpPr>
          <p:nvPr/>
        </p:nvSpPr>
        <p:spPr>
          <a:xfrm>
            <a:off x="514717" y="1900968"/>
            <a:ext cx="5462803" cy="3056064"/>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2000" b="1" kern="0" dirty="0">
                <a:solidFill>
                  <a:schemeClr val="tx1"/>
                </a:solidFill>
                <a:latin typeface="+mn-lt"/>
                <a:ea typeface="+mn-ea"/>
                <a:cs typeface="Arial"/>
              </a:rPr>
              <a:t>The pandemic has dramatically changed the way businesses are carried on. </a:t>
            </a:r>
          </a:p>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2000" b="1" kern="0" dirty="0">
                <a:solidFill>
                  <a:schemeClr val="tx1"/>
                </a:solidFill>
                <a:latin typeface="+mn-lt"/>
                <a:ea typeface="+mn-ea"/>
                <a:cs typeface="Arial"/>
              </a:rPr>
              <a:t>With the key enabler being technology, there is more emphasis on personalization, customization, and delivering a better CX, meeting the customers exactly where they are in their journey.</a:t>
            </a:r>
          </a:p>
        </p:txBody>
      </p:sp>
      <p:cxnSp>
        <p:nvCxnSpPr>
          <p:cNvPr id="6" name="Straight Connector 5">
            <a:extLst>
              <a:ext uri="{FF2B5EF4-FFF2-40B4-BE49-F238E27FC236}">
                <a16:creationId xmlns:a16="http://schemas.microsoft.com/office/drawing/2014/main" id="{1562252C-56C4-F647-C47A-815EC7B82729}"/>
              </a:ext>
            </a:extLst>
          </p:cNvPr>
          <p:cNvCxnSpPr>
            <a:cxnSpLocks/>
          </p:cNvCxnSpPr>
          <p:nvPr/>
        </p:nvCxnSpPr>
        <p:spPr>
          <a:xfrm>
            <a:off x="6535177" y="907134"/>
            <a:ext cx="0" cy="5078869"/>
          </a:xfrm>
          <a:prstGeom prst="line">
            <a:avLst/>
          </a:prstGeom>
          <a:noFill/>
          <a:ln w="28575" cap="flat" cmpd="sng" algn="ctr">
            <a:solidFill>
              <a:schemeClr val="tx1">
                <a:lumMod val="85000"/>
                <a:lumOff val="15000"/>
              </a:schemeClr>
            </a:solidFill>
            <a:prstDash val="solid"/>
          </a:ln>
          <a:effectLst/>
        </p:spPr>
      </p:cxnSp>
      <p:sp>
        <p:nvSpPr>
          <p:cNvPr id="12" name="Rectangle 11">
            <a:extLst>
              <a:ext uri="{FF2B5EF4-FFF2-40B4-BE49-F238E27FC236}">
                <a16:creationId xmlns:a16="http://schemas.microsoft.com/office/drawing/2014/main" id="{7B1F30B5-E5C8-EB51-AC4C-D186670FC278}"/>
              </a:ext>
            </a:extLst>
          </p:cNvPr>
          <p:cNvSpPr/>
          <p:nvPr/>
        </p:nvSpPr>
        <p:spPr>
          <a:xfrm>
            <a:off x="6815861" y="1545739"/>
            <a:ext cx="5084608" cy="4323911"/>
          </a:xfrm>
          <a:prstGeom prst="rect">
            <a:avLst/>
          </a:prstGeom>
          <a:solidFill>
            <a:srgbClr val="C0E399"/>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858F3654-45D6-266D-AC62-ADEEBF3E2498}"/>
              </a:ext>
            </a:extLst>
          </p:cNvPr>
          <p:cNvSpPr txBox="1"/>
          <p:nvPr/>
        </p:nvSpPr>
        <p:spPr>
          <a:xfrm>
            <a:off x="6907575" y="1864572"/>
            <a:ext cx="4901180" cy="3754874"/>
          </a:xfrm>
          <a:prstGeom prst="rect">
            <a:avLst/>
          </a:prstGeom>
          <a:noFill/>
        </p:spPr>
        <p:txBody>
          <a:bodyPr wrap="square" rtlCol="0">
            <a:spAutoFit/>
          </a:bodyPr>
          <a:lstStyle/>
          <a:p>
            <a:pPr>
              <a:buClr>
                <a:srgbClr val="000000"/>
              </a:buClr>
              <a:buFont typeface="Arial"/>
              <a:buNone/>
            </a:pPr>
            <a:r>
              <a:rPr lang="en-US" sz="2000" b="1" kern="0" dirty="0">
                <a:ea typeface="Roboto" panose="02000000000000000000" pitchFamily="2" charset="0"/>
                <a:cs typeface="Arial"/>
                <a:sym typeface="Arial"/>
              </a:rPr>
              <a:t>Key Observations:</a:t>
            </a:r>
          </a:p>
          <a:p>
            <a:pPr marL="285750" indent="-285750">
              <a:buClr>
                <a:srgbClr val="000000"/>
              </a:buClr>
              <a:buFont typeface="Arial" panose="020B0604020202020204" pitchFamily="34" charset="0"/>
              <a:buChar char="•"/>
            </a:pPr>
            <a:endParaRPr lang="en-US" sz="2000" b="1" kern="0" dirty="0">
              <a:ea typeface="Roboto" panose="02000000000000000000" pitchFamily="2" charset="0"/>
              <a:cs typeface="Arial"/>
              <a:sym typeface="Arial"/>
            </a:endParaRP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The need to eliminate physical infrastructure </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Greater emphasis on Cloud </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Enabling an Omnichannel Environment Automating touch points, simplifying operations at the backend, ensuring effortless CX for both - companies and customers</a:t>
            </a:r>
          </a:p>
          <a:p>
            <a:pPr marL="285750" indent="-285750">
              <a:buClr>
                <a:schemeClr val="tx1"/>
              </a:buClr>
              <a:buFont typeface="Arial" panose="020B0604020202020204" pitchFamily="34" charset="0"/>
              <a:buChar char="•"/>
            </a:pPr>
            <a:r>
              <a:rPr lang="en-US" kern="0" dirty="0">
                <a:ea typeface="Roboto" panose="02000000000000000000" pitchFamily="2" charset="0"/>
                <a:cs typeface="Arial"/>
                <a:sym typeface="Arial"/>
              </a:rPr>
              <a:t>Cost-viability of CX while ensuring Convenience, Safety, Security, and Scalability</a:t>
            </a:r>
          </a:p>
        </p:txBody>
      </p:sp>
      <p:pic>
        <p:nvPicPr>
          <p:cNvPr id="8" name="Picture 7">
            <a:extLst>
              <a:ext uri="{FF2B5EF4-FFF2-40B4-BE49-F238E27FC236}">
                <a16:creationId xmlns:a16="http://schemas.microsoft.com/office/drawing/2014/main" id="{4F9635EA-A72A-C795-DA78-4BBC3FBC8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217479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WHY US?</a:t>
            </a:r>
          </a:p>
        </p:txBody>
      </p:sp>
      <p:grpSp>
        <p:nvGrpSpPr>
          <p:cNvPr id="4" name="Google Shape;447;g13a2c24d4b0_6_4">
            <a:extLst>
              <a:ext uri="{FF2B5EF4-FFF2-40B4-BE49-F238E27FC236}">
                <a16:creationId xmlns:a16="http://schemas.microsoft.com/office/drawing/2014/main" id="{2ED67057-7370-1AA3-B5C3-C9B6178A5EA0}"/>
              </a:ext>
            </a:extLst>
          </p:cNvPr>
          <p:cNvGrpSpPr/>
          <p:nvPr/>
        </p:nvGrpSpPr>
        <p:grpSpPr>
          <a:xfrm>
            <a:off x="750109" y="1330078"/>
            <a:ext cx="10691781" cy="4723250"/>
            <a:chOff x="631916" y="1287759"/>
            <a:chExt cx="7667686" cy="3458724"/>
          </a:xfrm>
          <a:solidFill>
            <a:srgbClr val="FFFFFF"/>
          </a:solidFill>
        </p:grpSpPr>
        <p:grpSp>
          <p:nvGrpSpPr>
            <p:cNvPr id="5" name="Google Shape;448;g13a2c24d4b0_6_4">
              <a:extLst>
                <a:ext uri="{FF2B5EF4-FFF2-40B4-BE49-F238E27FC236}">
                  <a16:creationId xmlns:a16="http://schemas.microsoft.com/office/drawing/2014/main" id="{CA7C305C-7637-0F66-226A-5C5027D57321}"/>
                </a:ext>
              </a:extLst>
            </p:cNvPr>
            <p:cNvGrpSpPr/>
            <p:nvPr/>
          </p:nvGrpSpPr>
          <p:grpSpPr>
            <a:xfrm>
              <a:off x="631916" y="1287759"/>
              <a:ext cx="3160417" cy="3458724"/>
              <a:chOff x="631916" y="1592560"/>
              <a:chExt cx="3160417" cy="3458724"/>
            </a:xfrm>
            <a:grpFill/>
          </p:grpSpPr>
          <p:grpSp>
            <p:nvGrpSpPr>
              <p:cNvPr id="22" name="Google Shape;449;g13a2c24d4b0_6_4">
                <a:extLst>
                  <a:ext uri="{FF2B5EF4-FFF2-40B4-BE49-F238E27FC236}">
                    <a16:creationId xmlns:a16="http://schemas.microsoft.com/office/drawing/2014/main" id="{665128DC-6527-C198-D057-0D29FF893974}"/>
                  </a:ext>
                </a:extLst>
              </p:cNvPr>
              <p:cNvGrpSpPr/>
              <p:nvPr/>
            </p:nvGrpSpPr>
            <p:grpSpPr>
              <a:xfrm>
                <a:off x="631916" y="1592560"/>
                <a:ext cx="3160417" cy="682686"/>
                <a:chOff x="656490" y="1825642"/>
                <a:chExt cx="3160417" cy="682686"/>
              </a:xfrm>
              <a:grpFill/>
            </p:grpSpPr>
            <p:sp>
              <p:nvSpPr>
                <p:cNvPr id="38" name="Google Shape;450;g13a2c24d4b0_6_4">
                  <a:extLst>
                    <a:ext uri="{FF2B5EF4-FFF2-40B4-BE49-F238E27FC236}">
                      <a16:creationId xmlns:a16="http://schemas.microsoft.com/office/drawing/2014/main" id="{C1709645-8B56-6488-3A07-7FC9AC6002DC}"/>
                    </a:ext>
                  </a:extLst>
                </p:cNvPr>
                <p:cNvSpPr/>
                <p:nvPr/>
              </p:nvSpPr>
              <p:spPr>
                <a:xfrm>
                  <a:off x="767707" y="1826428"/>
                  <a:ext cx="3049200" cy="6819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39" name="Google Shape;451;g13a2c24d4b0_6_4">
                  <a:extLst>
                    <a:ext uri="{FF2B5EF4-FFF2-40B4-BE49-F238E27FC236}">
                      <a16:creationId xmlns:a16="http://schemas.microsoft.com/office/drawing/2014/main" id="{E0520B63-8BAC-BE7E-6B38-BF20C9A805CF}"/>
                    </a:ext>
                  </a:extLst>
                </p:cNvPr>
                <p:cNvSpPr/>
                <p:nvPr/>
              </p:nvSpPr>
              <p:spPr>
                <a:xfrm rot="-5400000">
                  <a:off x="713190" y="1768942"/>
                  <a:ext cx="681900" cy="7953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40" name="Google Shape;452;g13a2c24d4b0_6_4">
                  <a:extLst>
                    <a:ext uri="{FF2B5EF4-FFF2-40B4-BE49-F238E27FC236}">
                      <a16:creationId xmlns:a16="http://schemas.microsoft.com/office/drawing/2014/main" id="{9DEFC1B9-2599-9C72-7A22-7ADE8AA12E7E}"/>
                    </a:ext>
                  </a:extLst>
                </p:cNvPr>
                <p:cNvSpPr/>
                <p:nvPr/>
              </p:nvSpPr>
              <p:spPr>
                <a:xfrm>
                  <a:off x="1459465" y="1917519"/>
                  <a:ext cx="2357400" cy="4941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Low code Open API integrations offering high level customization </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41" name="Google Shape;453;g13a2c24d4b0_6_4">
                  <a:extLst>
                    <a:ext uri="{FF2B5EF4-FFF2-40B4-BE49-F238E27FC236}">
                      <a16:creationId xmlns:a16="http://schemas.microsoft.com/office/drawing/2014/main" id="{6BCB62A9-05E3-4EEF-24A5-10AFD935EF38}"/>
                    </a:ext>
                  </a:extLst>
                </p:cNvPr>
                <p:cNvPicPr preferRelativeResize="0"/>
                <p:nvPr/>
              </p:nvPicPr>
              <p:blipFill rotWithShape="1">
                <a:blip r:embed="rId2">
                  <a:alphaModFix/>
                </a:blip>
                <a:srcRect/>
                <a:stretch/>
              </p:blipFill>
              <p:spPr>
                <a:xfrm>
                  <a:off x="820203" y="1932602"/>
                  <a:ext cx="468000" cy="468000"/>
                </a:xfrm>
                <a:prstGeom prst="rect">
                  <a:avLst/>
                </a:prstGeom>
                <a:grpFill/>
                <a:ln>
                  <a:noFill/>
                </a:ln>
              </p:spPr>
            </p:pic>
          </p:grpSp>
          <p:grpSp>
            <p:nvGrpSpPr>
              <p:cNvPr id="23" name="Google Shape;454;g13a2c24d4b0_6_4">
                <a:extLst>
                  <a:ext uri="{FF2B5EF4-FFF2-40B4-BE49-F238E27FC236}">
                    <a16:creationId xmlns:a16="http://schemas.microsoft.com/office/drawing/2014/main" id="{B3A52289-00A0-77C4-1D45-38F35D83E0B6}"/>
                  </a:ext>
                </a:extLst>
              </p:cNvPr>
              <p:cNvGrpSpPr/>
              <p:nvPr/>
            </p:nvGrpSpPr>
            <p:grpSpPr>
              <a:xfrm>
                <a:off x="631916" y="2517906"/>
                <a:ext cx="3160417" cy="682686"/>
                <a:chOff x="656490" y="2662139"/>
                <a:chExt cx="3160417" cy="682686"/>
              </a:xfrm>
              <a:grpFill/>
            </p:grpSpPr>
            <p:sp>
              <p:nvSpPr>
                <p:cNvPr id="34" name="Google Shape;455;g13a2c24d4b0_6_4">
                  <a:extLst>
                    <a:ext uri="{FF2B5EF4-FFF2-40B4-BE49-F238E27FC236}">
                      <a16:creationId xmlns:a16="http://schemas.microsoft.com/office/drawing/2014/main" id="{CAECC4E8-9585-A0DD-EA35-33E0D8BC8B23}"/>
                    </a:ext>
                  </a:extLst>
                </p:cNvPr>
                <p:cNvSpPr/>
                <p:nvPr/>
              </p:nvSpPr>
              <p:spPr>
                <a:xfrm>
                  <a:off x="767707" y="2662925"/>
                  <a:ext cx="3049200" cy="6819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35" name="Google Shape;456;g13a2c24d4b0_6_4">
                  <a:extLst>
                    <a:ext uri="{FF2B5EF4-FFF2-40B4-BE49-F238E27FC236}">
                      <a16:creationId xmlns:a16="http://schemas.microsoft.com/office/drawing/2014/main" id="{9D1F6FF9-CB5E-3B26-4199-8D4B1FDD0E6F}"/>
                    </a:ext>
                  </a:extLst>
                </p:cNvPr>
                <p:cNvSpPr/>
                <p:nvPr/>
              </p:nvSpPr>
              <p:spPr>
                <a:xfrm rot="-5400000">
                  <a:off x="713190" y="2605439"/>
                  <a:ext cx="681900" cy="7953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36" name="Google Shape;457;g13a2c24d4b0_6_4">
                  <a:extLst>
                    <a:ext uri="{FF2B5EF4-FFF2-40B4-BE49-F238E27FC236}">
                      <a16:creationId xmlns:a16="http://schemas.microsoft.com/office/drawing/2014/main" id="{7AEE2BF2-907F-7F61-8387-6EEA8BAB5257}"/>
                    </a:ext>
                  </a:extLst>
                </p:cNvPr>
                <p:cNvSpPr/>
                <p:nvPr/>
              </p:nvSpPr>
              <p:spPr>
                <a:xfrm>
                  <a:off x="1459465" y="2754016"/>
                  <a:ext cx="2357400" cy="4941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Cutting-edge Conversation AI</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37" name="Google Shape;458;g13a2c24d4b0_6_4">
                  <a:extLst>
                    <a:ext uri="{FF2B5EF4-FFF2-40B4-BE49-F238E27FC236}">
                      <a16:creationId xmlns:a16="http://schemas.microsoft.com/office/drawing/2014/main" id="{0401B532-FE8D-EBBB-292E-E372BFD22D02}"/>
                    </a:ext>
                  </a:extLst>
                </p:cNvPr>
                <p:cNvPicPr preferRelativeResize="0"/>
                <p:nvPr/>
              </p:nvPicPr>
              <p:blipFill rotWithShape="1">
                <a:blip r:embed="rId3">
                  <a:alphaModFix/>
                </a:blip>
                <a:srcRect/>
                <a:stretch/>
              </p:blipFill>
              <p:spPr>
                <a:xfrm>
                  <a:off x="820203" y="2769099"/>
                  <a:ext cx="468000" cy="468000"/>
                </a:xfrm>
                <a:prstGeom prst="rect">
                  <a:avLst/>
                </a:prstGeom>
                <a:grpFill/>
                <a:ln>
                  <a:noFill/>
                </a:ln>
              </p:spPr>
            </p:pic>
          </p:grpSp>
          <p:grpSp>
            <p:nvGrpSpPr>
              <p:cNvPr id="24" name="Google Shape;459;g13a2c24d4b0_6_4">
                <a:extLst>
                  <a:ext uri="{FF2B5EF4-FFF2-40B4-BE49-F238E27FC236}">
                    <a16:creationId xmlns:a16="http://schemas.microsoft.com/office/drawing/2014/main" id="{A194C12D-60CE-6844-3565-C10B0EDE77AE}"/>
                  </a:ext>
                </a:extLst>
              </p:cNvPr>
              <p:cNvGrpSpPr/>
              <p:nvPr/>
            </p:nvGrpSpPr>
            <p:grpSpPr>
              <a:xfrm>
                <a:off x="631916" y="3443252"/>
                <a:ext cx="3160417" cy="682686"/>
                <a:chOff x="656489" y="3579270"/>
                <a:chExt cx="3160417" cy="682686"/>
              </a:xfrm>
              <a:grpFill/>
            </p:grpSpPr>
            <p:sp>
              <p:nvSpPr>
                <p:cNvPr id="30" name="Google Shape;460;g13a2c24d4b0_6_4">
                  <a:extLst>
                    <a:ext uri="{FF2B5EF4-FFF2-40B4-BE49-F238E27FC236}">
                      <a16:creationId xmlns:a16="http://schemas.microsoft.com/office/drawing/2014/main" id="{C8DCC1AC-FE90-9EDF-09C2-002C37259182}"/>
                    </a:ext>
                  </a:extLst>
                </p:cNvPr>
                <p:cNvSpPr/>
                <p:nvPr/>
              </p:nvSpPr>
              <p:spPr>
                <a:xfrm>
                  <a:off x="767706" y="3580056"/>
                  <a:ext cx="3049200" cy="6819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31" name="Google Shape;461;g13a2c24d4b0_6_4">
                  <a:extLst>
                    <a:ext uri="{FF2B5EF4-FFF2-40B4-BE49-F238E27FC236}">
                      <a16:creationId xmlns:a16="http://schemas.microsoft.com/office/drawing/2014/main" id="{AB38815C-A1A7-B518-E131-83413212E591}"/>
                    </a:ext>
                  </a:extLst>
                </p:cNvPr>
                <p:cNvSpPr/>
                <p:nvPr/>
              </p:nvSpPr>
              <p:spPr>
                <a:xfrm rot="-5400000">
                  <a:off x="713189" y="3522570"/>
                  <a:ext cx="681900" cy="7953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32" name="Google Shape;462;g13a2c24d4b0_6_4">
                  <a:extLst>
                    <a:ext uri="{FF2B5EF4-FFF2-40B4-BE49-F238E27FC236}">
                      <a16:creationId xmlns:a16="http://schemas.microsoft.com/office/drawing/2014/main" id="{88DED23E-2D7B-BD05-EBF4-B68967AA6C06}"/>
                    </a:ext>
                  </a:extLst>
                </p:cNvPr>
                <p:cNvSpPr/>
                <p:nvPr/>
              </p:nvSpPr>
              <p:spPr>
                <a:xfrm>
                  <a:off x="1459464" y="3671147"/>
                  <a:ext cx="2357400" cy="4941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Collaboration with almost all service providers</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33" name="Google Shape;463;g13a2c24d4b0_6_4">
                  <a:extLst>
                    <a:ext uri="{FF2B5EF4-FFF2-40B4-BE49-F238E27FC236}">
                      <a16:creationId xmlns:a16="http://schemas.microsoft.com/office/drawing/2014/main" id="{64A880E4-D52D-58D2-997F-FE80DC23BD19}"/>
                    </a:ext>
                  </a:extLst>
                </p:cNvPr>
                <p:cNvPicPr preferRelativeResize="0"/>
                <p:nvPr/>
              </p:nvPicPr>
              <p:blipFill rotWithShape="1">
                <a:blip r:embed="rId4">
                  <a:alphaModFix/>
                </a:blip>
                <a:srcRect/>
                <a:stretch/>
              </p:blipFill>
              <p:spPr>
                <a:xfrm>
                  <a:off x="820202" y="3686230"/>
                  <a:ext cx="468000" cy="468000"/>
                </a:xfrm>
                <a:prstGeom prst="rect">
                  <a:avLst/>
                </a:prstGeom>
                <a:grpFill/>
                <a:ln>
                  <a:noFill/>
                </a:ln>
              </p:spPr>
            </p:pic>
          </p:grpSp>
          <p:grpSp>
            <p:nvGrpSpPr>
              <p:cNvPr id="25" name="Google Shape;464;g13a2c24d4b0_6_4">
                <a:extLst>
                  <a:ext uri="{FF2B5EF4-FFF2-40B4-BE49-F238E27FC236}">
                    <a16:creationId xmlns:a16="http://schemas.microsoft.com/office/drawing/2014/main" id="{50BCCFDB-F157-F8A7-267E-400D80514547}"/>
                  </a:ext>
                </a:extLst>
              </p:cNvPr>
              <p:cNvGrpSpPr/>
              <p:nvPr/>
            </p:nvGrpSpPr>
            <p:grpSpPr>
              <a:xfrm>
                <a:off x="631916" y="4368598"/>
                <a:ext cx="3160417" cy="682686"/>
                <a:chOff x="607343" y="4368598"/>
                <a:chExt cx="3160417" cy="682686"/>
              </a:xfrm>
              <a:grpFill/>
            </p:grpSpPr>
            <p:sp>
              <p:nvSpPr>
                <p:cNvPr id="26" name="Google Shape;465;g13a2c24d4b0_6_4">
                  <a:extLst>
                    <a:ext uri="{FF2B5EF4-FFF2-40B4-BE49-F238E27FC236}">
                      <a16:creationId xmlns:a16="http://schemas.microsoft.com/office/drawing/2014/main" id="{A2C71B78-8FF2-C2EE-FFC8-C01D6F65B6C4}"/>
                    </a:ext>
                  </a:extLst>
                </p:cNvPr>
                <p:cNvSpPr/>
                <p:nvPr/>
              </p:nvSpPr>
              <p:spPr>
                <a:xfrm>
                  <a:off x="718560" y="4369384"/>
                  <a:ext cx="3049200" cy="6819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27" name="Google Shape;466;g13a2c24d4b0_6_4">
                  <a:extLst>
                    <a:ext uri="{FF2B5EF4-FFF2-40B4-BE49-F238E27FC236}">
                      <a16:creationId xmlns:a16="http://schemas.microsoft.com/office/drawing/2014/main" id="{01A42AE1-D46B-FF1D-84C2-527B01C28C83}"/>
                    </a:ext>
                  </a:extLst>
                </p:cNvPr>
                <p:cNvSpPr/>
                <p:nvPr/>
              </p:nvSpPr>
              <p:spPr>
                <a:xfrm rot="-5400000">
                  <a:off x="664043" y="4311898"/>
                  <a:ext cx="681900" cy="7953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28" name="Google Shape;467;g13a2c24d4b0_6_4">
                  <a:extLst>
                    <a:ext uri="{FF2B5EF4-FFF2-40B4-BE49-F238E27FC236}">
                      <a16:creationId xmlns:a16="http://schemas.microsoft.com/office/drawing/2014/main" id="{14746D70-2489-F131-D9C6-9F187F9E3EC6}"/>
                    </a:ext>
                  </a:extLst>
                </p:cNvPr>
                <p:cNvSpPr/>
                <p:nvPr/>
              </p:nvSpPr>
              <p:spPr>
                <a:xfrm>
                  <a:off x="1410318" y="4460475"/>
                  <a:ext cx="2357400" cy="4941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HIPAA, PCI DSS Compliant ensuring high level of security</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29" name="Google Shape;468;g13a2c24d4b0_6_4">
                  <a:extLst>
                    <a:ext uri="{FF2B5EF4-FFF2-40B4-BE49-F238E27FC236}">
                      <a16:creationId xmlns:a16="http://schemas.microsoft.com/office/drawing/2014/main" id="{5EA3EF3D-2737-FFD6-8D9E-E540C06DABAB}"/>
                    </a:ext>
                  </a:extLst>
                </p:cNvPr>
                <p:cNvPicPr preferRelativeResize="0"/>
                <p:nvPr/>
              </p:nvPicPr>
              <p:blipFill rotWithShape="1">
                <a:blip r:embed="rId5">
                  <a:alphaModFix/>
                </a:blip>
                <a:srcRect/>
                <a:stretch/>
              </p:blipFill>
              <p:spPr>
                <a:xfrm>
                  <a:off x="771057" y="4475558"/>
                  <a:ext cx="468000" cy="468000"/>
                </a:xfrm>
                <a:prstGeom prst="rect">
                  <a:avLst/>
                </a:prstGeom>
                <a:grpFill/>
                <a:ln>
                  <a:noFill/>
                </a:ln>
              </p:spPr>
            </p:pic>
          </p:grpSp>
        </p:grpSp>
        <p:grpSp>
          <p:nvGrpSpPr>
            <p:cNvPr id="6" name="Google Shape;469;g13a2c24d4b0_6_4">
              <a:extLst>
                <a:ext uri="{FF2B5EF4-FFF2-40B4-BE49-F238E27FC236}">
                  <a16:creationId xmlns:a16="http://schemas.microsoft.com/office/drawing/2014/main" id="{69B89526-4164-7E89-2646-8055DD62BD11}"/>
                </a:ext>
              </a:extLst>
            </p:cNvPr>
            <p:cNvGrpSpPr/>
            <p:nvPr/>
          </p:nvGrpSpPr>
          <p:grpSpPr>
            <a:xfrm>
              <a:off x="4509435" y="1291716"/>
              <a:ext cx="3790167" cy="3209081"/>
              <a:chOff x="5145930" y="1291716"/>
              <a:chExt cx="3790167" cy="3209081"/>
            </a:xfrm>
            <a:grpFill/>
          </p:grpSpPr>
          <p:grpSp>
            <p:nvGrpSpPr>
              <p:cNvPr id="7" name="Google Shape;470;g13a2c24d4b0_6_4">
                <a:extLst>
                  <a:ext uri="{FF2B5EF4-FFF2-40B4-BE49-F238E27FC236}">
                    <a16:creationId xmlns:a16="http://schemas.microsoft.com/office/drawing/2014/main" id="{F4414BFE-306D-21A0-6CAB-648C6B20774A}"/>
                  </a:ext>
                </a:extLst>
              </p:cNvPr>
              <p:cNvGrpSpPr/>
              <p:nvPr/>
            </p:nvGrpSpPr>
            <p:grpSpPr>
              <a:xfrm>
                <a:off x="5156986" y="1291716"/>
                <a:ext cx="3779112" cy="706200"/>
                <a:chOff x="5156986" y="1533763"/>
                <a:chExt cx="3779112" cy="706200"/>
              </a:xfrm>
              <a:grpFill/>
            </p:grpSpPr>
            <p:sp>
              <p:nvSpPr>
                <p:cNvPr id="18" name="Google Shape;471;g13a2c24d4b0_6_4">
                  <a:extLst>
                    <a:ext uri="{FF2B5EF4-FFF2-40B4-BE49-F238E27FC236}">
                      <a16:creationId xmlns:a16="http://schemas.microsoft.com/office/drawing/2014/main" id="{8FC55605-AC18-AAE6-DD00-F04237BCBB7A}"/>
                    </a:ext>
                  </a:extLst>
                </p:cNvPr>
                <p:cNvSpPr/>
                <p:nvPr/>
              </p:nvSpPr>
              <p:spPr>
                <a:xfrm>
                  <a:off x="5285097" y="1548855"/>
                  <a:ext cx="3651000" cy="6819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9" name="Google Shape;472;g13a2c24d4b0_6_4">
                  <a:extLst>
                    <a:ext uri="{FF2B5EF4-FFF2-40B4-BE49-F238E27FC236}">
                      <a16:creationId xmlns:a16="http://schemas.microsoft.com/office/drawing/2014/main" id="{042DDEC9-8ECA-DD7D-8916-851E45EA2CC4}"/>
                    </a:ext>
                  </a:extLst>
                </p:cNvPr>
                <p:cNvSpPr/>
                <p:nvPr/>
              </p:nvSpPr>
              <p:spPr>
                <a:xfrm rot="-5400000">
                  <a:off x="5274136" y="1430920"/>
                  <a:ext cx="681900" cy="9162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20" name="Google Shape;473;g13a2c24d4b0_6_4">
                  <a:extLst>
                    <a:ext uri="{FF2B5EF4-FFF2-40B4-BE49-F238E27FC236}">
                      <a16:creationId xmlns:a16="http://schemas.microsoft.com/office/drawing/2014/main" id="{8FD74E6C-78FF-6223-25C5-874D2D578CB1}"/>
                    </a:ext>
                  </a:extLst>
                </p:cNvPr>
                <p:cNvSpPr/>
                <p:nvPr/>
              </p:nvSpPr>
              <p:spPr>
                <a:xfrm>
                  <a:off x="6081932" y="1533763"/>
                  <a:ext cx="2853900" cy="7062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Error Free Cloud Deployment at Scale with no third-party dependencies</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21" name="Google Shape;474;g13a2c24d4b0_6_4">
                  <a:extLst>
                    <a:ext uri="{FF2B5EF4-FFF2-40B4-BE49-F238E27FC236}">
                      <a16:creationId xmlns:a16="http://schemas.microsoft.com/office/drawing/2014/main" id="{7670F40E-1FCB-57B4-8E38-A15F4B2B98F6}"/>
                    </a:ext>
                  </a:extLst>
                </p:cNvPr>
                <p:cNvPicPr preferRelativeResize="0"/>
                <p:nvPr/>
              </p:nvPicPr>
              <p:blipFill rotWithShape="1">
                <a:blip r:embed="rId6">
                  <a:alphaModFix/>
                </a:blip>
                <a:srcRect/>
                <a:stretch/>
              </p:blipFill>
              <p:spPr>
                <a:xfrm>
                  <a:off x="5357712" y="1631629"/>
                  <a:ext cx="514801" cy="514801"/>
                </a:xfrm>
                <a:prstGeom prst="rect">
                  <a:avLst/>
                </a:prstGeom>
                <a:grpFill/>
                <a:ln>
                  <a:noFill/>
                </a:ln>
              </p:spPr>
            </p:pic>
          </p:grpSp>
          <p:grpSp>
            <p:nvGrpSpPr>
              <p:cNvPr id="8" name="Google Shape;475;g13a2c24d4b0_6_4">
                <a:extLst>
                  <a:ext uri="{FF2B5EF4-FFF2-40B4-BE49-F238E27FC236}">
                    <a16:creationId xmlns:a16="http://schemas.microsoft.com/office/drawing/2014/main" id="{5AF4BD03-97B3-A0E3-C3A5-B14362F4C9F1}"/>
                  </a:ext>
                </a:extLst>
              </p:cNvPr>
              <p:cNvGrpSpPr/>
              <p:nvPr/>
            </p:nvGrpSpPr>
            <p:grpSpPr>
              <a:xfrm>
                <a:off x="5145930" y="2317175"/>
                <a:ext cx="3682481" cy="985093"/>
                <a:chOff x="5145931" y="2410875"/>
                <a:chExt cx="3682481" cy="985092"/>
              </a:xfrm>
              <a:grpFill/>
            </p:grpSpPr>
            <p:sp>
              <p:nvSpPr>
                <p:cNvPr id="14" name="Google Shape;476;g13a2c24d4b0_6_4">
                  <a:extLst>
                    <a:ext uri="{FF2B5EF4-FFF2-40B4-BE49-F238E27FC236}">
                      <a16:creationId xmlns:a16="http://schemas.microsoft.com/office/drawing/2014/main" id="{6649FD1C-7D49-1F59-1BA9-F60C946AECD9}"/>
                    </a:ext>
                  </a:extLst>
                </p:cNvPr>
                <p:cNvSpPr/>
                <p:nvPr/>
              </p:nvSpPr>
              <p:spPr>
                <a:xfrm>
                  <a:off x="5275512" y="2411967"/>
                  <a:ext cx="3552900" cy="9840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5" name="Google Shape;477;g13a2c24d4b0_6_4">
                  <a:extLst>
                    <a:ext uri="{FF2B5EF4-FFF2-40B4-BE49-F238E27FC236}">
                      <a16:creationId xmlns:a16="http://schemas.microsoft.com/office/drawing/2014/main" id="{10E62190-3DF7-DE6F-608B-C9FC405D22D9}"/>
                    </a:ext>
                  </a:extLst>
                </p:cNvPr>
                <p:cNvSpPr/>
                <p:nvPr/>
              </p:nvSpPr>
              <p:spPr>
                <a:xfrm rot="-5400000">
                  <a:off x="5117281" y="2439525"/>
                  <a:ext cx="984000" cy="9267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6" name="Google Shape;478;g13a2c24d4b0_6_4">
                  <a:extLst>
                    <a:ext uri="{FF2B5EF4-FFF2-40B4-BE49-F238E27FC236}">
                      <a16:creationId xmlns:a16="http://schemas.microsoft.com/office/drawing/2014/main" id="{4BD0AE51-F3C4-7C18-77F0-F5715BC7C901}"/>
                    </a:ext>
                  </a:extLst>
                </p:cNvPr>
                <p:cNvSpPr/>
                <p:nvPr/>
              </p:nvSpPr>
              <p:spPr>
                <a:xfrm>
                  <a:off x="6081500" y="2436445"/>
                  <a:ext cx="2715600" cy="9267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Strong Local &amp; Global Presence with local numbers, Toll Free numbers, and over 100+ Hybrid deployments </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17" name="Google Shape;479;g13a2c24d4b0_6_4">
                  <a:extLst>
                    <a:ext uri="{FF2B5EF4-FFF2-40B4-BE49-F238E27FC236}">
                      <a16:creationId xmlns:a16="http://schemas.microsoft.com/office/drawing/2014/main" id="{CADFF15E-ADAD-7E8E-C8B6-7A8094EC4028}"/>
                    </a:ext>
                  </a:extLst>
                </p:cNvPr>
                <p:cNvPicPr preferRelativeResize="0"/>
                <p:nvPr/>
              </p:nvPicPr>
              <p:blipFill rotWithShape="1">
                <a:blip r:embed="rId7">
                  <a:alphaModFix/>
                </a:blip>
                <a:srcRect/>
                <a:stretch/>
              </p:blipFill>
              <p:spPr>
                <a:xfrm>
                  <a:off x="5357318" y="2650868"/>
                  <a:ext cx="504000" cy="504000"/>
                </a:xfrm>
                <a:prstGeom prst="rect">
                  <a:avLst/>
                </a:prstGeom>
                <a:grpFill/>
                <a:ln>
                  <a:noFill/>
                </a:ln>
              </p:spPr>
            </p:pic>
          </p:grpSp>
          <p:grpSp>
            <p:nvGrpSpPr>
              <p:cNvPr id="9" name="Google Shape;480;g13a2c24d4b0_6_4">
                <a:extLst>
                  <a:ext uri="{FF2B5EF4-FFF2-40B4-BE49-F238E27FC236}">
                    <a16:creationId xmlns:a16="http://schemas.microsoft.com/office/drawing/2014/main" id="{816031A7-5ECD-0487-D142-AD121459CD6F}"/>
                  </a:ext>
                </a:extLst>
              </p:cNvPr>
              <p:cNvGrpSpPr/>
              <p:nvPr/>
            </p:nvGrpSpPr>
            <p:grpSpPr>
              <a:xfrm>
                <a:off x="5145930" y="3621402"/>
                <a:ext cx="3682482" cy="879395"/>
                <a:chOff x="5145930" y="3621402"/>
                <a:chExt cx="3682482" cy="879395"/>
              </a:xfrm>
              <a:grpFill/>
            </p:grpSpPr>
            <p:sp>
              <p:nvSpPr>
                <p:cNvPr id="10" name="Google Shape;481;g13a2c24d4b0_6_4">
                  <a:extLst>
                    <a:ext uri="{FF2B5EF4-FFF2-40B4-BE49-F238E27FC236}">
                      <a16:creationId xmlns:a16="http://schemas.microsoft.com/office/drawing/2014/main" id="{9B1C8D46-E71A-736F-6D35-79A9100A8E0A}"/>
                    </a:ext>
                  </a:extLst>
                </p:cNvPr>
                <p:cNvSpPr/>
                <p:nvPr/>
              </p:nvSpPr>
              <p:spPr>
                <a:xfrm>
                  <a:off x="5275512" y="3622397"/>
                  <a:ext cx="3552900" cy="878400"/>
                </a:xfrm>
                <a:prstGeom prst="roundRect">
                  <a:avLst>
                    <a:gd name="adj" fmla="val 700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1" name="Google Shape;482;g13a2c24d4b0_6_4">
                  <a:extLst>
                    <a:ext uri="{FF2B5EF4-FFF2-40B4-BE49-F238E27FC236}">
                      <a16:creationId xmlns:a16="http://schemas.microsoft.com/office/drawing/2014/main" id="{5C0E2CCB-EE27-B40A-41A3-E934C08F96D4}"/>
                    </a:ext>
                  </a:extLst>
                </p:cNvPr>
                <p:cNvSpPr/>
                <p:nvPr/>
              </p:nvSpPr>
              <p:spPr>
                <a:xfrm rot="-5400000">
                  <a:off x="5170080" y="3597252"/>
                  <a:ext cx="878400" cy="926700"/>
                </a:xfrm>
                <a:prstGeom prst="round2SameRect">
                  <a:avLst>
                    <a:gd name="adj1" fmla="val 9707"/>
                    <a:gd name="adj2" fmla="val 0"/>
                  </a:avLst>
                </a:prstGeom>
                <a:grpFill/>
                <a:ln>
                  <a:noFill/>
                </a:ln>
                <a:effectLst>
                  <a:outerShdw blurRad="228600" dist="101600" dir="2700000" algn="ctr" rotWithShape="0">
                    <a:srgbClr val="000000">
                      <a:alpha val="40000"/>
                    </a:srgbClr>
                  </a:outerShdw>
                </a:effectLst>
              </p:spPr>
              <p:txBody>
                <a:bodyPr spcFirstLastPara="1" wrap="square" lIns="68550" tIns="68550" rIns="68550" bIns="685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2" name="Google Shape;483;g13a2c24d4b0_6_4">
                  <a:extLst>
                    <a:ext uri="{FF2B5EF4-FFF2-40B4-BE49-F238E27FC236}">
                      <a16:creationId xmlns:a16="http://schemas.microsoft.com/office/drawing/2014/main" id="{087B0A43-EE5D-8339-01DD-C49392DE5AD7}"/>
                    </a:ext>
                  </a:extLst>
                </p:cNvPr>
                <p:cNvSpPr/>
                <p:nvPr/>
              </p:nvSpPr>
              <p:spPr>
                <a:xfrm>
                  <a:off x="6081500" y="3721912"/>
                  <a:ext cx="2715600" cy="672000"/>
                </a:xfrm>
                <a:prstGeom prst="rect">
                  <a:avLst/>
                </a:prstGeom>
                <a:grpFill/>
                <a:ln>
                  <a:noFill/>
                </a:ln>
              </p:spPr>
              <p:txBody>
                <a:bodyPr spcFirstLastPara="1" wrap="square" lIns="68550" tIns="34275" rIns="68550" bIns="3427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Custom solutions, cutting across all verticals including </a:t>
                  </a:r>
                  <a:r>
                    <a:rPr kumimoji="0" lang="en-US" sz="1400" b="1" i="0" u="none" strike="noStrike" kern="0" cap="none" spc="0" normalizeH="0" baseline="0" noProof="0" dirty="0" err="1">
                      <a:ln>
                        <a:noFill/>
                      </a:ln>
                      <a:solidFill>
                        <a:srgbClr val="000000"/>
                      </a:solidFill>
                      <a:effectLst/>
                      <a:uLnTx/>
                      <a:uFillTx/>
                      <a:ea typeface="Roboto" panose="02000000000000000000" pitchFamily="2" charset="0"/>
                      <a:cs typeface="Roboto"/>
                      <a:sym typeface="Roboto"/>
                    </a:rPr>
                    <a:t>Manufacturing,Retail</a:t>
                  </a: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 </a:t>
                  </a:r>
                  <a:r>
                    <a:rPr kumimoji="0" lang="en-US" sz="1400" b="1" i="0" u="none" strike="noStrike" kern="0" cap="none" spc="0" normalizeH="0" baseline="0" noProof="0" dirty="0" err="1">
                      <a:ln>
                        <a:noFill/>
                      </a:ln>
                      <a:solidFill>
                        <a:srgbClr val="000000"/>
                      </a:solidFill>
                      <a:effectLst/>
                      <a:uLnTx/>
                      <a:uFillTx/>
                      <a:ea typeface="Roboto" panose="02000000000000000000" pitchFamily="2" charset="0"/>
                      <a:cs typeface="Roboto"/>
                      <a:sym typeface="Roboto"/>
                    </a:rPr>
                    <a:t>Distrbution</a:t>
                  </a: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 IT/</a:t>
                  </a:r>
                  <a:r>
                    <a:rPr kumimoji="0" lang="en-US" sz="1400" b="1" i="0" u="none" strike="noStrike" kern="0" cap="none" spc="0" normalizeH="0" baseline="0" noProof="0" dirty="0" err="1">
                      <a:ln>
                        <a:noFill/>
                      </a:ln>
                      <a:solidFill>
                        <a:srgbClr val="000000"/>
                      </a:solidFill>
                      <a:effectLst/>
                      <a:uLnTx/>
                      <a:uFillTx/>
                      <a:ea typeface="Roboto" panose="02000000000000000000" pitchFamily="2" charset="0"/>
                      <a:cs typeface="Roboto"/>
                      <a:sym typeface="Roboto"/>
                    </a:rPr>
                    <a:t>ITes</a:t>
                  </a: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 BFSI, </a:t>
                  </a:r>
                  <a:r>
                    <a:rPr kumimoji="0" lang="en-US" sz="1400" b="1" i="0" u="none" strike="noStrike" kern="0" cap="none" spc="0" normalizeH="0" baseline="0" noProof="0" dirty="0" err="1">
                      <a:ln>
                        <a:noFill/>
                      </a:ln>
                      <a:solidFill>
                        <a:srgbClr val="000000"/>
                      </a:solidFill>
                      <a:effectLst/>
                      <a:uLnTx/>
                      <a:uFillTx/>
                      <a:ea typeface="Roboto" panose="02000000000000000000" pitchFamily="2" charset="0"/>
                      <a:cs typeface="Roboto"/>
                      <a:sym typeface="Roboto"/>
                    </a:rPr>
                    <a:t>Media,EdTech</a:t>
                  </a:r>
                  <a:r>
                    <a:rPr kumimoji="0" lang="en-US"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rPr>
                    <a:t>, Real Estate</a:t>
                  </a:r>
                  <a:endParaRPr kumimoji="0" sz="1400" b="1" i="0" u="none" strike="noStrike" kern="0" cap="none" spc="0" normalizeH="0" baseline="0" noProof="0" dirty="0">
                    <a:ln>
                      <a:noFill/>
                    </a:ln>
                    <a:solidFill>
                      <a:srgbClr val="000000"/>
                    </a:solidFill>
                    <a:effectLst/>
                    <a:uLnTx/>
                    <a:uFillTx/>
                    <a:ea typeface="Roboto" panose="02000000000000000000" pitchFamily="2" charset="0"/>
                    <a:cs typeface="Roboto"/>
                    <a:sym typeface="Roboto"/>
                  </a:endParaRPr>
                </a:p>
              </p:txBody>
            </p:sp>
            <p:pic>
              <p:nvPicPr>
                <p:cNvPr id="13" name="Google Shape;484;g13a2c24d4b0_6_4">
                  <a:extLst>
                    <a:ext uri="{FF2B5EF4-FFF2-40B4-BE49-F238E27FC236}">
                      <a16:creationId xmlns:a16="http://schemas.microsoft.com/office/drawing/2014/main" id="{4D90EBCB-7FF4-0F8B-A771-C1CC5DB9A295}"/>
                    </a:ext>
                  </a:extLst>
                </p:cNvPr>
                <p:cNvPicPr preferRelativeResize="0"/>
                <p:nvPr/>
              </p:nvPicPr>
              <p:blipFill rotWithShape="1">
                <a:blip r:embed="rId8">
                  <a:alphaModFix/>
                </a:blip>
                <a:srcRect/>
                <a:stretch/>
              </p:blipFill>
              <p:spPr>
                <a:xfrm>
                  <a:off x="5357318" y="3808605"/>
                  <a:ext cx="504000" cy="504000"/>
                </a:xfrm>
                <a:prstGeom prst="rect">
                  <a:avLst/>
                </a:prstGeom>
                <a:grpFill/>
                <a:ln>
                  <a:noFill/>
                </a:ln>
              </p:spPr>
            </p:pic>
          </p:grpSp>
        </p:grpSp>
      </p:grpSp>
      <p:pic>
        <p:nvPicPr>
          <p:cNvPr id="42" name="Picture 41">
            <a:extLst>
              <a:ext uri="{FF2B5EF4-FFF2-40B4-BE49-F238E27FC236}">
                <a16:creationId xmlns:a16="http://schemas.microsoft.com/office/drawing/2014/main" id="{730C5587-AD01-3607-B5BA-EA68B608CC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62309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US" dirty="0"/>
              <a:t>Delight Customers with Effortless Omnichannel Experiences</a:t>
            </a:r>
          </a:p>
        </p:txBody>
      </p:sp>
      <p:sp>
        <p:nvSpPr>
          <p:cNvPr id="19" name="Google Shape;1271;p141">
            <a:extLst>
              <a:ext uri="{FF2B5EF4-FFF2-40B4-BE49-F238E27FC236}">
                <a16:creationId xmlns:a16="http://schemas.microsoft.com/office/drawing/2014/main" id="{7A95954C-F7BD-19F5-4CBF-61D85EE7CC25}"/>
              </a:ext>
            </a:extLst>
          </p:cNvPr>
          <p:cNvSpPr/>
          <p:nvPr/>
        </p:nvSpPr>
        <p:spPr>
          <a:xfrm>
            <a:off x="708324" y="1157300"/>
            <a:ext cx="5386329" cy="7947708"/>
          </a:xfrm>
          <a:prstGeom prst="ellipse">
            <a:avLst/>
          </a:prstGeom>
          <a:noFill/>
          <a:ln w="9525" cap="flat" cmpd="sng">
            <a:solidFill>
              <a:srgbClr val="EBEFF2"/>
            </a:solidFill>
            <a:prstDash val="dot"/>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40" name="Group 39">
            <a:extLst>
              <a:ext uri="{FF2B5EF4-FFF2-40B4-BE49-F238E27FC236}">
                <a16:creationId xmlns:a16="http://schemas.microsoft.com/office/drawing/2014/main" id="{3DF08DFD-5629-E080-E0C2-BC1B04478F34}"/>
              </a:ext>
            </a:extLst>
          </p:cNvPr>
          <p:cNvGrpSpPr/>
          <p:nvPr/>
        </p:nvGrpSpPr>
        <p:grpSpPr>
          <a:xfrm>
            <a:off x="708324" y="1157300"/>
            <a:ext cx="5055166" cy="4543400"/>
            <a:chOff x="708325" y="1157300"/>
            <a:chExt cx="3668100" cy="3668100"/>
          </a:xfrm>
        </p:grpSpPr>
        <p:sp>
          <p:nvSpPr>
            <p:cNvPr id="41" name="Google Shape;1257;p141">
              <a:extLst>
                <a:ext uri="{FF2B5EF4-FFF2-40B4-BE49-F238E27FC236}">
                  <a16:creationId xmlns:a16="http://schemas.microsoft.com/office/drawing/2014/main" id="{6AF1CE0B-8FC6-4FFD-3C82-2EF08609F915}"/>
                </a:ext>
              </a:extLst>
            </p:cNvPr>
            <p:cNvSpPr/>
            <p:nvPr/>
          </p:nvSpPr>
          <p:spPr>
            <a:xfrm>
              <a:off x="1992815" y="2441822"/>
              <a:ext cx="1098900" cy="1098900"/>
            </a:xfrm>
            <a:prstGeom prst="ellipse">
              <a:avLst/>
            </a:prstGeom>
            <a:noFill/>
            <a:ln w="9525" cap="flat" cmpd="sng">
              <a:solidFill>
                <a:srgbClr val="EBEFF2"/>
              </a:solidFill>
              <a:prstDash val="dot"/>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2" name="Google Shape;1258;p141">
              <a:extLst>
                <a:ext uri="{FF2B5EF4-FFF2-40B4-BE49-F238E27FC236}">
                  <a16:creationId xmlns:a16="http://schemas.microsoft.com/office/drawing/2014/main" id="{E98938E5-B559-741F-B164-1A4079226AF5}"/>
                </a:ext>
              </a:extLst>
            </p:cNvPr>
            <p:cNvSpPr/>
            <p:nvPr/>
          </p:nvSpPr>
          <p:spPr>
            <a:xfrm>
              <a:off x="2217469" y="2666476"/>
              <a:ext cx="649800" cy="649800"/>
            </a:xfrm>
            <a:prstGeom prst="ellipse">
              <a:avLst/>
            </a:prstGeom>
            <a:noFill/>
            <a:ln w="9525" cap="flat" cmpd="sng">
              <a:solidFill>
                <a:srgbClr val="0B132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pic>
          <p:nvPicPr>
            <p:cNvPr id="43" name="Google Shape;1270;p141">
              <a:extLst>
                <a:ext uri="{FF2B5EF4-FFF2-40B4-BE49-F238E27FC236}">
                  <a16:creationId xmlns:a16="http://schemas.microsoft.com/office/drawing/2014/main" id="{4CB35A00-DEE8-7AC3-1FA4-F586A4C5F49B}"/>
                </a:ext>
              </a:extLst>
            </p:cNvPr>
            <p:cNvPicPr preferRelativeResize="0"/>
            <p:nvPr/>
          </p:nvPicPr>
          <p:blipFill rotWithShape="1">
            <a:blip r:embed="rId2">
              <a:alphaModFix/>
            </a:blip>
            <a:srcRect/>
            <a:stretch/>
          </p:blipFill>
          <p:spPr>
            <a:xfrm>
              <a:off x="1950348" y="2346939"/>
              <a:ext cx="1098949" cy="1201861"/>
            </a:xfrm>
            <a:prstGeom prst="rect">
              <a:avLst/>
            </a:prstGeom>
            <a:noFill/>
            <a:ln>
              <a:noFill/>
            </a:ln>
          </p:spPr>
        </p:pic>
        <p:sp>
          <p:nvSpPr>
            <p:cNvPr id="44" name="Google Shape;1271;p141">
              <a:extLst>
                <a:ext uri="{FF2B5EF4-FFF2-40B4-BE49-F238E27FC236}">
                  <a16:creationId xmlns:a16="http://schemas.microsoft.com/office/drawing/2014/main" id="{5C214D4B-F1CC-11B3-7DD6-45BFB9A51C2C}"/>
                </a:ext>
              </a:extLst>
            </p:cNvPr>
            <p:cNvSpPr/>
            <p:nvPr/>
          </p:nvSpPr>
          <p:spPr>
            <a:xfrm>
              <a:off x="708325" y="1157300"/>
              <a:ext cx="3668100" cy="3668100"/>
            </a:xfrm>
            <a:prstGeom prst="ellipse">
              <a:avLst/>
            </a:prstGeom>
            <a:noFill/>
            <a:ln w="9525" cap="flat" cmpd="sng">
              <a:solidFill>
                <a:srgbClr val="EBEFF2"/>
              </a:solidFill>
              <a:prstDash val="dot"/>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5" name="Google Shape;1272;p141">
              <a:extLst>
                <a:ext uri="{FF2B5EF4-FFF2-40B4-BE49-F238E27FC236}">
                  <a16:creationId xmlns:a16="http://schemas.microsoft.com/office/drawing/2014/main" id="{DED27C5F-01EC-220A-A136-712738FE9C00}"/>
                </a:ext>
              </a:extLst>
            </p:cNvPr>
            <p:cNvSpPr txBox="1"/>
            <p:nvPr/>
          </p:nvSpPr>
          <p:spPr>
            <a:xfrm>
              <a:off x="1411987" y="1724285"/>
              <a:ext cx="109890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Service Automation</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46" name="Google Shape;1273;p141">
              <a:extLst>
                <a:ext uri="{FF2B5EF4-FFF2-40B4-BE49-F238E27FC236}">
                  <a16:creationId xmlns:a16="http://schemas.microsoft.com/office/drawing/2014/main" id="{38463BBE-1251-415C-4F13-66D4A114D3B9}"/>
                </a:ext>
              </a:extLst>
            </p:cNvPr>
            <p:cNvSpPr txBox="1"/>
            <p:nvPr/>
          </p:nvSpPr>
          <p:spPr>
            <a:xfrm>
              <a:off x="876022" y="2596893"/>
              <a:ext cx="8028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A/I</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47" name="Google Shape;1274;p141">
              <a:extLst>
                <a:ext uri="{FF2B5EF4-FFF2-40B4-BE49-F238E27FC236}">
                  <a16:creationId xmlns:a16="http://schemas.microsoft.com/office/drawing/2014/main" id="{8CAB0C52-67B8-759F-3136-D35FB27B1FE0}"/>
                </a:ext>
              </a:extLst>
            </p:cNvPr>
            <p:cNvSpPr txBox="1"/>
            <p:nvPr/>
          </p:nvSpPr>
          <p:spPr>
            <a:xfrm>
              <a:off x="892562" y="3496916"/>
              <a:ext cx="9474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Collaboration </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48" name="Google Shape;1275;p141">
              <a:extLst>
                <a:ext uri="{FF2B5EF4-FFF2-40B4-BE49-F238E27FC236}">
                  <a16:creationId xmlns:a16="http://schemas.microsoft.com/office/drawing/2014/main" id="{014F09A8-4ECD-61F4-D346-BAE38F83D75F}"/>
                </a:ext>
              </a:extLst>
            </p:cNvPr>
            <p:cNvSpPr txBox="1"/>
            <p:nvPr/>
          </p:nvSpPr>
          <p:spPr>
            <a:xfrm>
              <a:off x="1351849" y="4259196"/>
              <a:ext cx="13380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Unified Customer Profile</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49" name="Google Shape;1276;p141">
              <a:extLst>
                <a:ext uri="{FF2B5EF4-FFF2-40B4-BE49-F238E27FC236}">
                  <a16:creationId xmlns:a16="http://schemas.microsoft.com/office/drawing/2014/main" id="{6DEB5E18-F748-2825-0A2C-6A4424934B94}"/>
                </a:ext>
              </a:extLst>
            </p:cNvPr>
            <p:cNvSpPr txBox="1"/>
            <p:nvPr/>
          </p:nvSpPr>
          <p:spPr>
            <a:xfrm>
              <a:off x="3244591" y="3496916"/>
              <a:ext cx="9474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Co-Browsing</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50" name="Google Shape;1277;p141">
              <a:extLst>
                <a:ext uri="{FF2B5EF4-FFF2-40B4-BE49-F238E27FC236}">
                  <a16:creationId xmlns:a16="http://schemas.microsoft.com/office/drawing/2014/main" id="{E926781F-1DBB-54E7-91F6-AD7BF0E25BF9}"/>
                </a:ext>
              </a:extLst>
            </p:cNvPr>
            <p:cNvSpPr txBox="1"/>
            <p:nvPr/>
          </p:nvSpPr>
          <p:spPr>
            <a:xfrm>
              <a:off x="2628469" y="4264553"/>
              <a:ext cx="9474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Simplified Ticketing</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51" name="Google Shape;1278;p141">
              <a:extLst>
                <a:ext uri="{FF2B5EF4-FFF2-40B4-BE49-F238E27FC236}">
                  <a16:creationId xmlns:a16="http://schemas.microsoft.com/office/drawing/2014/main" id="{5C8FC65E-16D0-C005-5B38-3343B61EB3E7}"/>
                </a:ext>
              </a:extLst>
            </p:cNvPr>
            <p:cNvSpPr txBox="1"/>
            <p:nvPr/>
          </p:nvSpPr>
          <p:spPr>
            <a:xfrm>
              <a:off x="2485206" y="1813020"/>
              <a:ext cx="10989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Omnichannel</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52" name="Google Shape;1279;p141">
              <a:extLst>
                <a:ext uri="{FF2B5EF4-FFF2-40B4-BE49-F238E27FC236}">
                  <a16:creationId xmlns:a16="http://schemas.microsoft.com/office/drawing/2014/main" id="{86BBBA7A-0BB9-0F1C-DF36-969ABC1A6BCC}"/>
                </a:ext>
              </a:extLst>
            </p:cNvPr>
            <p:cNvSpPr txBox="1"/>
            <p:nvPr/>
          </p:nvSpPr>
          <p:spPr>
            <a:xfrm>
              <a:off x="3169701" y="2604006"/>
              <a:ext cx="1124700" cy="24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Message &amp; Bots</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pic>
          <p:nvPicPr>
            <p:cNvPr id="53" name="Google Shape;1280;p141">
              <a:extLst>
                <a:ext uri="{FF2B5EF4-FFF2-40B4-BE49-F238E27FC236}">
                  <a16:creationId xmlns:a16="http://schemas.microsoft.com/office/drawing/2014/main" id="{68205396-137D-9024-6680-98E1CCB19403}"/>
                </a:ext>
              </a:extLst>
            </p:cNvPr>
            <p:cNvPicPr preferRelativeResize="0"/>
            <p:nvPr/>
          </p:nvPicPr>
          <p:blipFill rotWithShape="1">
            <a:blip r:embed="rId3">
              <a:alphaModFix/>
            </a:blip>
            <a:srcRect/>
            <a:stretch/>
          </p:blipFill>
          <p:spPr>
            <a:xfrm>
              <a:off x="3501900" y="2160963"/>
              <a:ext cx="405900" cy="405900"/>
            </a:xfrm>
            <a:prstGeom prst="rect">
              <a:avLst/>
            </a:prstGeom>
            <a:noFill/>
            <a:ln>
              <a:noFill/>
            </a:ln>
          </p:spPr>
        </p:pic>
        <p:pic>
          <p:nvPicPr>
            <p:cNvPr id="54" name="Google Shape;1281;p141">
              <a:extLst>
                <a:ext uri="{FF2B5EF4-FFF2-40B4-BE49-F238E27FC236}">
                  <a16:creationId xmlns:a16="http://schemas.microsoft.com/office/drawing/2014/main" id="{07BAA377-2352-FCED-9F2D-B540220B4E84}"/>
                </a:ext>
              </a:extLst>
            </p:cNvPr>
            <p:cNvPicPr preferRelativeResize="0"/>
            <p:nvPr/>
          </p:nvPicPr>
          <p:blipFill rotWithShape="1">
            <a:blip r:embed="rId4">
              <a:alphaModFix/>
            </a:blip>
            <a:srcRect/>
            <a:stretch/>
          </p:blipFill>
          <p:spPr>
            <a:xfrm>
              <a:off x="1810111" y="3860050"/>
              <a:ext cx="316275" cy="316275"/>
            </a:xfrm>
            <a:prstGeom prst="rect">
              <a:avLst/>
            </a:prstGeom>
            <a:noFill/>
            <a:ln>
              <a:noFill/>
            </a:ln>
          </p:spPr>
        </p:pic>
        <p:pic>
          <p:nvPicPr>
            <p:cNvPr id="55" name="Google Shape;1282;p141">
              <a:extLst>
                <a:ext uri="{FF2B5EF4-FFF2-40B4-BE49-F238E27FC236}">
                  <a16:creationId xmlns:a16="http://schemas.microsoft.com/office/drawing/2014/main" id="{88853572-2C36-1F95-97F4-1A95DCF39021}"/>
                </a:ext>
              </a:extLst>
            </p:cNvPr>
            <p:cNvPicPr preferRelativeResize="0"/>
            <p:nvPr/>
          </p:nvPicPr>
          <p:blipFill rotWithShape="1">
            <a:blip r:embed="rId5">
              <a:alphaModFix/>
            </a:blip>
            <a:srcRect/>
            <a:stretch/>
          </p:blipFill>
          <p:spPr>
            <a:xfrm>
              <a:off x="2944013" y="3866163"/>
              <a:ext cx="316300" cy="316300"/>
            </a:xfrm>
            <a:prstGeom prst="rect">
              <a:avLst/>
            </a:prstGeom>
            <a:noFill/>
            <a:ln>
              <a:noFill/>
            </a:ln>
          </p:spPr>
        </p:pic>
        <p:pic>
          <p:nvPicPr>
            <p:cNvPr id="56" name="Google Shape;1283;p141">
              <a:extLst>
                <a:ext uri="{FF2B5EF4-FFF2-40B4-BE49-F238E27FC236}">
                  <a16:creationId xmlns:a16="http://schemas.microsoft.com/office/drawing/2014/main" id="{9EDCC963-2C2B-4D8D-E592-C2181FE2EC84}"/>
                </a:ext>
              </a:extLst>
            </p:cNvPr>
            <p:cNvPicPr preferRelativeResize="0"/>
            <p:nvPr/>
          </p:nvPicPr>
          <p:blipFill rotWithShape="1">
            <a:blip r:embed="rId6">
              <a:alphaModFix/>
            </a:blip>
            <a:srcRect/>
            <a:stretch/>
          </p:blipFill>
          <p:spPr>
            <a:xfrm>
              <a:off x="3566014" y="3127513"/>
              <a:ext cx="366775" cy="366775"/>
            </a:xfrm>
            <a:prstGeom prst="rect">
              <a:avLst/>
            </a:prstGeom>
            <a:noFill/>
            <a:ln>
              <a:noFill/>
            </a:ln>
          </p:spPr>
        </p:pic>
        <p:pic>
          <p:nvPicPr>
            <p:cNvPr id="57" name="Google Shape;1284;p141">
              <a:extLst>
                <a:ext uri="{FF2B5EF4-FFF2-40B4-BE49-F238E27FC236}">
                  <a16:creationId xmlns:a16="http://schemas.microsoft.com/office/drawing/2014/main" id="{96B8BE48-F296-8DD0-4F07-B5C18F748728}"/>
                </a:ext>
              </a:extLst>
            </p:cNvPr>
            <p:cNvPicPr preferRelativeResize="0"/>
            <p:nvPr/>
          </p:nvPicPr>
          <p:blipFill rotWithShape="1">
            <a:blip r:embed="rId7">
              <a:alphaModFix/>
            </a:blip>
            <a:srcRect/>
            <a:stretch/>
          </p:blipFill>
          <p:spPr>
            <a:xfrm>
              <a:off x="1119278" y="2180526"/>
              <a:ext cx="316294" cy="366775"/>
            </a:xfrm>
            <a:prstGeom prst="rect">
              <a:avLst/>
            </a:prstGeom>
            <a:noFill/>
            <a:ln>
              <a:noFill/>
            </a:ln>
          </p:spPr>
        </p:pic>
        <p:pic>
          <p:nvPicPr>
            <p:cNvPr id="58" name="Google Shape;1285;p141">
              <a:extLst>
                <a:ext uri="{FF2B5EF4-FFF2-40B4-BE49-F238E27FC236}">
                  <a16:creationId xmlns:a16="http://schemas.microsoft.com/office/drawing/2014/main" id="{B8400A92-D4A6-B8FA-7C69-ADEA551C0E6C}"/>
                </a:ext>
              </a:extLst>
            </p:cNvPr>
            <p:cNvPicPr preferRelativeResize="0"/>
            <p:nvPr/>
          </p:nvPicPr>
          <p:blipFill rotWithShape="1">
            <a:blip r:embed="rId8">
              <a:alphaModFix/>
            </a:blip>
            <a:srcRect/>
            <a:stretch/>
          </p:blipFill>
          <p:spPr>
            <a:xfrm>
              <a:off x="1803275" y="1449800"/>
              <a:ext cx="316300" cy="316300"/>
            </a:xfrm>
            <a:prstGeom prst="rect">
              <a:avLst/>
            </a:prstGeom>
            <a:noFill/>
            <a:ln>
              <a:noFill/>
            </a:ln>
          </p:spPr>
        </p:pic>
        <p:pic>
          <p:nvPicPr>
            <p:cNvPr id="59" name="Google Shape;1286;p141">
              <a:extLst>
                <a:ext uri="{FF2B5EF4-FFF2-40B4-BE49-F238E27FC236}">
                  <a16:creationId xmlns:a16="http://schemas.microsoft.com/office/drawing/2014/main" id="{31CCE8EC-0C31-E2D9-2A2E-97938D2469EA}"/>
                </a:ext>
              </a:extLst>
            </p:cNvPr>
            <p:cNvPicPr preferRelativeResize="0"/>
            <p:nvPr/>
          </p:nvPicPr>
          <p:blipFill rotWithShape="1">
            <a:blip r:embed="rId9">
              <a:alphaModFix/>
            </a:blip>
            <a:srcRect/>
            <a:stretch/>
          </p:blipFill>
          <p:spPr>
            <a:xfrm>
              <a:off x="2876500" y="1496726"/>
              <a:ext cx="316300" cy="316300"/>
            </a:xfrm>
            <a:prstGeom prst="rect">
              <a:avLst/>
            </a:prstGeom>
            <a:noFill/>
            <a:ln>
              <a:noFill/>
            </a:ln>
          </p:spPr>
        </p:pic>
        <p:pic>
          <p:nvPicPr>
            <p:cNvPr id="60" name="Google Shape;1287;p141">
              <a:extLst>
                <a:ext uri="{FF2B5EF4-FFF2-40B4-BE49-F238E27FC236}">
                  <a16:creationId xmlns:a16="http://schemas.microsoft.com/office/drawing/2014/main" id="{78611C49-9233-A8E4-CAFD-8FF49C1BC43E}"/>
                </a:ext>
              </a:extLst>
            </p:cNvPr>
            <p:cNvPicPr preferRelativeResize="0"/>
            <p:nvPr/>
          </p:nvPicPr>
          <p:blipFill rotWithShape="1">
            <a:blip r:embed="rId10">
              <a:alphaModFix/>
            </a:blip>
            <a:srcRect/>
            <a:stretch/>
          </p:blipFill>
          <p:spPr>
            <a:xfrm>
              <a:off x="1208088" y="3124088"/>
              <a:ext cx="316300" cy="316300"/>
            </a:xfrm>
            <a:prstGeom prst="rect">
              <a:avLst/>
            </a:prstGeom>
            <a:noFill/>
            <a:ln>
              <a:noFill/>
            </a:ln>
          </p:spPr>
        </p:pic>
        <p:sp>
          <p:nvSpPr>
            <p:cNvPr id="61" name="Google Shape;1288;p141">
              <a:extLst>
                <a:ext uri="{FF2B5EF4-FFF2-40B4-BE49-F238E27FC236}">
                  <a16:creationId xmlns:a16="http://schemas.microsoft.com/office/drawing/2014/main" id="{2AB336A4-BB42-69BB-2D2F-375EF79A2A68}"/>
                </a:ext>
              </a:extLst>
            </p:cNvPr>
            <p:cNvSpPr/>
            <p:nvPr/>
          </p:nvSpPr>
          <p:spPr>
            <a:xfrm>
              <a:off x="1865625" y="3316275"/>
              <a:ext cx="1353300" cy="298500"/>
            </a:xfrm>
            <a:prstGeom prst="roundRect">
              <a:avLst>
                <a:gd name="adj" fmla="val 16667"/>
              </a:avLst>
            </a:prstGeom>
            <a:solidFill>
              <a:srgbClr val="F7F7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62" name="Google Shape;1289;p141">
              <a:extLst>
                <a:ext uri="{FF2B5EF4-FFF2-40B4-BE49-F238E27FC236}">
                  <a16:creationId xmlns:a16="http://schemas.microsoft.com/office/drawing/2014/main" id="{CA2BCC42-ABC5-70E3-D44E-5C6022A9A1C9}"/>
                </a:ext>
              </a:extLst>
            </p:cNvPr>
            <p:cNvSpPr txBox="1"/>
            <p:nvPr/>
          </p:nvSpPr>
          <p:spPr>
            <a:xfrm>
              <a:off x="1907475" y="3296175"/>
              <a:ext cx="1269600" cy="349250"/>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Customer delight </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grpSp>
      <p:grpSp>
        <p:nvGrpSpPr>
          <p:cNvPr id="63" name="Group 62">
            <a:extLst>
              <a:ext uri="{FF2B5EF4-FFF2-40B4-BE49-F238E27FC236}">
                <a16:creationId xmlns:a16="http://schemas.microsoft.com/office/drawing/2014/main" id="{FEB8265B-CAF2-1748-CB74-8361B6C6248D}"/>
              </a:ext>
            </a:extLst>
          </p:cNvPr>
          <p:cNvGrpSpPr/>
          <p:nvPr/>
        </p:nvGrpSpPr>
        <p:grpSpPr>
          <a:xfrm>
            <a:off x="6531353" y="1321713"/>
            <a:ext cx="5055166" cy="4543400"/>
            <a:chOff x="5299514" y="1474441"/>
            <a:chExt cx="3530100" cy="3159150"/>
          </a:xfrm>
        </p:grpSpPr>
        <p:sp>
          <p:nvSpPr>
            <p:cNvPr id="64" name="Google Shape;1255;p141">
              <a:extLst>
                <a:ext uri="{FF2B5EF4-FFF2-40B4-BE49-F238E27FC236}">
                  <a16:creationId xmlns:a16="http://schemas.microsoft.com/office/drawing/2014/main" id="{65D155F5-CB16-1E38-8FAB-404ED23E6C6F}"/>
                </a:ext>
              </a:extLst>
            </p:cNvPr>
            <p:cNvSpPr/>
            <p:nvPr/>
          </p:nvSpPr>
          <p:spPr>
            <a:xfrm>
              <a:off x="5299514" y="2584453"/>
              <a:ext cx="3530100" cy="950400"/>
            </a:xfrm>
            <a:prstGeom prst="roundRect">
              <a:avLst>
                <a:gd name="adj" fmla="val 5129"/>
              </a:avLst>
            </a:prstGeom>
            <a:solidFill>
              <a:srgbClr val="F7F7F7"/>
            </a:solidFill>
            <a:ln>
              <a:noFill/>
            </a:ln>
          </p:spPr>
          <p:txBody>
            <a:bodyPr spcFirstLastPara="1" wrap="square" lIns="91425" tIns="91425" rIns="91425" bIns="91425" anchor="ctr" anchorCtr="0">
              <a:noAutofit/>
            </a:bodyPr>
            <a:lstStyle/>
            <a:p>
              <a:pPr>
                <a:buClr>
                  <a:srgbClr val="000000"/>
                </a:buClr>
                <a:buFont typeface="Arial"/>
                <a:buNone/>
              </a:pPr>
              <a:endParaRPr sz="1600" kern="0">
                <a:solidFill>
                  <a:srgbClr val="000000"/>
                </a:solidFill>
                <a:ea typeface="Arial"/>
                <a:cs typeface="Arial"/>
                <a:sym typeface="Arial"/>
              </a:endParaRPr>
            </a:p>
          </p:txBody>
        </p:sp>
        <p:sp>
          <p:nvSpPr>
            <p:cNvPr id="65" name="Google Shape;1256;p141">
              <a:extLst>
                <a:ext uri="{FF2B5EF4-FFF2-40B4-BE49-F238E27FC236}">
                  <a16:creationId xmlns:a16="http://schemas.microsoft.com/office/drawing/2014/main" id="{6757F7E1-145A-4536-6584-2A461D39324F}"/>
                </a:ext>
              </a:extLst>
            </p:cNvPr>
            <p:cNvSpPr/>
            <p:nvPr/>
          </p:nvSpPr>
          <p:spPr>
            <a:xfrm>
              <a:off x="5299514" y="3683191"/>
              <a:ext cx="3530100" cy="950400"/>
            </a:xfrm>
            <a:prstGeom prst="roundRect">
              <a:avLst>
                <a:gd name="adj" fmla="val 5129"/>
              </a:avLst>
            </a:prstGeom>
            <a:solidFill>
              <a:srgbClr val="F7F7F7"/>
            </a:solidFill>
            <a:ln>
              <a:noFill/>
            </a:ln>
          </p:spPr>
          <p:txBody>
            <a:bodyPr spcFirstLastPara="1" wrap="square" lIns="91425" tIns="91425" rIns="91425" bIns="91425" anchor="ctr" anchorCtr="0">
              <a:noAutofit/>
            </a:bodyPr>
            <a:lstStyle/>
            <a:p>
              <a:pPr>
                <a:buClr>
                  <a:srgbClr val="000000"/>
                </a:buClr>
                <a:buFont typeface="Arial"/>
                <a:buNone/>
              </a:pPr>
              <a:endParaRPr sz="1600" kern="0">
                <a:solidFill>
                  <a:srgbClr val="000000"/>
                </a:solidFill>
                <a:ea typeface="Arial"/>
                <a:cs typeface="Arial"/>
                <a:sym typeface="Arial"/>
              </a:endParaRPr>
            </a:p>
          </p:txBody>
        </p:sp>
        <p:sp>
          <p:nvSpPr>
            <p:cNvPr id="66" name="Google Shape;1260;p141">
              <a:extLst>
                <a:ext uri="{FF2B5EF4-FFF2-40B4-BE49-F238E27FC236}">
                  <a16:creationId xmlns:a16="http://schemas.microsoft.com/office/drawing/2014/main" id="{FB3E037A-70BF-099E-74CD-236DB668225C}"/>
                </a:ext>
              </a:extLst>
            </p:cNvPr>
            <p:cNvSpPr/>
            <p:nvPr/>
          </p:nvSpPr>
          <p:spPr>
            <a:xfrm>
              <a:off x="5299514" y="1474441"/>
              <a:ext cx="3530100" cy="950400"/>
            </a:xfrm>
            <a:prstGeom prst="roundRect">
              <a:avLst>
                <a:gd name="adj" fmla="val 5129"/>
              </a:avLst>
            </a:prstGeom>
            <a:solidFill>
              <a:srgbClr val="F7F7F7"/>
            </a:solidFill>
            <a:ln>
              <a:noFill/>
            </a:ln>
          </p:spPr>
          <p:txBody>
            <a:bodyPr spcFirstLastPara="1" wrap="square" lIns="91425" tIns="91425" rIns="91425" bIns="91425" anchor="ctr" anchorCtr="0">
              <a:noAutofit/>
            </a:bodyPr>
            <a:lstStyle/>
            <a:p>
              <a:pPr>
                <a:buClr>
                  <a:srgbClr val="000000"/>
                </a:buClr>
                <a:buFont typeface="Arial"/>
                <a:buNone/>
              </a:pPr>
              <a:endParaRPr sz="1600" kern="0">
                <a:solidFill>
                  <a:srgbClr val="000000"/>
                </a:solidFill>
                <a:ea typeface="Arial"/>
                <a:cs typeface="Arial"/>
                <a:sym typeface="Arial"/>
              </a:endParaRPr>
            </a:p>
          </p:txBody>
        </p:sp>
        <p:sp>
          <p:nvSpPr>
            <p:cNvPr id="67" name="Google Shape;1261;p141">
              <a:extLst>
                <a:ext uri="{FF2B5EF4-FFF2-40B4-BE49-F238E27FC236}">
                  <a16:creationId xmlns:a16="http://schemas.microsoft.com/office/drawing/2014/main" id="{5B052BD4-2F8C-B631-6F91-B703A57746D2}"/>
                </a:ext>
              </a:extLst>
            </p:cNvPr>
            <p:cNvSpPr txBox="1"/>
            <p:nvPr/>
          </p:nvSpPr>
          <p:spPr>
            <a:xfrm>
              <a:off x="6048189" y="1559644"/>
              <a:ext cx="2781300" cy="299587"/>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 sz="1600" b="1" kern="0">
                  <a:solidFill>
                    <a:srgbClr val="000000"/>
                  </a:solidFill>
                  <a:ea typeface="Roboto"/>
                  <a:cs typeface="Roboto"/>
                  <a:sym typeface="Roboto"/>
                </a:rPr>
                <a:t>Delight Customers Everywhere</a:t>
              </a:r>
              <a:endParaRPr sz="1600" b="1" kern="0">
                <a:solidFill>
                  <a:srgbClr val="000000"/>
                </a:solidFill>
                <a:ea typeface="Roboto"/>
                <a:cs typeface="Roboto"/>
                <a:sym typeface="Roboto"/>
              </a:endParaRPr>
            </a:p>
          </p:txBody>
        </p:sp>
        <p:sp>
          <p:nvSpPr>
            <p:cNvPr id="68" name="Google Shape;1262;p141">
              <a:extLst>
                <a:ext uri="{FF2B5EF4-FFF2-40B4-BE49-F238E27FC236}">
                  <a16:creationId xmlns:a16="http://schemas.microsoft.com/office/drawing/2014/main" id="{9DC21980-4219-A2DE-EE05-F31B7C90E61D}"/>
                </a:ext>
              </a:extLst>
            </p:cNvPr>
            <p:cNvSpPr txBox="1"/>
            <p:nvPr/>
          </p:nvSpPr>
          <p:spPr>
            <a:xfrm>
              <a:off x="6048189" y="2681244"/>
              <a:ext cx="2206800" cy="299587"/>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 sz="1600" b="1" kern="0">
                  <a:solidFill>
                    <a:srgbClr val="000000"/>
                  </a:solidFill>
                  <a:ea typeface="Roboto"/>
                  <a:cs typeface="Roboto"/>
                  <a:sym typeface="Roboto"/>
                </a:rPr>
                <a:t>Master Service Excellence</a:t>
              </a:r>
              <a:endParaRPr sz="1600" b="1" kern="0">
                <a:solidFill>
                  <a:srgbClr val="000000"/>
                </a:solidFill>
                <a:ea typeface="Roboto"/>
                <a:cs typeface="Roboto"/>
                <a:sym typeface="Roboto"/>
              </a:endParaRPr>
            </a:p>
          </p:txBody>
        </p:sp>
        <p:sp>
          <p:nvSpPr>
            <p:cNvPr id="69" name="Google Shape;1263;p141">
              <a:extLst>
                <a:ext uri="{FF2B5EF4-FFF2-40B4-BE49-F238E27FC236}">
                  <a16:creationId xmlns:a16="http://schemas.microsoft.com/office/drawing/2014/main" id="{C62ECE57-55CE-371B-3801-411C6B7132E1}"/>
                </a:ext>
              </a:extLst>
            </p:cNvPr>
            <p:cNvSpPr txBox="1"/>
            <p:nvPr/>
          </p:nvSpPr>
          <p:spPr>
            <a:xfrm>
              <a:off x="6048189" y="3828725"/>
              <a:ext cx="2530500" cy="299587"/>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 sz="1600" b="1" kern="0">
                  <a:solidFill>
                    <a:srgbClr val="000000"/>
                  </a:solidFill>
                  <a:ea typeface="Roboto"/>
                  <a:cs typeface="Roboto"/>
                  <a:sym typeface="Roboto"/>
                </a:rPr>
                <a:t>Accelerate Time to Value</a:t>
              </a:r>
              <a:endParaRPr sz="1600" b="1" kern="0">
                <a:solidFill>
                  <a:srgbClr val="000000"/>
                </a:solidFill>
                <a:ea typeface="Roboto"/>
                <a:cs typeface="Roboto"/>
                <a:sym typeface="Roboto"/>
              </a:endParaRPr>
            </a:p>
          </p:txBody>
        </p:sp>
        <p:sp>
          <p:nvSpPr>
            <p:cNvPr id="70" name="Google Shape;1264;p141">
              <a:extLst>
                <a:ext uri="{FF2B5EF4-FFF2-40B4-BE49-F238E27FC236}">
                  <a16:creationId xmlns:a16="http://schemas.microsoft.com/office/drawing/2014/main" id="{B5732382-B364-FB8D-A984-BEE949411146}"/>
                </a:ext>
              </a:extLst>
            </p:cNvPr>
            <p:cNvSpPr txBox="1"/>
            <p:nvPr/>
          </p:nvSpPr>
          <p:spPr>
            <a:xfrm>
              <a:off x="6048189" y="1776395"/>
              <a:ext cx="2625600" cy="53848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Font typeface="Arial"/>
                <a:buNone/>
              </a:pPr>
              <a:r>
                <a:rPr lang="en" sz="1600" kern="0">
                  <a:solidFill>
                    <a:srgbClr val="000000"/>
                  </a:solidFill>
                  <a:ea typeface="Roboto Light"/>
                  <a:cs typeface="Roboto Light"/>
                  <a:sym typeface="Roboto Light"/>
                </a:rPr>
                <a:t>Have more meaningful conversations across the entire customer journey.</a:t>
              </a:r>
              <a:endParaRPr sz="1600" kern="0">
                <a:solidFill>
                  <a:srgbClr val="000000"/>
                </a:solidFill>
                <a:ea typeface="Arial"/>
                <a:cs typeface="Arial"/>
                <a:sym typeface="Arial"/>
              </a:endParaRPr>
            </a:p>
          </p:txBody>
        </p:sp>
        <p:sp>
          <p:nvSpPr>
            <p:cNvPr id="71" name="Google Shape;1265;p141">
              <a:extLst>
                <a:ext uri="{FF2B5EF4-FFF2-40B4-BE49-F238E27FC236}">
                  <a16:creationId xmlns:a16="http://schemas.microsoft.com/office/drawing/2014/main" id="{898F2BB5-0037-2E16-F8DB-B607E261B1AF}"/>
                </a:ext>
              </a:extLst>
            </p:cNvPr>
            <p:cNvSpPr txBox="1"/>
            <p:nvPr/>
          </p:nvSpPr>
          <p:spPr>
            <a:xfrm>
              <a:off x="6048189" y="2888627"/>
              <a:ext cx="2625600" cy="53848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Font typeface="Arial"/>
                <a:buNone/>
              </a:pPr>
              <a:r>
                <a:rPr lang="en" sz="1600" kern="0">
                  <a:solidFill>
                    <a:srgbClr val="000000"/>
                  </a:solidFill>
                  <a:ea typeface="Roboto Light"/>
                  <a:cs typeface="Roboto Light"/>
                  <a:sym typeface="Roboto Light"/>
                </a:rPr>
                <a:t>Solve inquiries faster and provide highly personalized service.  </a:t>
              </a:r>
              <a:endParaRPr sz="1600" kern="0">
                <a:solidFill>
                  <a:srgbClr val="000000"/>
                </a:solidFill>
                <a:ea typeface="Arial"/>
                <a:cs typeface="Arial"/>
                <a:sym typeface="Arial"/>
              </a:endParaRPr>
            </a:p>
          </p:txBody>
        </p:sp>
        <p:sp>
          <p:nvSpPr>
            <p:cNvPr id="72" name="Google Shape;1266;p141">
              <a:extLst>
                <a:ext uri="{FF2B5EF4-FFF2-40B4-BE49-F238E27FC236}">
                  <a16:creationId xmlns:a16="http://schemas.microsoft.com/office/drawing/2014/main" id="{EE2F7044-8276-89E1-AB7E-C24ADEB361D9}"/>
                </a:ext>
              </a:extLst>
            </p:cNvPr>
            <p:cNvSpPr txBox="1"/>
            <p:nvPr/>
          </p:nvSpPr>
          <p:spPr>
            <a:xfrm>
              <a:off x="6048189" y="4034101"/>
              <a:ext cx="2625600" cy="538483"/>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buFont typeface="Arial"/>
                <a:buNone/>
              </a:pPr>
              <a:r>
                <a:rPr lang="en" sz="1600" kern="0">
                  <a:solidFill>
                    <a:srgbClr val="000000"/>
                  </a:solidFill>
                  <a:ea typeface="Roboto Light"/>
                  <a:cs typeface="Roboto Light"/>
                  <a:sym typeface="Roboto Light"/>
                </a:rPr>
                <a:t>Our customers deploy new solutions in under 3 months</a:t>
              </a:r>
              <a:endParaRPr sz="1600" kern="0">
                <a:solidFill>
                  <a:srgbClr val="000000"/>
                </a:solidFill>
                <a:ea typeface="Arial"/>
                <a:cs typeface="Arial"/>
                <a:sym typeface="Arial"/>
              </a:endParaRPr>
            </a:p>
          </p:txBody>
        </p:sp>
        <p:pic>
          <p:nvPicPr>
            <p:cNvPr id="73" name="Google Shape;1267;p141">
              <a:extLst>
                <a:ext uri="{FF2B5EF4-FFF2-40B4-BE49-F238E27FC236}">
                  <a16:creationId xmlns:a16="http://schemas.microsoft.com/office/drawing/2014/main" id="{B9768CD1-EBAC-1F16-70D0-0CF13F5DB363}"/>
                </a:ext>
              </a:extLst>
            </p:cNvPr>
            <p:cNvPicPr preferRelativeResize="0"/>
            <p:nvPr/>
          </p:nvPicPr>
          <p:blipFill rotWithShape="1">
            <a:blip r:embed="rId11">
              <a:alphaModFix/>
            </a:blip>
            <a:srcRect/>
            <a:stretch/>
          </p:blipFill>
          <p:spPr>
            <a:xfrm>
              <a:off x="5474126" y="1729247"/>
              <a:ext cx="440776" cy="440774"/>
            </a:xfrm>
            <a:prstGeom prst="rect">
              <a:avLst/>
            </a:prstGeom>
            <a:noFill/>
            <a:ln>
              <a:noFill/>
            </a:ln>
          </p:spPr>
        </p:pic>
        <p:pic>
          <p:nvPicPr>
            <p:cNvPr id="74" name="Google Shape;1268;p141">
              <a:extLst>
                <a:ext uri="{FF2B5EF4-FFF2-40B4-BE49-F238E27FC236}">
                  <a16:creationId xmlns:a16="http://schemas.microsoft.com/office/drawing/2014/main" id="{BF3E4283-0619-4285-7A60-A20D18211FD8}"/>
                </a:ext>
              </a:extLst>
            </p:cNvPr>
            <p:cNvPicPr preferRelativeResize="0"/>
            <p:nvPr/>
          </p:nvPicPr>
          <p:blipFill rotWithShape="1">
            <a:blip r:embed="rId12">
              <a:alphaModFix/>
            </a:blip>
            <a:srcRect/>
            <a:stretch/>
          </p:blipFill>
          <p:spPr>
            <a:xfrm>
              <a:off x="5457064" y="3936583"/>
              <a:ext cx="474900" cy="443618"/>
            </a:xfrm>
            <a:prstGeom prst="rect">
              <a:avLst/>
            </a:prstGeom>
            <a:noFill/>
            <a:ln>
              <a:noFill/>
            </a:ln>
          </p:spPr>
        </p:pic>
        <p:pic>
          <p:nvPicPr>
            <p:cNvPr id="75" name="Google Shape;1269;p141">
              <a:extLst>
                <a:ext uri="{FF2B5EF4-FFF2-40B4-BE49-F238E27FC236}">
                  <a16:creationId xmlns:a16="http://schemas.microsoft.com/office/drawing/2014/main" id="{D542D70C-A96E-5D4D-7994-65BC70FAB60E}"/>
                </a:ext>
              </a:extLst>
            </p:cNvPr>
            <p:cNvPicPr preferRelativeResize="0"/>
            <p:nvPr/>
          </p:nvPicPr>
          <p:blipFill rotWithShape="1">
            <a:blip r:embed="rId13">
              <a:alphaModFix/>
            </a:blip>
            <a:srcRect/>
            <a:stretch/>
          </p:blipFill>
          <p:spPr>
            <a:xfrm>
              <a:off x="5491564" y="2777457"/>
              <a:ext cx="405900" cy="553118"/>
            </a:xfrm>
            <a:prstGeom prst="rect">
              <a:avLst/>
            </a:prstGeom>
            <a:noFill/>
            <a:ln>
              <a:noFill/>
            </a:ln>
          </p:spPr>
        </p:pic>
        <p:pic>
          <p:nvPicPr>
            <p:cNvPr id="76" name="Google Shape;1290;p141">
              <a:extLst>
                <a:ext uri="{FF2B5EF4-FFF2-40B4-BE49-F238E27FC236}">
                  <a16:creationId xmlns:a16="http://schemas.microsoft.com/office/drawing/2014/main" id="{E17E5E72-ACA2-A570-D3CD-102FA6BA73F1}"/>
                </a:ext>
              </a:extLst>
            </p:cNvPr>
            <p:cNvPicPr preferRelativeResize="0"/>
            <p:nvPr/>
          </p:nvPicPr>
          <p:blipFill rotWithShape="1">
            <a:blip r:embed="rId12">
              <a:alphaModFix/>
            </a:blip>
            <a:srcRect/>
            <a:stretch/>
          </p:blipFill>
          <p:spPr>
            <a:xfrm>
              <a:off x="5457064" y="3936583"/>
              <a:ext cx="474900" cy="443618"/>
            </a:xfrm>
            <a:prstGeom prst="rect">
              <a:avLst/>
            </a:prstGeom>
            <a:noFill/>
            <a:ln>
              <a:noFill/>
            </a:ln>
          </p:spPr>
        </p:pic>
        <p:pic>
          <p:nvPicPr>
            <p:cNvPr id="77" name="Google Shape;1291;p141">
              <a:extLst>
                <a:ext uri="{FF2B5EF4-FFF2-40B4-BE49-F238E27FC236}">
                  <a16:creationId xmlns:a16="http://schemas.microsoft.com/office/drawing/2014/main" id="{797E5DC3-7CBC-ED51-A765-1C0F6B7BA7AA}"/>
                </a:ext>
              </a:extLst>
            </p:cNvPr>
            <p:cNvPicPr preferRelativeResize="0"/>
            <p:nvPr/>
          </p:nvPicPr>
          <p:blipFill rotWithShape="1">
            <a:blip r:embed="rId13">
              <a:alphaModFix/>
            </a:blip>
            <a:srcRect/>
            <a:stretch/>
          </p:blipFill>
          <p:spPr>
            <a:xfrm>
              <a:off x="5491564" y="2777457"/>
              <a:ext cx="405900" cy="553118"/>
            </a:xfrm>
            <a:prstGeom prst="rect">
              <a:avLst/>
            </a:prstGeom>
            <a:noFill/>
            <a:ln>
              <a:noFill/>
            </a:ln>
          </p:spPr>
        </p:pic>
      </p:grpSp>
      <p:pic>
        <p:nvPicPr>
          <p:cNvPr id="78" name="Picture 77">
            <a:extLst>
              <a:ext uri="{FF2B5EF4-FFF2-40B4-BE49-F238E27FC236}">
                <a16:creationId xmlns:a16="http://schemas.microsoft.com/office/drawing/2014/main" id="{FB2C77A9-53DF-6D85-C8DB-96D6CF8277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94204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49C29B3-D255-8753-E514-C7E3DCDB8DF4}"/>
              </a:ext>
            </a:extLst>
          </p:cNvPr>
          <p:cNvGraphicFramePr>
            <a:graphicFrameLocks noGrp="1"/>
          </p:cNvGraphicFramePr>
          <p:nvPr>
            <p:ph sz="half" idx="2"/>
            <p:extLst>
              <p:ext uri="{D42A27DB-BD31-4B8C-83A1-F6EECF244321}">
                <p14:modId xmlns:p14="http://schemas.microsoft.com/office/powerpoint/2010/main" val="2068456672"/>
              </p:ext>
            </p:extLst>
          </p:nvPr>
        </p:nvGraphicFramePr>
        <p:xfrm>
          <a:off x="489285" y="1235827"/>
          <a:ext cx="5424487"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F1B083F1-8B39-42D1-A40E-1147D187FCC0}"/>
              </a:ext>
            </a:extLst>
          </p:cNvPr>
          <p:cNvSpPr>
            <a:spLocks noGrp="1"/>
          </p:cNvSpPr>
          <p:nvPr>
            <p:ph type="title"/>
          </p:nvPr>
        </p:nvSpPr>
        <p:spPr>
          <a:xfrm>
            <a:off x="431800" y="359035"/>
            <a:ext cx="10104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CONTEXT TODAY</a:t>
            </a:r>
          </a:p>
        </p:txBody>
      </p:sp>
      <p:graphicFrame>
        <p:nvGraphicFramePr>
          <p:cNvPr id="9" name="Content Placeholder 2">
            <a:extLst>
              <a:ext uri="{FF2B5EF4-FFF2-40B4-BE49-F238E27FC236}">
                <a16:creationId xmlns:a16="http://schemas.microsoft.com/office/drawing/2014/main" id="{E721F42C-68F0-6768-A5FD-F276AD6F1951}"/>
              </a:ext>
            </a:extLst>
          </p:cNvPr>
          <p:cNvGraphicFramePr>
            <a:graphicFrameLocks/>
          </p:cNvGraphicFramePr>
          <p:nvPr>
            <p:extLst>
              <p:ext uri="{D42A27DB-BD31-4B8C-83A1-F6EECF244321}">
                <p14:modId xmlns:p14="http://schemas.microsoft.com/office/powerpoint/2010/main" val="4172806180"/>
              </p:ext>
            </p:extLst>
          </p:nvPr>
        </p:nvGraphicFramePr>
        <p:xfrm>
          <a:off x="6278229" y="1235828"/>
          <a:ext cx="5424487" cy="4994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944144F6-20FF-9947-5AD1-F9B071A6AD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231787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Delight Customers Anywhere</a:t>
            </a:r>
          </a:p>
        </p:txBody>
      </p:sp>
      <p:grpSp>
        <p:nvGrpSpPr>
          <p:cNvPr id="70" name="Group 69">
            <a:extLst>
              <a:ext uri="{FF2B5EF4-FFF2-40B4-BE49-F238E27FC236}">
                <a16:creationId xmlns:a16="http://schemas.microsoft.com/office/drawing/2014/main" id="{F071B3E6-1492-E26F-49A4-58267DDA5F9E}"/>
              </a:ext>
            </a:extLst>
          </p:cNvPr>
          <p:cNvGrpSpPr/>
          <p:nvPr/>
        </p:nvGrpSpPr>
        <p:grpSpPr>
          <a:xfrm>
            <a:off x="355907" y="979653"/>
            <a:ext cx="11350970" cy="5358339"/>
            <a:chOff x="522761" y="1196497"/>
            <a:chExt cx="11350970" cy="5358339"/>
          </a:xfrm>
        </p:grpSpPr>
        <p:sp>
          <p:nvSpPr>
            <p:cNvPr id="4" name="Google Shape;401;p68">
              <a:extLst>
                <a:ext uri="{FF2B5EF4-FFF2-40B4-BE49-F238E27FC236}">
                  <a16:creationId xmlns:a16="http://schemas.microsoft.com/office/drawing/2014/main" id="{1EF89B22-732B-FD43-DAFC-A4662E203049}"/>
                </a:ext>
              </a:extLst>
            </p:cNvPr>
            <p:cNvSpPr/>
            <p:nvPr/>
          </p:nvSpPr>
          <p:spPr>
            <a:xfrm>
              <a:off x="4659600" y="1710567"/>
              <a:ext cx="3246000" cy="133760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 name="Google Shape;402;p68">
              <a:extLst>
                <a:ext uri="{FF2B5EF4-FFF2-40B4-BE49-F238E27FC236}">
                  <a16:creationId xmlns:a16="http://schemas.microsoft.com/office/drawing/2014/main" id="{BB29F084-E12D-CB07-B757-D822FC6FDC97}"/>
                </a:ext>
              </a:extLst>
            </p:cNvPr>
            <p:cNvSpPr/>
            <p:nvPr/>
          </p:nvSpPr>
          <p:spPr>
            <a:xfrm>
              <a:off x="4659600" y="3265039"/>
              <a:ext cx="3246000" cy="143320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 name="Google Shape;403;p68">
              <a:extLst>
                <a:ext uri="{FF2B5EF4-FFF2-40B4-BE49-F238E27FC236}">
                  <a16:creationId xmlns:a16="http://schemas.microsoft.com/office/drawing/2014/main" id="{F4B6BE2D-020B-69F8-B206-84015E67C7C8}"/>
                </a:ext>
              </a:extLst>
            </p:cNvPr>
            <p:cNvSpPr/>
            <p:nvPr/>
          </p:nvSpPr>
          <p:spPr>
            <a:xfrm>
              <a:off x="4659600" y="4915099"/>
              <a:ext cx="3246000" cy="1624949"/>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Google Shape;404;p68">
              <a:extLst>
                <a:ext uri="{FF2B5EF4-FFF2-40B4-BE49-F238E27FC236}">
                  <a16:creationId xmlns:a16="http://schemas.microsoft.com/office/drawing/2014/main" id="{C37BF41B-9F94-B3AC-19E2-46DE7BD166F7}"/>
                </a:ext>
              </a:extLst>
            </p:cNvPr>
            <p:cNvSpPr/>
            <p:nvPr/>
          </p:nvSpPr>
          <p:spPr>
            <a:xfrm>
              <a:off x="522761" y="5363636"/>
              <a:ext cx="3717200" cy="1191200"/>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405;p68">
              <a:extLst>
                <a:ext uri="{FF2B5EF4-FFF2-40B4-BE49-F238E27FC236}">
                  <a16:creationId xmlns:a16="http://schemas.microsoft.com/office/drawing/2014/main" id="{A67773CB-DE2B-C874-A9AB-F9B4467DB82D}"/>
                </a:ext>
              </a:extLst>
            </p:cNvPr>
            <p:cNvSpPr/>
            <p:nvPr/>
          </p:nvSpPr>
          <p:spPr>
            <a:xfrm>
              <a:off x="522761" y="3401600"/>
              <a:ext cx="3717200" cy="1958000"/>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 name="Google Shape;408;p68">
              <a:extLst>
                <a:ext uri="{FF2B5EF4-FFF2-40B4-BE49-F238E27FC236}">
                  <a16:creationId xmlns:a16="http://schemas.microsoft.com/office/drawing/2014/main" id="{D2986221-8BC8-F895-22C0-2EA99C7FA2D6}"/>
                </a:ext>
              </a:extLst>
            </p:cNvPr>
            <p:cNvSpPr txBox="1"/>
            <p:nvPr/>
          </p:nvSpPr>
          <p:spPr>
            <a:xfrm>
              <a:off x="8436433" y="3565968"/>
              <a:ext cx="3246000" cy="73862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b="1" kern="0">
                  <a:solidFill>
                    <a:srgbClr val="000000"/>
                  </a:solidFill>
                  <a:ea typeface="Roboto Medium"/>
                  <a:cs typeface="Roboto Medium"/>
                  <a:sym typeface="Roboto Medium"/>
                </a:rPr>
                <a:t>Increase Customer Delight (CSAT)</a:t>
              </a:r>
              <a:endParaRPr sz="1600" b="1" kern="0">
                <a:solidFill>
                  <a:srgbClr val="000000"/>
                </a:solidFill>
                <a:ea typeface="Roboto Medium"/>
                <a:cs typeface="Roboto Medium"/>
                <a:sym typeface="Roboto Medium"/>
              </a:endParaRPr>
            </a:p>
          </p:txBody>
        </p:sp>
        <p:sp>
          <p:nvSpPr>
            <p:cNvPr id="10" name="Google Shape;409;p68">
              <a:extLst>
                <a:ext uri="{FF2B5EF4-FFF2-40B4-BE49-F238E27FC236}">
                  <a16:creationId xmlns:a16="http://schemas.microsoft.com/office/drawing/2014/main" id="{B6F6AA65-339A-0698-A2F5-61605C6B22CF}"/>
                </a:ext>
              </a:extLst>
            </p:cNvPr>
            <p:cNvSpPr txBox="1"/>
            <p:nvPr/>
          </p:nvSpPr>
          <p:spPr>
            <a:xfrm>
              <a:off x="8525331" y="5395350"/>
              <a:ext cx="3099200" cy="738621"/>
            </a:xfrm>
            <a:prstGeom prst="rect">
              <a:avLst/>
            </a:prstGeom>
            <a:noFill/>
            <a:ln>
              <a:noFill/>
            </a:ln>
          </p:spPr>
          <p:txBody>
            <a:bodyPr spcFirstLastPara="1" wrap="square" lIns="0" tIns="0" rIns="0" bIns="0" anchor="t" anchorCtr="0">
              <a:noAutofit/>
            </a:bodyPr>
            <a:lstStyle/>
            <a:p>
              <a:pPr algn="ctr" defTabSz="1219170">
                <a:lnSpc>
                  <a:spcPct val="150000"/>
                </a:lnSpc>
                <a:buClr>
                  <a:srgbClr val="000000"/>
                </a:buClr>
              </a:pPr>
              <a:r>
                <a:rPr lang="en" sz="1600" b="1" kern="0" dirty="0">
                  <a:solidFill>
                    <a:srgbClr val="000000"/>
                  </a:solidFill>
                  <a:ea typeface="Roboto Medium"/>
                  <a:cs typeface="Roboto Medium"/>
                  <a:sym typeface="Roboto Medium"/>
                </a:rPr>
                <a:t>Reduce Customer Effort</a:t>
              </a:r>
              <a:endParaRPr sz="1600" b="1" kern="0" dirty="0">
                <a:solidFill>
                  <a:srgbClr val="000000"/>
                </a:solidFill>
                <a:ea typeface="Roboto Medium"/>
                <a:cs typeface="Roboto Medium"/>
                <a:sym typeface="Roboto Medium"/>
              </a:endParaRPr>
            </a:p>
            <a:p>
              <a:pPr algn="ctr" defTabSz="1219170">
                <a:lnSpc>
                  <a:spcPct val="150000"/>
                </a:lnSpc>
                <a:buClr>
                  <a:srgbClr val="000000"/>
                </a:buClr>
              </a:pPr>
              <a:r>
                <a:rPr lang="en" sz="1600" b="1" kern="0" dirty="0">
                  <a:solidFill>
                    <a:srgbClr val="000000"/>
                  </a:solidFill>
                  <a:ea typeface="Roboto Medium"/>
                  <a:cs typeface="Roboto Medium"/>
                  <a:sym typeface="Roboto Medium"/>
                </a:rPr>
                <a:t>(CES) </a:t>
              </a:r>
              <a:endParaRPr sz="1600" b="1" kern="0" dirty="0">
                <a:solidFill>
                  <a:srgbClr val="000000"/>
                </a:solidFill>
                <a:ea typeface="Roboto Medium"/>
                <a:cs typeface="Roboto Medium"/>
                <a:sym typeface="Roboto Medium"/>
              </a:endParaRPr>
            </a:p>
          </p:txBody>
        </p:sp>
        <p:sp>
          <p:nvSpPr>
            <p:cNvPr id="11" name="Google Shape;410;p68">
              <a:extLst>
                <a:ext uri="{FF2B5EF4-FFF2-40B4-BE49-F238E27FC236}">
                  <a16:creationId xmlns:a16="http://schemas.microsoft.com/office/drawing/2014/main" id="{76AE1306-267B-2913-68E1-D113C12BCDE3}"/>
                </a:ext>
              </a:extLst>
            </p:cNvPr>
            <p:cNvSpPr txBox="1"/>
            <p:nvPr/>
          </p:nvSpPr>
          <p:spPr>
            <a:xfrm>
              <a:off x="720831" y="1202833"/>
              <a:ext cx="3318983"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b="1" kern="0" dirty="0">
                  <a:solidFill>
                    <a:srgbClr val="000000"/>
                  </a:solidFill>
                  <a:ea typeface="Roboto"/>
                  <a:cs typeface="Roboto"/>
                  <a:sym typeface="Roboto"/>
                </a:rPr>
                <a:t>Potential Use Cases </a:t>
              </a:r>
              <a:endParaRPr b="1" kern="0" dirty="0">
                <a:solidFill>
                  <a:srgbClr val="000000"/>
                </a:solidFill>
                <a:ea typeface="Roboto"/>
                <a:cs typeface="Roboto"/>
                <a:sym typeface="Roboto"/>
              </a:endParaRPr>
            </a:p>
          </p:txBody>
        </p:sp>
        <p:sp>
          <p:nvSpPr>
            <p:cNvPr id="12" name="Google Shape;411;p68">
              <a:extLst>
                <a:ext uri="{FF2B5EF4-FFF2-40B4-BE49-F238E27FC236}">
                  <a16:creationId xmlns:a16="http://schemas.microsoft.com/office/drawing/2014/main" id="{AC490319-574C-6317-857D-66B9FAF0C9CC}"/>
                </a:ext>
              </a:extLst>
            </p:cNvPr>
            <p:cNvSpPr txBox="1"/>
            <p:nvPr/>
          </p:nvSpPr>
          <p:spPr>
            <a:xfrm>
              <a:off x="4770129" y="1196497"/>
              <a:ext cx="2985449"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b="1" kern="0" dirty="0">
                  <a:solidFill>
                    <a:srgbClr val="00BF6F"/>
                  </a:solidFill>
                  <a:ea typeface="Roboto"/>
                  <a:cs typeface="Roboto"/>
                  <a:sym typeface="Roboto"/>
                </a:rPr>
                <a:t>Value Drivers</a:t>
              </a:r>
              <a:endParaRPr sz="1867" b="1" kern="0" dirty="0">
                <a:solidFill>
                  <a:srgbClr val="00BF6F"/>
                </a:solidFill>
                <a:ea typeface="Roboto"/>
                <a:cs typeface="Roboto"/>
                <a:sym typeface="Roboto"/>
              </a:endParaRPr>
            </a:p>
          </p:txBody>
        </p:sp>
        <p:sp>
          <p:nvSpPr>
            <p:cNvPr id="13" name="Google Shape;413;p68">
              <a:extLst>
                <a:ext uri="{FF2B5EF4-FFF2-40B4-BE49-F238E27FC236}">
                  <a16:creationId xmlns:a16="http://schemas.microsoft.com/office/drawing/2014/main" id="{E8CF9107-456F-4C55-1447-024FE32BD1F9}"/>
                </a:ext>
              </a:extLst>
            </p:cNvPr>
            <p:cNvSpPr/>
            <p:nvPr/>
          </p:nvSpPr>
          <p:spPr>
            <a:xfrm>
              <a:off x="522761" y="1710567"/>
              <a:ext cx="3717200" cy="1609200"/>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414;p68">
              <a:extLst>
                <a:ext uri="{FF2B5EF4-FFF2-40B4-BE49-F238E27FC236}">
                  <a16:creationId xmlns:a16="http://schemas.microsoft.com/office/drawing/2014/main" id="{B949A18F-2C7A-753C-F3A1-FC12C3F1EE5E}"/>
                </a:ext>
              </a:extLst>
            </p:cNvPr>
            <p:cNvSpPr txBox="1"/>
            <p:nvPr/>
          </p:nvSpPr>
          <p:spPr>
            <a:xfrm>
              <a:off x="8774531" y="2278966"/>
              <a:ext cx="3099200" cy="291883"/>
            </a:xfrm>
            <a:prstGeom prst="rect">
              <a:avLst/>
            </a:prstGeom>
            <a:noFill/>
            <a:ln>
              <a:noFill/>
            </a:ln>
          </p:spPr>
          <p:txBody>
            <a:bodyPr spcFirstLastPara="1" wrap="square" lIns="0" tIns="0" rIns="0" bIns="0" anchor="t" anchorCtr="0">
              <a:noAutofit/>
            </a:bodyPr>
            <a:lstStyle/>
            <a:p>
              <a:pPr defTabSz="1219170">
                <a:buClr>
                  <a:srgbClr val="000000"/>
                </a:buClr>
              </a:pPr>
              <a:r>
                <a:rPr lang="en" sz="1600" b="1" kern="0" dirty="0">
                  <a:solidFill>
                    <a:srgbClr val="000000"/>
                  </a:solidFill>
                  <a:ea typeface="Roboto Medium"/>
                  <a:cs typeface="Roboto Medium"/>
                  <a:sym typeface="Roboto Medium"/>
                </a:rPr>
                <a:t>Reduce Total Costs to Serve </a:t>
              </a:r>
              <a:endParaRPr sz="1600" b="1" kern="0" dirty="0">
                <a:solidFill>
                  <a:srgbClr val="000000"/>
                </a:solidFill>
                <a:ea typeface="Roboto Medium"/>
                <a:cs typeface="Roboto Medium"/>
                <a:sym typeface="Roboto Medium"/>
              </a:endParaRPr>
            </a:p>
          </p:txBody>
        </p:sp>
        <p:sp>
          <p:nvSpPr>
            <p:cNvPr id="15" name="Google Shape;415;p68">
              <a:extLst>
                <a:ext uri="{FF2B5EF4-FFF2-40B4-BE49-F238E27FC236}">
                  <a16:creationId xmlns:a16="http://schemas.microsoft.com/office/drawing/2014/main" id="{13C9AA5F-D533-0F58-5D32-486AB9E04A22}"/>
                </a:ext>
              </a:extLst>
            </p:cNvPr>
            <p:cNvSpPr txBox="1"/>
            <p:nvPr/>
          </p:nvSpPr>
          <p:spPr>
            <a:xfrm>
              <a:off x="5053739" y="2396883"/>
              <a:ext cx="2800000" cy="4452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a:solidFill>
                    <a:srgbClr val="0B1320"/>
                  </a:solidFill>
                  <a:ea typeface="Roboto"/>
                  <a:cs typeface="Roboto"/>
                  <a:sym typeface="Roboto"/>
                </a:rPr>
                <a:t>Improve call avoidance with self-service</a:t>
              </a: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p:txBody>
        </p:sp>
        <p:sp>
          <p:nvSpPr>
            <p:cNvPr id="16" name="Google Shape;416;p68">
              <a:extLst>
                <a:ext uri="{FF2B5EF4-FFF2-40B4-BE49-F238E27FC236}">
                  <a16:creationId xmlns:a16="http://schemas.microsoft.com/office/drawing/2014/main" id="{728E3186-FE7D-8409-F9DA-C36355F77C80}"/>
                </a:ext>
              </a:extLst>
            </p:cNvPr>
            <p:cNvSpPr txBox="1"/>
            <p:nvPr/>
          </p:nvSpPr>
          <p:spPr>
            <a:xfrm>
              <a:off x="5016873" y="3377849"/>
              <a:ext cx="3082400" cy="4452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a:solidFill>
                    <a:srgbClr val="0B1320"/>
                  </a:solidFill>
                  <a:ea typeface="Roboto"/>
                  <a:cs typeface="Roboto"/>
                  <a:sym typeface="Roboto"/>
                </a:rPr>
                <a:t>Provide support in a customer’s channel of choice</a:t>
              </a: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p:txBody>
        </p:sp>
        <p:sp>
          <p:nvSpPr>
            <p:cNvPr id="17" name="Google Shape;417;p68">
              <a:extLst>
                <a:ext uri="{FF2B5EF4-FFF2-40B4-BE49-F238E27FC236}">
                  <a16:creationId xmlns:a16="http://schemas.microsoft.com/office/drawing/2014/main" id="{38307280-75A5-F084-40EC-029D814946C7}"/>
                </a:ext>
              </a:extLst>
            </p:cNvPr>
            <p:cNvSpPr txBox="1"/>
            <p:nvPr/>
          </p:nvSpPr>
          <p:spPr>
            <a:xfrm>
              <a:off x="5016800" y="1787284"/>
              <a:ext cx="2800000" cy="4452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a:solidFill>
                    <a:srgbClr val="0B1320"/>
                  </a:solidFill>
                  <a:ea typeface="Roboto"/>
                  <a:cs typeface="Roboto"/>
                  <a:sym typeface="Roboto"/>
                </a:rPr>
                <a:t>Optimize channel mix to reduce cost per inbound interaction</a:t>
              </a: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p:txBody>
        </p:sp>
        <p:sp>
          <p:nvSpPr>
            <p:cNvPr id="18" name="Google Shape;418;p68">
              <a:extLst>
                <a:ext uri="{FF2B5EF4-FFF2-40B4-BE49-F238E27FC236}">
                  <a16:creationId xmlns:a16="http://schemas.microsoft.com/office/drawing/2014/main" id="{5E3CF321-60EC-3273-6AAA-7B898E35733A}"/>
                </a:ext>
              </a:extLst>
            </p:cNvPr>
            <p:cNvSpPr txBox="1"/>
            <p:nvPr/>
          </p:nvSpPr>
          <p:spPr>
            <a:xfrm>
              <a:off x="5020029" y="3962112"/>
              <a:ext cx="2948800" cy="4452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dirty="0">
                  <a:solidFill>
                    <a:srgbClr val="0B1320"/>
                  </a:solidFill>
                  <a:ea typeface="Roboto"/>
                  <a:cs typeface="Roboto"/>
                  <a:sym typeface="Roboto"/>
                </a:rPr>
                <a:t>Offer a seamless customer journey across channels and devices</a:t>
              </a: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p:txBody>
        </p:sp>
        <p:sp>
          <p:nvSpPr>
            <p:cNvPr id="19" name="Google Shape;419;p68">
              <a:extLst>
                <a:ext uri="{FF2B5EF4-FFF2-40B4-BE49-F238E27FC236}">
                  <a16:creationId xmlns:a16="http://schemas.microsoft.com/office/drawing/2014/main" id="{1948D3BB-C970-C837-9FD4-6EB168982799}"/>
                </a:ext>
              </a:extLst>
            </p:cNvPr>
            <p:cNvSpPr txBox="1"/>
            <p:nvPr/>
          </p:nvSpPr>
          <p:spPr>
            <a:xfrm>
              <a:off x="5053749" y="4940500"/>
              <a:ext cx="2800000" cy="4452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a:solidFill>
                    <a:srgbClr val="0B1320"/>
                  </a:solidFill>
                  <a:ea typeface="Roboto"/>
                  <a:cs typeface="Roboto"/>
                  <a:sym typeface="Roboto"/>
                </a:rPr>
                <a:t>Ensure agents have the right insights and knowledge across every channel</a:t>
              </a: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p:txBody>
        </p:sp>
        <p:sp>
          <p:nvSpPr>
            <p:cNvPr id="20" name="Google Shape;420;p68">
              <a:extLst>
                <a:ext uri="{FF2B5EF4-FFF2-40B4-BE49-F238E27FC236}">
                  <a16:creationId xmlns:a16="http://schemas.microsoft.com/office/drawing/2014/main" id="{C501527F-2AD9-7CAE-0784-5514FBA7211C}"/>
                </a:ext>
              </a:extLst>
            </p:cNvPr>
            <p:cNvSpPr txBox="1"/>
            <p:nvPr/>
          </p:nvSpPr>
          <p:spPr>
            <a:xfrm>
              <a:off x="879133" y="1710567"/>
              <a:ext cx="3246000" cy="1122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dirty="0">
                  <a:solidFill>
                    <a:srgbClr val="0B1320"/>
                  </a:solidFill>
                  <a:ea typeface="Roboto"/>
                  <a:cs typeface="Roboto"/>
                  <a:sym typeface="Roboto"/>
                </a:rPr>
                <a:t>Powerful &amp; Intuitive Self-Service portal</a:t>
              </a:r>
              <a:endParaRPr sz="1333" kern="0" dirty="0">
                <a:solidFill>
                  <a:srgbClr val="0B1320"/>
                </a:solidFill>
                <a:ea typeface="Roboto"/>
                <a:cs typeface="Roboto"/>
                <a:sym typeface="Roboto"/>
              </a:endParaRPr>
            </a:p>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Guided support &amp; Auto-Suggested Solutions for Customers</a:t>
              </a:r>
              <a:endParaRPr sz="1333" kern="0" dirty="0">
                <a:solidFill>
                  <a:srgbClr val="0B1320"/>
                </a:solidFill>
                <a:ea typeface="Roboto"/>
                <a:cs typeface="Roboto"/>
                <a:sym typeface="Roboto"/>
              </a:endParaRPr>
            </a:p>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A/I backed Service Bots </a:t>
              </a:r>
              <a:endParaRPr sz="1333" kern="0" dirty="0">
                <a:solidFill>
                  <a:srgbClr val="0B1320"/>
                </a:solidFill>
                <a:ea typeface="Roboto"/>
                <a:cs typeface="Roboto"/>
                <a:sym typeface="Roboto"/>
              </a:endParaRPr>
            </a:p>
            <a:p>
              <a:pPr marL="609570" defTabSz="1219170">
                <a:buClr>
                  <a:srgbClr val="000000"/>
                </a:buClr>
              </a:pPr>
              <a:endParaRPr sz="1333" kern="0" dirty="0">
                <a:solidFill>
                  <a:srgbClr val="0B1320"/>
                </a:solidFill>
                <a:ea typeface="Roboto"/>
                <a:cs typeface="Roboto"/>
                <a:sym typeface="Roboto"/>
              </a:endParaRPr>
            </a:p>
          </p:txBody>
        </p:sp>
        <p:sp>
          <p:nvSpPr>
            <p:cNvPr id="21" name="Google Shape;421;p68">
              <a:extLst>
                <a:ext uri="{FF2B5EF4-FFF2-40B4-BE49-F238E27FC236}">
                  <a16:creationId xmlns:a16="http://schemas.microsoft.com/office/drawing/2014/main" id="{8F37655A-AC08-98DB-0008-6104B054936D}"/>
                </a:ext>
              </a:extLst>
            </p:cNvPr>
            <p:cNvSpPr txBox="1"/>
            <p:nvPr/>
          </p:nvSpPr>
          <p:spPr>
            <a:xfrm>
              <a:off x="879128" y="5288916"/>
              <a:ext cx="3082400" cy="1122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Powerful customer conext across every interaction</a:t>
              </a:r>
              <a:endParaRPr sz="1333" kern="0" dirty="0">
                <a:solidFill>
                  <a:srgbClr val="0B1320"/>
                </a:solidFill>
                <a:ea typeface="Roboto"/>
                <a:cs typeface="Roboto"/>
                <a:sym typeface="Roboto"/>
              </a:endParaRPr>
            </a:p>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Conversational inbox</a:t>
              </a:r>
              <a:endParaRPr sz="1333" kern="0" dirty="0">
                <a:solidFill>
                  <a:srgbClr val="0B1320"/>
                </a:solidFill>
                <a:ea typeface="Roboto"/>
                <a:cs typeface="Roboto"/>
                <a:sym typeface="Roboto"/>
              </a:endParaRPr>
            </a:p>
            <a:p>
              <a:pPr algn="ctr" defTabSz="1219170">
                <a:buClr>
                  <a:srgbClr val="000000"/>
                </a:buClr>
                <a:buSzPts val="1100"/>
              </a:pP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p:txBody>
        </p:sp>
        <p:sp>
          <p:nvSpPr>
            <p:cNvPr id="22" name="Google Shape;422;p68">
              <a:extLst>
                <a:ext uri="{FF2B5EF4-FFF2-40B4-BE49-F238E27FC236}">
                  <a16:creationId xmlns:a16="http://schemas.microsoft.com/office/drawing/2014/main" id="{9939BDCB-2B9A-5F9B-641A-302E2ED15E20}"/>
                </a:ext>
              </a:extLst>
            </p:cNvPr>
            <p:cNvSpPr txBox="1"/>
            <p:nvPr/>
          </p:nvSpPr>
          <p:spPr>
            <a:xfrm>
              <a:off x="879133" y="3098000"/>
              <a:ext cx="3142000" cy="1717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Serve customers in channel of choice across modern messaging and digital channels</a:t>
              </a:r>
              <a:endParaRPr sz="1333" kern="0" dirty="0">
                <a:solidFill>
                  <a:srgbClr val="0B1320"/>
                </a:solidFill>
                <a:ea typeface="Roboto"/>
                <a:cs typeface="Roboto"/>
                <a:sym typeface="Roboto"/>
              </a:endParaRPr>
            </a:p>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Unified &amp;  consistent omnichannel experiences </a:t>
              </a:r>
              <a:endParaRPr sz="1333" kern="0" dirty="0">
                <a:solidFill>
                  <a:srgbClr val="0B1320"/>
                </a:solidFill>
                <a:ea typeface="Roboto"/>
                <a:cs typeface="Roboto"/>
                <a:sym typeface="Roboto"/>
              </a:endParaRPr>
            </a:p>
            <a:p>
              <a:pPr defTabSz="1219170">
                <a:buClr>
                  <a:srgbClr val="000000"/>
                </a:buClr>
              </a:pPr>
              <a:endParaRPr sz="1333" kern="0" dirty="0">
                <a:solidFill>
                  <a:srgbClr val="0B1320"/>
                </a:solidFill>
                <a:ea typeface="Roboto"/>
                <a:cs typeface="Roboto"/>
                <a:sym typeface="Roboto"/>
              </a:endParaRPr>
            </a:p>
            <a:p>
              <a:pPr defTabSz="1219170">
                <a:buClr>
                  <a:srgbClr val="000000"/>
                </a:buClr>
              </a:pPr>
              <a:r>
                <a:rPr lang="en" sz="1333" kern="0" dirty="0">
                  <a:solidFill>
                    <a:srgbClr val="0B1320"/>
                  </a:solidFill>
                  <a:ea typeface="Roboto"/>
                  <a:cs typeface="Roboto"/>
                  <a:sym typeface="Roboto"/>
                </a:rPr>
                <a:t>Conversations made easy with built-in telephony</a:t>
              </a: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a:p>
              <a:pPr defTabSz="1219170">
                <a:buClr>
                  <a:srgbClr val="000000"/>
                </a:buClr>
                <a:buSzPts val="1100"/>
              </a:pPr>
              <a:endParaRPr sz="1333" kern="0" dirty="0">
                <a:solidFill>
                  <a:srgbClr val="0B1320"/>
                </a:solidFill>
                <a:ea typeface="Roboto"/>
                <a:cs typeface="Roboto"/>
                <a:sym typeface="Roboto"/>
              </a:endParaRPr>
            </a:p>
          </p:txBody>
        </p:sp>
        <p:sp>
          <p:nvSpPr>
            <p:cNvPr id="23" name="Google Shape;423;p68">
              <a:extLst>
                <a:ext uri="{FF2B5EF4-FFF2-40B4-BE49-F238E27FC236}">
                  <a16:creationId xmlns:a16="http://schemas.microsoft.com/office/drawing/2014/main" id="{963A5432-937A-8A0E-E7AA-41033BF1A5D6}"/>
                </a:ext>
              </a:extLst>
            </p:cNvPr>
            <p:cNvSpPr txBox="1"/>
            <p:nvPr/>
          </p:nvSpPr>
          <p:spPr>
            <a:xfrm>
              <a:off x="5053749" y="5736049"/>
              <a:ext cx="2658800" cy="8040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333" kern="0">
                  <a:solidFill>
                    <a:srgbClr val="0B1320"/>
                  </a:solidFill>
                  <a:ea typeface="Roboto"/>
                  <a:cs typeface="Roboto"/>
                  <a:sym typeface="Roboto"/>
                </a:rPr>
                <a:t>Simplify and unify how agents respond to inquiries across all channels</a:t>
              </a:r>
              <a:endParaRPr sz="1333" kern="0">
                <a:solidFill>
                  <a:srgbClr val="0B1320"/>
                </a:solidFill>
                <a:ea typeface="Roboto"/>
                <a:cs typeface="Roboto"/>
                <a:sym typeface="Roboto"/>
              </a:endParaRPr>
            </a:p>
            <a:p>
              <a:pPr defTabSz="1219170">
                <a:buClr>
                  <a:srgbClr val="000000"/>
                </a:buClr>
                <a:buSzPts val="1100"/>
              </a:pPr>
              <a:endParaRPr sz="1333" kern="0">
                <a:solidFill>
                  <a:srgbClr val="0B1320"/>
                </a:solidFill>
                <a:ea typeface="Roboto"/>
                <a:cs typeface="Roboto"/>
                <a:sym typeface="Roboto"/>
              </a:endParaRPr>
            </a:p>
          </p:txBody>
        </p:sp>
        <p:grpSp>
          <p:nvGrpSpPr>
            <p:cNvPr id="24" name="Google Shape;424;p68">
              <a:extLst>
                <a:ext uri="{FF2B5EF4-FFF2-40B4-BE49-F238E27FC236}">
                  <a16:creationId xmlns:a16="http://schemas.microsoft.com/office/drawing/2014/main" id="{C8E8D78A-4C72-7F9B-C74D-A609290D923C}"/>
                </a:ext>
              </a:extLst>
            </p:cNvPr>
            <p:cNvGrpSpPr/>
            <p:nvPr/>
          </p:nvGrpSpPr>
          <p:grpSpPr>
            <a:xfrm rot="-2700000">
              <a:off x="728785" y="1892747"/>
              <a:ext cx="148723" cy="84188"/>
              <a:chOff x="2538100" y="1657450"/>
              <a:chExt cx="424500" cy="240300"/>
            </a:xfrm>
          </p:grpSpPr>
          <p:sp>
            <p:nvSpPr>
              <p:cNvPr id="25" name="Google Shape;425;p68">
                <a:extLst>
                  <a:ext uri="{FF2B5EF4-FFF2-40B4-BE49-F238E27FC236}">
                    <a16:creationId xmlns:a16="http://schemas.microsoft.com/office/drawing/2014/main" id="{29BB10CC-CC3E-85D7-FD93-1E1CC5052029}"/>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6" name="Google Shape;426;p68">
                <a:extLst>
                  <a:ext uri="{FF2B5EF4-FFF2-40B4-BE49-F238E27FC236}">
                    <a16:creationId xmlns:a16="http://schemas.microsoft.com/office/drawing/2014/main" id="{CDD35800-21F9-2AC6-5859-B0211F76A24E}"/>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27" name="Google Shape;427;p68">
              <a:extLst>
                <a:ext uri="{FF2B5EF4-FFF2-40B4-BE49-F238E27FC236}">
                  <a16:creationId xmlns:a16="http://schemas.microsoft.com/office/drawing/2014/main" id="{7AD7EE57-5FBA-063E-24DF-3A0828FCDB66}"/>
                </a:ext>
              </a:extLst>
            </p:cNvPr>
            <p:cNvGrpSpPr/>
            <p:nvPr/>
          </p:nvGrpSpPr>
          <p:grpSpPr>
            <a:xfrm rot="-2700000">
              <a:off x="728785" y="2303682"/>
              <a:ext cx="148723" cy="84188"/>
              <a:chOff x="2538100" y="1657450"/>
              <a:chExt cx="424500" cy="240300"/>
            </a:xfrm>
          </p:grpSpPr>
          <p:sp>
            <p:nvSpPr>
              <p:cNvPr id="28" name="Google Shape;428;p68">
                <a:extLst>
                  <a:ext uri="{FF2B5EF4-FFF2-40B4-BE49-F238E27FC236}">
                    <a16:creationId xmlns:a16="http://schemas.microsoft.com/office/drawing/2014/main" id="{BEC44D91-30E5-8207-AF91-B41F8F8B4807}"/>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 name="Google Shape;429;p68">
                <a:extLst>
                  <a:ext uri="{FF2B5EF4-FFF2-40B4-BE49-F238E27FC236}">
                    <a16:creationId xmlns:a16="http://schemas.microsoft.com/office/drawing/2014/main" id="{249EC5FB-0E04-53DF-A490-5EECF195C889}"/>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30" name="Google Shape;430;p68">
              <a:extLst>
                <a:ext uri="{FF2B5EF4-FFF2-40B4-BE49-F238E27FC236}">
                  <a16:creationId xmlns:a16="http://schemas.microsoft.com/office/drawing/2014/main" id="{57EBF9EA-8FCF-751E-A6AC-ACE33570D4B9}"/>
                </a:ext>
              </a:extLst>
            </p:cNvPr>
            <p:cNvGrpSpPr/>
            <p:nvPr/>
          </p:nvGrpSpPr>
          <p:grpSpPr>
            <a:xfrm rot="-2700000">
              <a:off x="728785" y="2923582"/>
              <a:ext cx="148723" cy="84188"/>
              <a:chOff x="2538100" y="1657450"/>
              <a:chExt cx="424500" cy="240300"/>
            </a:xfrm>
          </p:grpSpPr>
          <p:sp>
            <p:nvSpPr>
              <p:cNvPr id="31" name="Google Shape;431;p68">
                <a:extLst>
                  <a:ext uri="{FF2B5EF4-FFF2-40B4-BE49-F238E27FC236}">
                    <a16:creationId xmlns:a16="http://schemas.microsoft.com/office/drawing/2014/main" id="{41B83B22-7B01-1530-2F3C-47E9E0B51375}"/>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2" name="Google Shape;432;p68">
                <a:extLst>
                  <a:ext uri="{FF2B5EF4-FFF2-40B4-BE49-F238E27FC236}">
                    <a16:creationId xmlns:a16="http://schemas.microsoft.com/office/drawing/2014/main" id="{D22DF0DF-8676-7BA0-CE60-64990C07459A}"/>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33" name="Google Shape;433;p68">
              <a:extLst>
                <a:ext uri="{FF2B5EF4-FFF2-40B4-BE49-F238E27FC236}">
                  <a16:creationId xmlns:a16="http://schemas.microsoft.com/office/drawing/2014/main" id="{54BB9541-F6D9-EAD7-E238-3CDFA9EF39B0}"/>
                </a:ext>
              </a:extLst>
            </p:cNvPr>
            <p:cNvGrpSpPr/>
            <p:nvPr/>
          </p:nvGrpSpPr>
          <p:grpSpPr>
            <a:xfrm rot="-2700000">
              <a:off x="728785" y="3503615"/>
              <a:ext cx="148723" cy="84188"/>
              <a:chOff x="2538100" y="1657450"/>
              <a:chExt cx="424500" cy="240300"/>
            </a:xfrm>
          </p:grpSpPr>
          <p:sp>
            <p:nvSpPr>
              <p:cNvPr id="34" name="Google Shape;434;p68">
                <a:extLst>
                  <a:ext uri="{FF2B5EF4-FFF2-40B4-BE49-F238E27FC236}">
                    <a16:creationId xmlns:a16="http://schemas.microsoft.com/office/drawing/2014/main" id="{1A8F6309-0CCC-74E5-74B2-18A55BCF2C82}"/>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5" name="Google Shape;435;p68">
                <a:extLst>
                  <a:ext uri="{FF2B5EF4-FFF2-40B4-BE49-F238E27FC236}">
                    <a16:creationId xmlns:a16="http://schemas.microsoft.com/office/drawing/2014/main" id="{ED405F43-8881-5F8A-EEEB-E4D3C67980B3}"/>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36" name="Google Shape;436;p68">
              <a:extLst>
                <a:ext uri="{FF2B5EF4-FFF2-40B4-BE49-F238E27FC236}">
                  <a16:creationId xmlns:a16="http://schemas.microsoft.com/office/drawing/2014/main" id="{3E206B8A-31BC-A1BE-5BE3-97AB31918C20}"/>
                </a:ext>
              </a:extLst>
            </p:cNvPr>
            <p:cNvGrpSpPr/>
            <p:nvPr/>
          </p:nvGrpSpPr>
          <p:grpSpPr>
            <a:xfrm rot="-2700000">
              <a:off x="728785" y="4298315"/>
              <a:ext cx="148723" cy="84188"/>
              <a:chOff x="2538100" y="1657450"/>
              <a:chExt cx="424500" cy="240300"/>
            </a:xfrm>
          </p:grpSpPr>
          <p:sp>
            <p:nvSpPr>
              <p:cNvPr id="37" name="Google Shape;437;p68">
                <a:extLst>
                  <a:ext uri="{FF2B5EF4-FFF2-40B4-BE49-F238E27FC236}">
                    <a16:creationId xmlns:a16="http://schemas.microsoft.com/office/drawing/2014/main" id="{8792367A-BE3B-AA24-1E41-E472B9553991}"/>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8" name="Google Shape;438;p68">
                <a:extLst>
                  <a:ext uri="{FF2B5EF4-FFF2-40B4-BE49-F238E27FC236}">
                    <a16:creationId xmlns:a16="http://schemas.microsoft.com/office/drawing/2014/main" id="{7F4D42A3-86EC-7B47-B94C-28C35319CE49}"/>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39" name="Google Shape;439;p68">
              <a:extLst>
                <a:ext uri="{FF2B5EF4-FFF2-40B4-BE49-F238E27FC236}">
                  <a16:creationId xmlns:a16="http://schemas.microsoft.com/office/drawing/2014/main" id="{4ED8E2BB-DFED-C2F9-96D2-6AFE8C2C4A61}"/>
                </a:ext>
              </a:extLst>
            </p:cNvPr>
            <p:cNvGrpSpPr/>
            <p:nvPr/>
          </p:nvGrpSpPr>
          <p:grpSpPr>
            <a:xfrm rot="-2700000">
              <a:off x="728785" y="4905815"/>
              <a:ext cx="148723" cy="84188"/>
              <a:chOff x="2538100" y="1657450"/>
              <a:chExt cx="424500" cy="240300"/>
            </a:xfrm>
          </p:grpSpPr>
          <p:sp>
            <p:nvSpPr>
              <p:cNvPr id="40" name="Google Shape;440;p68">
                <a:extLst>
                  <a:ext uri="{FF2B5EF4-FFF2-40B4-BE49-F238E27FC236}">
                    <a16:creationId xmlns:a16="http://schemas.microsoft.com/office/drawing/2014/main" id="{7CA10D0A-C0FE-B575-32F5-CFF1F71429A0}"/>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1" name="Google Shape;441;p68">
                <a:extLst>
                  <a:ext uri="{FF2B5EF4-FFF2-40B4-BE49-F238E27FC236}">
                    <a16:creationId xmlns:a16="http://schemas.microsoft.com/office/drawing/2014/main" id="{EB99D4F5-C8BB-DEF1-C791-E38E2742F977}"/>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42" name="Google Shape;442;p68">
              <a:extLst>
                <a:ext uri="{FF2B5EF4-FFF2-40B4-BE49-F238E27FC236}">
                  <a16:creationId xmlns:a16="http://schemas.microsoft.com/office/drawing/2014/main" id="{F277D7A2-7CC6-938F-4BD0-A60434B6325E}"/>
                </a:ext>
              </a:extLst>
            </p:cNvPr>
            <p:cNvGrpSpPr/>
            <p:nvPr/>
          </p:nvGrpSpPr>
          <p:grpSpPr>
            <a:xfrm rot="-2700000">
              <a:off x="728785" y="5673047"/>
              <a:ext cx="148723" cy="84188"/>
              <a:chOff x="2538100" y="1657450"/>
              <a:chExt cx="424500" cy="240300"/>
            </a:xfrm>
          </p:grpSpPr>
          <p:sp>
            <p:nvSpPr>
              <p:cNvPr id="43" name="Google Shape;443;p68">
                <a:extLst>
                  <a:ext uri="{FF2B5EF4-FFF2-40B4-BE49-F238E27FC236}">
                    <a16:creationId xmlns:a16="http://schemas.microsoft.com/office/drawing/2014/main" id="{F61522F5-820E-27BC-EA85-9C1FF68CFF7A}"/>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4" name="Google Shape;444;p68">
                <a:extLst>
                  <a:ext uri="{FF2B5EF4-FFF2-40B4-BE49-F238E27FC236}">
                    <a16:creationId xmlns:a16="http://schemas.microsoft.com/office/drawing/2014/main" id="{2E764EBB-4BC8-AB3A-C31E-EA2CCAEDD152}"/>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45" name="Google Shape;445;p68">
              <a:extLst>
                <a:ext uri="{FF2B5EF4-FFF2-40B4-BE49-F238E27FC236}">
                  <a16:creationId xmlns:a16="http://schemas.microsoft.com/office/drawing/2014/main" id="{F3701D11-6046-2135-AB29-EBD24CC23C60}"/>
                </a:ext>
              </a:extLst>
            </p:cNvPr>
            <p:cNvGrpSpPr/>
            <p:nvPr/>
          </p:nvGrpSpPr>
          <p:grpSpPr>
            <a:xfrm rot="-2700000">
              <a:off x="728785" y="6280547"/>
              <a:ext cx="148723" cy="84188"/>
              <a:chOff x="2538100" y="1657450"/>
              <a:chExt cx="424500" cy="240300"/>
            </a:xfrm>
          </p:grpSpPr>
          <p:sp>
            <p:nvSpPr>
              <p:cNvPr id="46" name="Google Shape;446;p68">
                <a:extLst>
                  <a:ext uri="{FF2B5EF4-FFF2-40B4-BE49-F238E27FC236}">
                    <a16:creationId xmlns:a16="http://schemas.microsoft.com/office/drawing/2014/main" id="{B65635B6-D4CF-2224-B9C4-6C58757996D3}"/>
                  </a:ext>
                </a:extLst>
              </p:cNvPr>
              <p:cNvSpPr/>
              <p:nvPr/>
            </p:nvSpPr>
            <p:spPr>
              <a:xfrm>
                <a:off x="2538225" y="1657450"/>
                <a:ext cx="104100" cy="2403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47" name="Google Shape;447;p68">
                <a:extLst>
                  <a:ext uri="{FF2B5EF4-FFF2-40B4-BE49-F238E27FC236}">
                    <a16:creationId xmlns:a16="http://schemas.microsoft.com/office/drawing/2014/main" id="{9401E1CA-DB6C-6A72-AC3D-305945F14F70}"/>
                  </a:ext>
                </a:extLst>
              </p:cNvPr>
              <p:cNvSpPr/>
              <p:nvPr/>
            </p:nvSpPr>
            <p:spPr>
              <a:xfrm rot="5400000">
                <a:off x="2698300" y="1633375"/>
                <a:ext cx="104100" cy="424500"/>
              </a:xfrm>
              <a:prstGeom prst="rect">
                <a:avLst/>
              </a:prstGeom>
              <a:solidFill>
                <a:srgbClr val="FF67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48" name="Google Shape;448;p68">
              <a:extLst>
                <a:ext uri="{FF2B5EF4-FFF2-40B4-BE49-F238E27FC236}">
                  <a16:creationId xmlns:a16="http://schemas.microsoft.com/office/drawing/2014/main" id="{F21B2A2B-2B75-2035-6C45-721E4B2F5A26}"/>
                </a:ext>
              </a:extLst>
            </p:cNvPr>
            <p:cNvGrpSpPr/>
            <p:nvPr/>
          </p:nvGrpSpPr>
          <p:grpSpPr>
            <a:xfrm rot="-2700000">
              <a:off x="4897020" y="1964431"/>
              <a:ext cx="148723" cy="84188"/>
              <a:chOff x="2538100" y="1657450"/>
              <a:chExt cx="424500" cy="240300"/>
            </a:xfrm>
          </p:grpSpPr>
          <p:sp>
            <p:nvSpPr>
              <p:cNvPr id="49" name="Google Shape;449;p68">
                <a:extLst>
                  <a:ext uri="{FF2B5EF4-FFF2-40B4-BE49-F238E27FC236}">
                    <a16:creationId xmlns:a16="http://schemas.microsoft.com/office/drawing/2014/main" id="{2B10B9B7-48F3-7795-AA72-E49524B2DE9A}"/>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450;p68">
                <a:extLst>
                  <a:ext uri="{FF2B5EF4-FFF2-40B4-BE49-F238E27FC236}">
                    <a16:creationId xmlns:a16="http://schemas.microsoft.com/office/drawing/2014/main" id="{3DEAFE29-B078-D2A5-3631-A025A8089389}"/>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51" name="Google Shape;451;p68">
              <a:extLst>
                <a:ext uri="{FF2B5EF4-FFF2-40B4-BE49-F238E27FC236}">
                  <a16:creationId xmlns:a16="http://schemas.microsoft.com/office/drawing/2014/main" id="{A3536FD6-AD07-9951-692D-9F5AEBDCF895}"/>
                </a:ext>
              </a:extLst>
            </p:cNvPr>
            <p:cNvGrpSpPr/>
            <p:nvPr/>
          </p:nvGrpSpPr>
          <p:grpSpPr>
            <a:xfrm rot="-2700000">
              <a:off x="4897020" y="2577382"/>
              <a:ext cx="148723" cy="84188"/>
              <a:chOff x="2538100" y="1657450"/>
              <a:chExt cx="424500" cy="240300"/>
            </a:xfrm>
          </p:grpSpPr>
          <p:sp>
            <p:nvSpPr>
              <p:cNvPr id="52" name="Google Shape;452;p68">
                <a:extLst>
                  <a:ext uri="{FF2B5EF4-FFF2-40B4-BE49-F238E27FC236}">
                    <a16:creationId xmlns:a16="http://schemas.microsoft.com/office/drawing/2014/main" id="{889704E7-5E3B-3E0B-DB52-CC278C077167}"/>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453;p68">
                <a:extLst>
                  <a:ext uri="{FF2B5EF4-FFF2-40B4-BE49-F238E27FC236}">
                    <a16:creationId xmlns:a16="http://schemas.microsoft.com/office/drawing/2014/main" id="{035DE27B-3653-DC68-CB6C-843A77DDF4CA}"/>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54" name="Google Shape;454;p68">
              <a:extLst>
                <a:ext uri="{FF2B5EF4-FFF2-40B4-BE49-F238E27FC236}">
                  <a16:creationId xmlns:a16="http://schemas.microsoft.com/office/drawing/2014/main" id="{2D0DC227-72D9-034F-0D3D-8C204C0D2831}"/>
                </a:ext>
              </a:extLst>
            </p:cNvPr>
            <p:cNvGrpSpPr/>
            <p:nvPr/>
          </p:nvGrpSpPr>
          <p:grpSpPr>
            <a:xfrm rot="-2700000">
              <a:off x="4897020" y="3555415"/>
              <a:ext cx="148723" cy="84188"/>
              <a:chOff x="2538100" y="1657450"/>
              <a:chExt cx="424500" cy="240300"/>
            </a:xfrm>
          </p:grpSpPr>
          <p:sp>
            <p:nvSpPr>
              <p:cNvPr id="55" name="Google Shape;455;p68">
                <a:extLst>
                  <a:ext uri="{FF2B5EF4-FFF2-40B4-BE49-F238E27FC236}">
                    <a16:creationId xmlns:a16="http://schemas.microsoft.com/office/drawing/2014/main" id="{6AB0EB83-3FB1-CA44-8D76-08A31008D650}"/>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456;p68">
                <a:extLst>
                  <a:ext uri="{FF2B5EF4-FFF2-40B4-BE49-F238E27FC236}">
                    <a16:creationId xmlns:a16="http://schemas.microsoft.com/office/drawing/2014/main" id="{4D1B61A9-9AC9-7812-8599-786A2826F0D2}"/>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57" name="Google Shape;457;p68">
              <a:extLst>
                <a:ext uri="{FF2B5EF4-FFF2-40B4-BE49-F238E27FC236}">
                  <a16:creationId xmlns:a16="http://schemas.microsoft.com/office/drawing/2014/main" id="{0F0E1F52-E10A-78E2-52D4-0F0160436623}"/>
                </a:ext>
              </a:extLst>
            </p:cNvPr>
            <p:cNvGrpSpPr/>
            <p:nvPr/>
          </p:nvGrpSpPr>
          <p:grpSpPr>
            <a:xfrm rot="-2700000">
              <a:off x="4897020" y="4142166"/>
              <a:ext cx="148723" cy="84188"/>
              <a:chOff x="2538100" y="1657450"/>
              <a:chExt cx="424500" cy="240300"/>
            </a:xfrm>
          </p:grpSpPr>
          <p:sp>
            <p:nvSpPr>
              <p:cNvPr id="58" name="Google Shape;458;p68">
                <a:extLst>
                  <a:ext uri="{FF2B5EF4-FFF2-40B4-BE49-F238E27FC236}">
                    <a16:creationId xmlns:a16="http://schemas.microsoft.com/office/drawing/2014/main" id="{A7415836-4596-316A-634B-527D206EF381}"/>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459;p68">
                <a:extLst>
                  <a:ext uri="{FF2B5EF4-FFF2-40B4-BE49-F238E27FC236}">
                    <a16:creationId xmlns:a16="http://schemas.microsoft.com/office/drawing/2014/main" id="{B88BBC46-8C08-3B6A-0CC4-C0033938F079}"/>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60" name="Google Shape;460;p68">
              <a:extLst>
                <a:ext uri="{FF2B5EF4-FFF2-40B4-BE49-F238E27FC236}">
                  <a16:creationId xmlns:a16="http://schemas.microsoft.com/office/drawing/2014/main" id="{58137B5E-29D4-469B-C5D7-18F9C0021086}"/>
                </a:ext>
              </a:extLst>
            </p:cNvPr>
            <p:cNvGrpSpPr/>
            <p:nvPr/>
          </p:nvGrpSpPr>
          <p:grpSpPr>
            <a:xfrm rot="-2700000">
              <a:off x="4897020" y="5126866"/>
              <a:ext cx="148723" cy="84188"/>
              <a:chOff x="2538100" y="1657450"/>
              <a:chExt cx="424500" cy="240300"/>
            </a:xfrm>
          </p:grpSpPr>
          <p:sp>
            <p:nvSpPr>
              <p:cNvPr id="61" name="Google Shape;461;p68">
                <a:extLst>
                  <a:ext uri="{FF2B5EF4-FFF2-40B4-BE49-F238E27FC236}">
                    <a16:creationId xmlns:a16="http://schemas.microsoft.com/office/drawing/2014/main" id="{1ECFFE67-86A7-CEA9-F227-9C0C26014747}"/>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462;p68">
                <a:extLst>
                  <a:ext uri="{FF2B5EF4-FFF2-40B4-BE49-F238E27FC236}">
                    <a16:creationId xmlns:a16="http://schemas.microsoft.com/office/drawing/2014/main" id="{E83913ED-F0A0-9BAF-FD45-97748A33FD37}"/>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63" name="Google Shape;463;p68">
              <a:extLst>
                <a:ext uri="{FF2B5EF4-FFF2-40B4-BE49-F238E27FC236}">
                  <a16:creationId xmlns:a16="http://schemas.microsoft.com/office/drawing/2014/main" id="{2B4EE023-2FDA-3E52-00A7-3A19E9200F5F}"/>
                </a:ext>
              </a:extLst>
            </p:cNvPr>
            <p:cNvGrpSpPr/>
            <p:nvPr/>
          </p:nvGrpSpPr>
          <p:grpSpPr>
            <a:xfrm rot="-2700000">
              <a:off x="4897020" y="5938899"/>
              <a:ext cx="148723" cy="84188"/>
              <a:chOff x="2538100" y="1657450"/>
              <a:chExt cx="424500" cy="240300"/>
            </a:xfrm>
          </p:grpSpPr>
          <p:sp>
            <p:nvSpPr>
              <p:cNvPr id="64" name="Google Shape;464;p68">
                <a:extLst>
                  <a:ext uri="{FF2B5EF4-FFF2-40B4-BE49-F238E27FC236}">
                    <a16:creationId xmlns:a16="http://schemas.microsoft.com/office/drawing/2014/main" id="{EFAFC139-1155-9F7C-A216-910ED176D815}"/>
                  </a:ext>
                </a:extLst>
              </p:cNvPr>
              <p:cNvSpPr/>
              <p:nvPr/>
            </p:nvSpPr>
            <p:spPr>
              <a:xfrm>
                <a:off x="2538225" y="1657450"/>
                <a:ext cx="104100" cy="2403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465;p68">
                <a:extLst>
                  <a:ext uri="{FF2B5EF4-FFF2-40B4-BE49-F238E27FC236}">
                    <a16:creationId xmlns:a16="http://schemas.microsoft.com/office/drawing/2014/main" id="{A8CB8F75-D371-51AA-3F88-3895B8FB18C5}"/>
                  </a:ext>
                </a:extLst>
              </p:cNvPr>
              <p:cNvSpPr/>
              <p:nvPr/>
            </p:nvSpPr>
            <p:spPr>
              <a:xfrm rot="5400000">
                <a:off x="2698300" y="1633375"/>
                <a:ext cx="104100" cy="424500"/>
              </a:xfrm>
              <a:prstGeom prst="rect">
                <a:avLst/>
              </a:prstGeom>
              <a:solidFill>
                <a:srgbClr val="00BF6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cxnSp>
          <p:nvCxnSpPr>
            <p:cNvPr id="66" name="Google Shape;466;p68">
              <a:extLst>
                <a:ext uri="{FF2B5EF4-FFF2-40B4-BE49-F238E27FC236}">
                  <a16:creationId xmlns:a16="http://schemas.microsoft.com/office/drawing/2014/main" id="{F4D4A96F-FEC8-2850-2DCB-7DF12F5F7C17}"/>
                </a:ext>
              </a:extLst>
            </p:cNvPr>
            <p:cNvCxnSpPr/>
            <p:nvPr/>
          </p:nvCxnSpPr>
          <p:spPr>
            <a:xfrm>
              <a:off x="7972717" y="2396000"/>
              <a:ext cx="355600" cy="0"/>
            </a:xfrm>
            <a:prstGeom prst="straightConnector1">
              <a:avLst/>
            </a:prstGeom>
            <a:noFill/>
            <a:ln w="9525" cap="flat" cmpd="sng">
              <a:solidFill>
                <a:srgbClr val="000000"/>
              </a:solidFill>
              <a:prstDash val="solid"/>
              <a:round/>
              <a:headEnd type="none" w="med" len="med"/>
              <a:tailEnd type="triangle" w="med" len="med"/>
            </a:ln>
          </p:spPr>
        </p:cxnSp>
        <p:cxnSp>
          <p:nvCxnSpPr>
            <p:cNvPr id="67" name="Google Shape;467;p68">
              <a:extLst>
                <a:ext uri="{FF2B5EF4-FFF2-40B4-BE49-F238E27FC236}">
                  <a16:creationId xmlns:a16="http://schemas.microsoft.com/office/drawing/2014/main" id="{0FE33C5F-A4E2-B6B2-6922-84B2347754E7}"/>
                </a:ext>
              </a:extLst>
            </p:cNvPr>
            <p:cNvCxnSpPr/>
            <p:nvPr/>
          </p:nvCxnSpPr>
          <p:spPr>
            <a:xfrm>
              <a:off x="7972717" y="3981633"/>
              <a:ext cx="355600" cy="0"/>
            </a:xfrm>
            <a:prstGeom prst="straightConnector1">
              <a:avLst/>
            </a:prstGeom>
            <a:noFill/>
            <a:ln w="9525" cap="flat" cmpd="sng">
              <a:solidFill>
                <a:srgbClr val="000000"/>
              </a:solidFill>
              <a:prstDash val="solid"/>
              <a:round/>
              <a:headEnd type="none" w="med" len="med"/>
              <a:tailEnd type="triangle" w="med" len="med"/>
            </a:ln>
          </p:spPr>
        </p:cxnSp>
        <p:cxnSp>
          <p:nvCxnSpPr>
            <p:cNvPr id="68" name="Google Shape;468;p68">
              <a:extLst>
                <a:ext uri="{FF2B5EF4-FFF2-40B4-BE49-F238E27FC236}">
                  <a16:creationId xmlns:a16="http://schemas.microsoft.com/office/drawing/2014/main" id="{5DC1DE8A-D80F-5EB9-FC56-397172AEAD58}"/>
                </a:ext>
              </a:extLst>
            </p:cNvPr>
            <p:cNvCxnSpPr/>
            <p:nvPr/>
          </p:nvCxnSpPr>
          <p:spPr>
            <a:xfrm>
              <a:off x="7972717" y="5715151"/>
              <a:ext cx="355600" cy="0"/>
            </a:xfrm>
            <a:prstGeom prst="straightConnector1">
              <a:avLst/>
            </a:prstGeom>
            <a:noFill/>
            <a:ln w="9525" cap="flat" cmpd="sng">
              <a:solidFill>
                <a:srgbClr val="000000"/>
              </a:solidFill>
              <a:prstDash val="solid"/>
              <a:round/>
              <a:headEnd type="none" w="med" len="med"/>
              <a:tailEnd type="triangle" w="med" len="med"/>
            </a:ln>
          </p:spPr>
        </p:cxnSp>
        <p:sp>
          <p:nvSpPr>
            <p:cNvPr id="69" name="Google Shape;411;p68">
              <a:extLst>
                <a:ext uri="{FF2B5EF4-FFF2-40B4-BE49-F238E27FC236}">
                  <a16:creationId xmlns:a16="http://schemas.microsoft.com/office/drawing/2014/main" id="{A269030E-5E9B-A73B-776F-087911430F6C}"/>
                </a:ext>
              </a:extLst>
            </p:cNvPr>
            <p:cNvSpPr txBox="1"/>
            <p:nvPr/>
          </p:nvSpPr>
          <p:spPr>
            <a:xfrm>
              <a:off x="8730380" y="1221651"/>
              <a:ext cx="2689102" cy="523180"/>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b="1" kern="0" dirty="0">
                  <a:solidFill>
                    <a:srgbClr val="00BF6F"/>
                  </a:solidFill>
                  <a:ea typeface="Roboto"/>
                  <a:cs typeface="Roboto"/>
                  <a:sym typeface="Roboto"/>
                </a:rPr>
                <a:t>Business Benefits</a:t>
              </a:r>
              <a:endParaRPr b="1" kern="0" dirty="0">
                <a:solidFill>
                  <a:srgbClr val="00BF6F"/>
                </a:solidFill>
                <a:ea typeface="Roboto"/>
                <a:cs typeface="Roboto"/>
                <a:sym typeface="Roboto"/>
              </a:endParaRPr>
            </a:p>
          </p:txBody>
        </p:sp>
      </p:grpSp>
      <p:pic>
        <p:nvPicPr>
          <p:cNvPr id="71" name="Picture 70">
            <a:extLst>
              <a:ext uri="{FF2B5EF4-FFF2-40B4-BE49-F238E27FC236}">
                <a16:creationId xmlns:a16="http://schemas.microsoft.com/office/drawing/2014/main" id="{D1B92D6A-39C1-CB74-0C72-5230A7C0E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202455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Master Service Excellence  </a:t>
            </a:r>
          </a:p>
        </p:txBody>
      </p:sp>
      <p:sp>
        <p:nvSpPr>
          <p:cNvPr id="5" name="Google Shape;473;p69">
            <a:extLst>
              <a:ext uri="{FF2B5EF4-FFF2-40B4-BE49-F238E27FC236}">
                <a16:creationId xmlns:a16="http://schemas.microsoft.com/office/drawing/2014/main" id="{62A4E22B-36F5-83B5-DB94-2873F912D9BF}"/>
              </a:ext>
            </a:extLst>
          </p:cNvPr>
          <p:cNvSpPr/>
          <p:nvPr/>
        </p:nvSpPr>
        <p:spPr>
          <a:xfrm>
            <a:off x="4516579" y="1728923"/>
            <a:ext cx="3151030" cy="1307256"/>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 name="Google Shape;477;p69">
            <a:extLst>
              <a:ext uri="{FF2B5EF4-FFF2-40B4-BE49-F238E27FC236}">
                <a16:creationId xmlns:a16="http://schemas.microsoft.com/office/drawing/2014/main" id="{FC86B89C-7EF6-6DCE-A03C-B3EC94204DEF}"/>
              </a:ext>
            </a:extLst>
          </p:cNvPr>
          <p:cNvSpPr/>
          <p:nvPr/>
        </p:nvSpPr>
        <p:spPr>
          <a:xfrm>
            <a:off x="4516579" y="3090469"/>
            <a:ext cx="3151030" cy="1307256"/>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 name="Google Shape;478;p69">
            <a:extLst>
              <a:ext uri="{FF2B5EF4-FFF2-40B4-BE49-F238E27FC236}">
                <a16:creationId xmlns:a16="http://schemas.microsoft.com/office/drawing/2014/main" id="{C13EEF3A-D2F5-79AE-F96F-457CCC9F717A}"/>
              </a:ext>
            </a:extLst>
          </p:cNvPr>
          <p:cNvSpPr/>
          <p:nvPr/>
        </p:nvSpPr>
        <p:spPr>
          <a:xfrm>
            <a:off x="4516579" y="4578656"/>
            <a:ext cx="3151030" cy="1566664"/>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479;p69">
            <a:extLst>
              <a:ext uri="{FF2B5EF4-FFF2-40B4-BE49-F238E27FC236}">
                <a16:creationId xmlns:a16="http://schemas.microsoft.com/office/drawing/2014/main" id="{A25D8D61-4CFA-F2BA-3F0B-87D97775DDA1}"/>
              </a:ext>
            </a:extLst>
          </p:cNvPr>
          <p:cNvSpPr/>
          <p:nvPr/>
        </p:nvSpPr>
        <p:spPr>
          <a:xfrm>
            <a:off x="432005" y="5016151"/>
            <a:ext cx="3608444" cy="1220057"/>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480;p69">
            <a:extLst>
              <a:ext uri="{FF2B5EF4-FFF2-40B4-BE49-F238E27FC236}">
                <a16:creationId xmlns:a16="http://schemas.microsoft.com/office/drawing/2014/main" id="{AE9C5528-165B-57B8-8FDB-B1D038C0700E}"/>
              </a:ext>
            </a:extLst>
          </p:cNvPr>
          <p:cNvSpPr/>
          <p:nvPr/>
        </p:nvSpPr>
        <p:spPr>
          <a:xfrm>
            <a:off x="432005" y="3321728"/>
            <a:ext cx="3608444" cy="1566664"/>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483;p69">
            <a:extLst>
              <a:ext uri="{FF2B5EF4-FFF2-40B4-BE49-F238E27FC236}">
                <a16:creationId xmlns:a16="http://schemas.microsoft.com/office/drawing/2014/main" id="{83448439-127F-99C1-C6EF-99A3B48C289F}"/>
              </a:ext>
            </a:extLst>
          </p:cNvPr>
          <p:cNvSpPr txBox="1"/>
          <p:nvPr/>
        </p:nvSpPr>
        <p:spPr>
          <a:xfrm>
            <a:off x="8136932" y="3737810"/>
            <a:ext cx="3151030" cy="430857"/>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ea typeface="Roboto Medium"/>
                <a:cs typeface="Roboto Medium"/>
                <a:sym typeface="Roboto Medium"/>
              </a:rPr>
              <a:t>Reduce Attrition</a:t>
            </a: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p:txBody>
      </p:sp>
      <p:sp>
        <p:nvSpPr>
          <p:cNvPr id="11" name="Google Shape;484;p69">
            <a:extLst>
              <a:ext uri="{FF2B5EF4-FFF2-40B4-BE49-F238E27FC236}">
                <a16:creationId xmlns:a16="http://schemas.microsoft.com/office/drawing/2014/main" id="{AA799AE9-AA74-5EBF-FF9E-26B93AA143CF}"/>
              </a:ext>
            </a:extLst>
          </p:cNvPr>
          <p:cNvSpPr txBox="1"/>
          <p:nvPr/>
        </p:nvSpPr>
        <p:spPr>
          <a:xfrm>
            <a:off x="8208185" y="5284057"/>
            <a:ext cx="3008525" cy="179141"/>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ea typeface="Roboto Medium"/>
                <a:cs typeface="Roboto Medium"/>
                <a:sym typeface="Roboto Medium"/>
              </a:rPr>
              <a:t>Accelerate</a:t>
            </a:r>
            <a:endParaRPr kumimoji="0" sz="1600" b="1" i="0" u="none" strike="noStrike" kern="0" cap="none" spc="0" normalizeH="0" baseline="0" noProof="0">
              <a:ln>
                <a:noFill/>
              </a:ln>
              <a:solidFill>
                <a:srgbClr val="000000"/>
              </a:solidFill>
              <a:effectLst/>
              <a:uLnTx/>
              <a:uFillTx/>
              <a:ea typeface="Roboto Medium"/>
              <a:cs typeface="Roboto Medium"/>
              <a:sym typeface="Roboto Medium"/>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ea typeface="Roboto Medium"/>
                <a:cs typeface="Roboto Medium"/>
                <a:sym typeface="Roboto Medium"/>
              </a:rPr>
              <a:t>Time-to-Productivity</a:t>
            </a:r>
            <a:endParaRPr kumimoji="0" sz="1600" b="1" i="0" u="none" strike="noStrike" kern="0" cap="none" spc="0" normalizeH="0" baseline="0" noProof="0">
              <a:ln>
                <a:noFill/>
              </a:ln>
              <a:solidFill>
                <a:srgbClr val="000000"/>
              </a:solidFill>
              <a:effectLst/>
              <a:uLnTx/>
              <a:uFillTx/>
              <a:ea typeface="Roboto Medium"/>
              <a:cs typeface="Roboto Medium"/>
              <a:sym typeface="Roboto Medium"/>
            </a:endParaRPr>
          </a:p>
        </p:txBody>
      </p:sp>
      <p:sp>
        <p:nvSpPr>
          <p:cNvPr id="12" name="Google Shape;486;p69">
            <a:extLst>
              <a:ext uri="{FF2B5EF4-FFF2-40B4-BE49-F238E27FC236}">
                <a16:creationId xmlns:a16="http://schemas.microsoft.com/office/drawing/2014/main" id="{6CA11288-7168-20E1-820A-A28D58A8B897}"/>
              </a:ext>
            </a:extLst>
          </p:cNvPr>
          <p:cNvSpPr txBox="1"/>
          <p:nvPr/>
        </p:nvSpPr>
        <p:spPr>
          <a:xfrm>
            <a:off x="4777170" y="1171174"/>
            <a:ext cx="2583728"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BF6F"/>
                </a:solidFill>
                <a:effectLst/>
                <a:uLnTx/>
                <a:uFillTx/>
                <a:ea typeface="Roboto"/>
                <a:cs typeface="Roboto"/>
                <a:sym typeface="Roboto"/>
              </a:rPr>
              <a:t>Value Drivers</a:t>
            </a:r>
            <a:endParaRPr kumimoji="0" b="1" i="0" u="none" strike="noStrike" kern="0" cap="none" spc="0" normalizeH="0" baseline="0" noProof="0" dirty="0">
              <a:ln>
                <a:noFill/>
              </a:ln>
              <a:solidFill>
                <a:srgbClr val="00BF6F"/>
              </a:solidFill>
              <a:effectLst/>
              <a:uLnTx/>
              <a:uFillTx/>
              <a:ea typeface="Roboto"/>
              <a:cs typeface="Roboto"/>
              <a:sym typeface="Roboto"/>
            </a:endParaRPr>
          </a:p>
        </p:txBody>
      </p:sp>
      <p:sp>
        <p:nvSpPr>
          <p:cNvPr id="13" name="Google Shape;488;p69">
            <a:extLst>
              <a:ext uri="{FF2B5EF4-FFF2-40B4-BE49-F238E27FC236}">
                <a16:creationId xmlns:a16="http://schemas.microsoft.com/office/drawing/2014/main" id="{40FE062B-96BC-DCE1-ED3E-43C45E6C00DA}"/>
              </a:ext>
            </a:extLst>
          </p:cNvPr>
          <p:cNvSpPr/>
          <p:nvPr/>
        </p:nvSpPr>
        <p:spPr>
          <a:xfrm>
            <a:off x="432000" y="1756128"/>
            <a:ext cx="3608444" cy="1467790"/>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 name="Google Shape;489;p69">
            <a:extLst>
              <a:ext uri="{FF2B5EF4-FFF2-40B4-BE49-F238E27FC236}">
                <a16:creationId xmlns:a16="http://schemas.microsoft.com/office/drawing/2014/main" id="{7343E870-B9BC-4E4A-6EB4-4AB4C5A11E41}"/>
              </a:ext>
            </a:extLst>
          </p:cNvPr>
          <p:cNvSpPr txBox="1"/>
          <p:nvPr/>
        </p:nvSpPr>
        <p:spPr>
          <a:xfrm>
            <a:off x="8208185" y="2283853"/>
            <a:ext cx="3008525" cy="179141"/>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ea typeface="Roboto Medium"/>
                <a:cs typeface="Roboto Medium"/>
                <a:sym typeface="Roboto Medium"/>
              </a:rPr>
              <a:t>Speed Up Resolution Times &amp; </a:t>
            </a: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ea typeface="Roboto Medium"/>
                <a:cs typeface="Roboto Medium"/>
                <a:sym typeface="Roboto Medium"/>
              </a:rPr>
              <a:t>↓ Costs Per Inquiry</a:t>
            </a: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p:txBody>
      </p:sp>
      <p:sp>
        <p:nvSpPr>
          <p:cNvPr id="15" name="Google Shape;490;p69">
            <a:extLst>
              <a:ext uri="{FF2B5EF4-FFF2-40B4-BE49-F238E27FC236}">
                <a16:creationId xmlns:a16="http://schemas.microsoft.com/office/drawing/2014/main" id="{EB66DE60-6739-5E9E-B89E-A2B14CDEFB63}"/>
              </a:ext>
            </a:extLst>
          </p:cNvPr>
          <p:cNvSpPr txBox="1"/>
          <p:nvPr/>
        </p:nvSpPr>
        <p:spPr>
          <a:xfrm>
            <a:off x="4830412" y="2375598"/>
            <a:ext cx="2718079" cy="40607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Improve collaboration to greatly reduce handling times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6" name="Google Shape;491;p69">
            <a:extLst>
              <a:ext uri="{FF2B5EF4-FFF2-40B4-BE49-F238E27FC236}">
                <a16:creationId xmlns:a16="http://schemas.microsoft.com/office/drawing/2014/main" id="{173C8B19-0431-9825-3171-9DEF24C56218}"/>
              </a:ext>
            </a:extLst>
          </p:cNvPr>
          <p:cNvSpPr txBox="1"/>
          <p:nvPr/>
        </p:nvSpPr>
        <p:spPr>
          <a:xfrm>
            <a:off x="4780748" y="3205941"/>
            <a:ext cx="2767744" cy="40607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Reduce swivel chair with a unified desktop</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7" name="Google Shape;492;p69">
            <a:extLst>
              <a:ext uri="{FF2B5EF4-FFF2-40B4-BE49-F238E27FC236}">
                <a16:creationId xmlns:a16="http://schemas.microsoft.com/office/drawing/2014/main" id="{F412498B-E2FA-1BB6-0AE8-2EC86F439513}"/>
              </a:ext>
            </a:extLst>
          </p:cNvPr>
          <p:cNvSpPr txBox="1"/>
          <p:nvPr/>
        </p:nvSpPr>
        <p:spPr>
          <a:xfrm>
            <a:off x="4816790" y="3795540"/>
            <a:ext cx="2862526" cy="40607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Guide to solve complex problems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8" name="Google Shape;493;p69">
            <a:extLst>
              <a:ext uri="{FF2B5EF4-FFF2-40B4-BE49-F238E27FC236}">
                <a16:creationId xmlns:a16="http://schemas.microsoft.com/office/drawing/2014/main" id="{EF986B88-654B-345F-802A-87EE84B6B2AD}"/>
              </a:ext>
            </a:extLst>
          </p:cNvPr>
          <p:cNvSpPr txBox="1"/>
          <p:nvPr/>
        </p:nvSpPr>
        <p:spPr>
          <a:xfrm>
            <a:off x="4830423" y="4603021"/>
            <a:ext cx="2718079" cy="40607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Simplify onboarding with productivity tools on a single platform</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9" name="Google Shape;494;p69">
            <a:extLst>
              <a:ext uri="{FF2B5EF4-FFF2-40B4-BE49-F238E27FC236}">
                <a16:creationId xmlns:a16="http://schemas.microsoft.com/office/drawing/2014/main" id="{13106DF0-FE97-1274-DBEF-FE4C76615679}"/>
              </a:ext>
            </a:extLst>
          </p:cNvPr>
          <p:cNvSpPr txBox="1"/>
          <p:nvPr/>
        </p:nvSpPr>
        <p:spPr>
          <a:xfrm>
            <a:off x="847511" y="1767573"/>
            <a:ext cx="3517725" cy="1644805"/>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60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Centralized knowledge base available in digital and assisted channels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60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Real-time team collaboration with customer-context</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60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Powerful service automation &amp; workflows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457189" marR="0" lvl="0" indent="0" defTabSz="914400" eaLnBrk="1" fontAlgn="auto" latinLnBrk="0" hangingPunct="1">
              <a:lnSpc>
                <a:spcPct val="100000"/>
              </a:lnSpc>
              <a:spcBef>
                <a:spcPts val="0"/>
              </a:spcBef>
              <a:spcAft>
                <a:spcPts val="60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20" name="Google Shape;495;p69">
            <a:extLst>
              <a:ext uri="{FF2B5EF4-FFF2-40B4-BE49-F238E27FC236}">
                <a16:creationId xmlns:a16="http://schemas.microsoft.com/office/drawing/2014/main" id="{C5D489D5-9F34-94E6-FA29-7CA5804563A9}"/>
              </a:ext>
            </a:extLst>
          </p:cNvPr>
          <p:cNvSpPr txBox="1"/>
          <p:nvPr/>
        </p:nvSpPr>
        <p:spPr>
          <a:xfrm>
            <a:off x="777940" y="4981413"/>
            <a:ext cx="2992217" cy="1024133"/>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Productivity tools such as canned responses, templates, scenario automations, suggestions, watcher, and more!</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Robust routing and escalation rules</a:t>
            </a: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21" name="Google Shape;496;p69">
            <a:extLst>
              <a:ext uri="{FF2B5EF4-FFF2-40B4-BE49-F238E27FC236}">
                <a16:creationId xmlns:a16="http://schemas.microsoft.com/office/drawing/2014/main" id="{2930EBFF-6764-BB62-C1B5-7B61B222D9F2}"/>
              </a:ext>
            </a:extLst>
          </p:cNvPr>
          <p:cNvSpPr txBox="1"/>
          <p:nvPr/>
        </p:nvSpPr>
        <p:spPr>
          <a:xfrm>
            <a:off x="812305" y="2940931"/>
            <a:ext cx="3732250" cy="1566664"/>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A unified desktop for all communication channels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Guided resolution with service workflows and A/I resolution paths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Proactive notification and ticketing automations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22" name="Google Shape;497;p69">
            <a:extLst>
              <a:ext uri="{FF2B5EF4-FFF2-40B4-BE49-F238E27FC236}">
                <a16:creationId xmlns:a16="http://schemas.microsoft.com/office/drawing/2014/main" id="{8651E851-7B52-707F-4A3E-C3626C0C3DB7}"/>
              </a:ext>
            </a:extLst>
          </p:cNvPr>
          <p:cNvSpPr txBox="1"/>
          <p:nvPr/>
        </p:nvSpPr>
        <p:spPr>
          <a:xfrm>
            <a:off x="4830423" y="5328660"/>
            <a:ext cx="2581010" cy="73334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Streamline workflows with automation, routing and escalation rules.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grpSp>
        <p:nvGrpSpPr>
          <p:cNvPr id="23" name="Google Shape;498;p69">
            <a:extLst>
              <a:ext uri="{FF2B5EF4-FFF2-40B4-BE49-F238E27FC236}">
                <a16:creationId xmlns:a16="http://schemas.microsoft.com/office/drawing/2014/main" id="{4AD04B61-9DFD-69B2-4DE4-295BAFC0A6BD}"/>
              </a:ext>
            </a:extLst>
          </p:cNvPr>
          <p:cNvGrpSpPr/>
          <p:nvPr/>
        </p:nvGrpSpPr>
        <p:grpSpPr>
          <a:xfrm rot="18900000">
            <a:off x="631996" y="1910715"/>
            <a:ext cx="144371" cy="76790"/>
            <a:chOff x="2538100" y="1657450"/>
            <a:chExt cx="424500" cy="240300"/>
          </a:xfrm>
        </p:grpSpPr>
        <p:sp>
          <p:nvSpPr>
            <p:cNvPr id="69" name="Google Shape;499;p69">
              <a:extLst>
                <a:ext uri="{FF2B5EF4-FFF2-40B4-BE49-F238E27FC236}">
                  <a16:creationId xmlns:a16="http://schemas.microsoft.com/office/drawing/2014/main" id="{CDBEB45B-2971-D805-6B8C-23514DA57957}"/>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500;p69">
              <a:extLst>
                <a:ext uri="{FF2B5EF4-FFF2-40B4-BE49-F238E27FC236}">
                  <a16:creationId xmlns:a16="http://schemas.microsoft.com/office/drawing/2014/main" id="{914516B4-0C0C-A36E-F1DF-103A3CDAF0E1}"/>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4" name="Google Shape;501;p69">
            <a:extLst>
              <a:ext uri="{FF2B5EF4-FFF2-40B4-BE49-F238E27FC236}">
                <a16:creationId xmlns:a16="http://schemas.microsoft.com/office/drawing/2014/main" id="{FBF902C7-1F05-E715-FDE1-BFF437866B37}"/>
              </a:ext>
            </a:extLst>
          </p:cNvPr>
          <p:cNvGrpSpPr/>
          <p:nvPr/>
        </p:nvGrpSpPr>
        <p:grpSpPr>
          <a:xfrm rot="18900000">
            <a:off x="631996" y="2401378"/>
            <a:ext cx="144371" cy="76790"/>
            <a:chOff x="2538100" y="1657450"/>
            <a:chExt cx="424500" cy="240300"/>
          </a:xfrm>
        </p:grpSpPr>
        <p:sp>
          <p:nvSpPr>
            <p:cNvPr id="67" name="Google Shape;502;p69">
              <a:extLst>
                <a:ext uri="{FF2B5EF4-FFF2-40B4-BE49-F238E27FC236}">
                  <a16:creationId xmlns:a16="http://schemas.microsoft.com/office/drawing/2014/main" id="{1E22976B-E136-4A8C-3E82-3022DA9025DE}"/>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503;p69">
              <a:extLst>
                <a:ext uri="{FF2B5EF4-FFF2-40B4-BE49-F238E27FC236}">
                  <a16:creationId xmlns:a16="http://schemas.microsoft.com/office/drawing/2014/main" id="{6F77D9F1-C299-5863-F6AF-997F497FC5A0}"/>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5" name="Google Shape;504;p69">
            <a:extLst>
              <a:ext uri="{FF2B5EF4-FFF2-40B4-BE49-F238E27FC236}">
                <a16:creationId xmlns:a16="http://schemas.microsoft.com/office/drawing/2014/main" id="{E65E05C6-F242-C43C-B2EC-0D733EC9CD52}"/>
              </a:ext>
            </a:extLst>
          </p:cNvPr>
          <p:cNvGrpSpPr/>
          <p:nvPr/>
        </p:nvGrpSpPr>
        <p:grpSpPr>
          <a:xfrm rot="18900000">
            <a:off x="631996" y="2862548"/>
            <a:ext cx="144371" cy="76790"/>
            <a:chOff x="2538100" y="1657450"/>
            <a:chExt cx="424500" cy="240300"/>
          </a:xfrm>
        </p:grpSpPr>
        <p:sp>
          <p:nvSpPr>
            <p:cNvPr id="65" name="Google Shape;505;p69">
              <a:extLst>
                <a:ext uri="{FF2B5EF4-FFF2-40B4-BE49-F238E27FC236}">
                  <a16:creationId xmlns:a16="http://schemas.microsoft.com/office/drawing/2014/main" id="{B5F9E8C9-A177-F1AE-A025-67DD95152220}"/>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506;p69">
              <a:extLst>
                <a:ext uri="{FF2B5EF4-FFF2-40B4-BE49-F238E27FC236}">
                  <a16:creationId xmlns:a16="http://schemas.microsoft.com/office/drawing/2014/main" id="{9C42B5F3-8F1D-376A-ADFA-0EA872C1DEE6}"/>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6" name="Google Shape;507;p69">
            <a:extLst>
              <a:ext uri="{FF2B5EF4-FFF2-40B4-BE49-F238E27FC236}">
                <a16:creationId xmlns:a16="http://schemas.microsoft.com/office/drawing/2014/main" id="{3F1E4103-C486-BED4-10F4-2A6332A62237}"/>
              </a:ext>
            </a:extLst>
          </p:cNvPr>
          <p:cNvGrpSpPr/>
          <p:nvPr/>
        </p:nvGrpSpPr>
        <p:grpSpPr>
          <a:xfrm rot="18900000">
            <a:off x="633116" y="3309635"/>
            <a:ext cx="144476" cy="76790"/>
            <a:chOff x="2538225" y="1657450"/>
            <a:chExt cx="424805" cy="240300"/>
          </a:xfrm>
        </p:grpSpPr>
        <p:sp>
          <p:nvSpPr>
            <p:cNvPr id="63" name="Google Shape;508;p69">
              <a:extLst>
                <a:ext uri="{FF2B5EF4-FFF2-40B4-BE49-F238E27FC236}">
                  <a16:creationId xmlns:a16="http://schemas.microsoft.com/office/drawing/2014/main" id="{73D9B5A7-83A6-885B-A8EC-63DE7C209344}"/>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509;p69">
              <a:extLst>
                <a:ext uri="{FF2B5EF4-FFF2-40B4-BE49-F238E27FC236}">
                  <a16:creationId xmlns:a16="http://schemas.microsoft.com/office/drawing/2014/main" id="{CB00209A-3891-A49C-2F16-347E833F8291}"/>
                </a:ext>
              </a:extLst>
            </p:cNvPr>
            <p:cNvSpPr/>
            <p:nvPr/>
          </p:nvSpPr>
          <p:spPr>
            <a:xfrm rot="5400000">
              <a:off x="2698732" y="1632918"/>
              <a:ext cx="104100" cy="424496"/>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7" name="Google Shape;510;p69">
            <a:extLst>
              <a:ext uri="{FF2B5EF4-FFF2-40B4-BE49-F238E27FC236}">
                <a16:creationId xmlns:a16="http://schemas.microsoft.com/office/drawing/2014/main" id="{64292B17-0C45-E051-C79C-1BC293F82EF1}"/>
              </a:ext>
            </a:extLst>
          </p:cNvPr>
          <p:cNvGrpSpPr/>
          <p:nvPr/>
        </p:nvGrpSpPr>
        <p:grpSpPr>
          <a:xfrm rot="18900000">
            <a:off x="629662" y="4002733"/>
            <a:ext cx="144371" cy="76790"/>
            <a:chOff x="2538100" y="1657450"/>
            <a:chExt cx="424500" cy="240300"/>
          </a:xfrm>
        </p:grpSpPr>
        <p:sp>
          <p:nvSpPr>
            <p:cNvPr id="61" name="Google Shape;511;p69">
              <a:extLst>
                <a:ext uri="{FF2B5EF4-FFF2-40B4-BE49-F238E27FC236}">
                  <a16:creationId xmlns:a16="http://schemas.microsoft.com/office/drawing/2014/main" id="{FD35C445-4E5C-D74B-E722-296371A1FF38}"/>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512;p69">
              <a:extLst>
                <a:ext uri="{FF2B5EF4-FFF2-40B4-BE49-F238E27FC236}">
                  <a16:creationId xmlns:a16="http://schemas.microsoft.com/office/drawing/2014/main" id="{FF2A69E3-2AD7-F6B0-7A1B-C9B8F91ED5E5}"/>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13;p69">
            <a:extLst>
              <a:ext uri="{FF2B5EF4-FFF2-40B4-BE49-F238E27FC236}">
                <a16:creationId xmlns:a16="http://schemas.microsoft.com/office/drawing/2014/main" id="{D71FC9C6-47A4-EE20-367F-8851F85E306A}"/>
              </a:ext>
            </a:extLst>
          </p:cNvPr>
          <p:cNvGrpSpPr/>
          <p:nvPr/>
        </p:nvGrpSpPr>
        <p:grpSpPr>
          <a:xfrm rot="18900000">
            <a:off x="627039" y="4605366"/>
            <a:ext cx="144371" cy="78269"/>
            <a:chOff x="2519866" y="1657450"/>
            <a:chExt cx="424500" cy="244928"/>
          </a:xfrm>
        </p:grpSpPr>
        <p:sp>
          <p:nvSpPr>
            <p:cNvPr id="59" name="Google Shape;514;p69">
              <a:extLst>
                <a:ext uri="{FF2B5EF4-FFF2-40B4-BE49-F238E27FC236}">
                  <a16:creationId xmlns:a16="http://schemas.microsoft.com/office/drawing/2014/main" id="{D8C68113-FFA2-EE00-6532-E03A992EE387}"/>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515;p69">
              <a:extLst>
                <a:ext uri="{FF2B5EF4-FFF2-40B4-BE49-F238E27FC236}">
                  <a16:creationId xmlns:a16="http://schemas.microsoft.com/office/drawing/2014/main" id="{2DB406B5-4282-73BC-EF21-41433EB15099}"/>
                </a:ext>
              </a:extLst>
            </p:cNvPr>
            <p:cNvSpPr/>
            <p:nvPr/>
          </p:nvSpPr>
          <p:spPr>
            <a:xfrm rot="5400000">
              <a:off x="2680066" y="1638078"/>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9" name="Google Shape;516;p69">
            <a:extLst>
              <a:ext uri="{FF2B5EF4-FFF2-40B4-BE49-F238E27FC236}">
                <a16:creationId xmlns:a16="http://schemas.microsoft.com/office/drawing/2014/main" id="{51E3DB5F-798C-B6C4-080F-1CA15DD3998C}"/>
              </a:ext>
            </a:extLst>
          </p:cNvPr>
          <p:cNvGrpSpPr/>
          <p:nvPr/>
        </p:nvGrpSpPr>
        <p:grpSpPr>
          <a:xfrm rot="18900000">
            <a:off x="631996" y="5134740"/>
            <a:ext cx="144371" cy="76790"/>
            <a:chOff x="2538100" y="1657450"/>
            <a:chExt cx="424500" cy="240300"/>
          </a:xfrm>
        </p:grpSpPr>
        <p:sp>
          <p:nvSpPr>
            <p:cNvPr id="57" name="Google Shape;517;p69">
              <a:extLst>
                <a:ext uri="{FF2B5EF4-FFF2-40B4-BE49-F238E27FC236}">
                  <a16:creationId xmlns:a16="http://schemas.microsoft.com/office/drawing/2014/main" id="{70F85542-8F95-3D6C-0302-67AC4D854C27}"/>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518;p69">
              <a:extLst>
                <a:ext uri="{FF2B5EF4-FFF2-40B4-BE49-F238E27FC236}">
                  <a16:creationId xmlns:a16="http://schemas.microsoft.com/office/drawing/2014/main" id="{5D9A84BE-7E83-D777-293D-A698BA97ACF8}"/>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0" name="Google Shape;519;p69">
            <a:extLst>
              <a:ext uri="{FF2B5EF4-FFF2-40B4-BE49-F238E27FC236}">
                <a16:creationId xmlns:a16="http://schemas.microsoft.com/office/drawing/2014/main" id="{D1ECC80C-1FB4-2C53-E11C-7AED73C64C9A}"/>
              </a:ext>
            </a:extLst>
          </p:cNvPr>
          <p:cNvGrpSpPr/>
          <p:nvPr/>
        </p:nvGrpSpPr>
        <p:grpSpPr>
          <a:xfrm rot="18900000">
            <a:off x="627562" y="6154358"/>
            <a:ext cx="144371" cy="76790"/>
            <a:chOff x="2538100" y="1657450"/>
            <a:chExt cx="424500" cy="240300"/>
          </a:xfrm>
        </p:grpSpPr>
        <p:sp>
          <p:nvSpPr>
            <p:cNvPr id="55" name="Google Shape;520;p69">
              <a:extLst>
                <a:ext uri="{FF2B5EF4-FFF2-40B4-BE49-F238E27FC236}">
                  <a16:creationId xmlns:a16="http://schemas.microsoft.com/office/drawing/2014/main" id="{39E37D23-F4D6-AE1C-C119-FDA0F4554AD2}"/>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6" name="Google Shape;521;p69">
              <a:extLst>
                <a:ext uri="{FF2B5EF4-FFF2-40B4-BE49-F238E27FC236}">
                  <a16:creationId xmlns:a16="http://schemas.microsoft.com/office/drawing/2014/main" id="{40110655-D324-8F72-8339-C9EAFDFECFF8}"/>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1" name="Google Shape;522;p69">
            <a:extLst>
              <a:ext uri="{FF2B5EF4-FFF2-40B4-BE49-F238E27FC236}">
                <a16:creationId xmlns:a16="http://schemas.microsoft.com/office/drawing/2014/main" id="{29684B2D-ECC8-DFEB-A2A2-0F9BB2A83CF1}"/>
              </a:ext>
            </a:extLst>
          </p:cNvPr>
          <p:cNvGrpSpPr/>
          <p:nvPr/>
        </p:nvGrpSpPr>
        <p:grpSpPr>
          <a:xfrm rot="18900000">
            <a:off x="4678279" y="2540235"/>
            <a:ext cx="144371" cy="76790"/>
            <a:chOff x="2538100" y="1657450"/>
            <a:chExt cx="424500" cy="240300"/>
          </a:xfrm>
        </p:grpSpPr>
        <p:sp>
          <p:nvSpPr>
            <p:cNvPr id="53" name="Google Shape;523;p69">
              <a:extLst>
                <a:ext uri="{FF2B5EF4-FFF2-40B4-BE49-F238E27FC236}">
                  <a16:creationId xmlns:a16="http://schemas.microsoft.com/office/drawing/2014/main" id="{8599DD68-B98D-A761-9E41-FBA670E1ED73}"/>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24;p69">
              <a:extLst>
                <a:ext uri="{FF2B5EF4-FFF2-40B4-BE49-F238E27FC236}">
                  <a16:creationId xmlns:a16="http://schemas.microsoft.com/office/drawing/2014/main" id="{7A839FD7-EA7B-31CF-26D7-8EC424F1A7C1}"/>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2" name="Google Shape;525;p69">
            <a:extLst>
              <a:ext uri="{FF2B5EF4-FFF2-40B4-BE49-F238E27FC236}">
                <a16:creationId xmlns:a16="http://schemas.microsoft.com/office/drawing/2014/main" id="{66F91EF4-BC77-F7D4-80E8-60F417BB123A}"/>
              </a:ext>
            </a:extLst>
          </p:cNvPr>
          <p:cNvGrpSpPr/>
          <p:nvPr/>
        </p:nvGrpSpPr>
        <p:grpSpPr>
          <a:xfrm rot="18900000">
            <a:off x="4678279" y="3319143"/>
            <a:ext cx="144371" cy="76790"/>
            <a:chOff x="2538100" y="1657450"/>
            <a:chExt cx="424500" cy="240300"/>
          </a:xfrm>
        </p:grpSpPr>
        <p:sp>
          <p:nvSpPr>
            <p:cNvPr id="51" name="Google Shape;526;p69">
              <a:extLst>
                <a:ext uri="{FF2B5EF4-FFF2-40B4-BE49-F238E27FC236}">
                  <a16:creationId xmlns:a16="http://schemas.microsoft.com/office/drawing/2014/main" id="{BFE7A898-EC24-04CD-77E7-629F25BA8FF6}"/>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27;p69">
              <a:extLst>
                <a:ext uri="{FF2B5EF4-FFF2-40B4-BE49-F238E27FC236}">
                  <a16:creationId xmlns:a16="http://schemas.microsoft.com/office/drawing/2014/main" id="{4E15E1ED-804B-8C0A-17E8-9B9373C078B1}"/>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3" name="Google Shape;528;p69">
            <a:extLst>
              <a:ext uri="{FF2B5EF4-FFF2-40B4-BE49-F238E27FC236}">
                <a16:creationId xmlns:a16="http://schemas.microsoft.com/office/drawing/2014/main" id="{06F2FB67-8B44-EA67-EA96-1C55E9F5963B}"/>
              </a:ext>
            </a:extLst>
          </p:cNvPr>
          <p:cNvGrpSpPr/>
          <p:nvPr/>
        </p:nvGrpSpPr>
        <p:grpSpPr>
          <a:xfrm rot="18900000">
            <a:off x="4678279" y="1888476"/>
            <a:ext cx="144371" cy="76790"/>
            <a:chOff x="2538100" y="1657450"/>
            <a:chExt cx="424500" cy="240300"/>
          </a:xfrm>
        </p:grpSpPr>
        <p:sp>
          <p:nvSpPr>
            <p:cNvPr id="49" name="Google Shape;529;p69">
              <a:extLst>
                <a:ext uri="{FF2B5EF4-FFF2-40B4-BE49-F238E27FC236}">
                  <a16:creationId xmlns:a16="http://schemas.microsoft.com/office/drawing/2014/main" id="{980FA840-C03F-561E-9BD9-B0B5A86CEFD7}"/>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30;p69">
              <a:extLst>
                <a:ext uri="{FF2B5EF4-FFF2-40B4-BE49-F238E27FC236}">
                  <a16:creationId xmlns:a16="http://schemas.microsoft.com/office/drawing/2014/main" id="{DA904B92-13E4-D732-F56C-B8A87768A4BB}"/>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4" name="Google Shape;531;p69">
            <a:extLst>
              <a:ext uri="{FF2B5EF4-FFF2-40B4-BE49-F238E27FC236}">
                <a16:creationId xmlns:a16="http://schemas.microsoft.com/office/drawing/2014/main" id="{6486B9AF-02A0-DE82-67DF-2167CFE1F4BF}"/>
              </a:ext>
            </a:extLst>
          </p:cNvPr>
          <p:cNvGrpSpPr/>
          <p:nvPr/>
        </p:nvGrpSpPr>
        <p:grpSpPr>
          <a:xfrm rot="18900000">
            <a:off x="4678279" y="3874840"/>
            <a:ext cx="144371" cy="76790"/>
            <a:chOff x="2538100" y="1657450"/>
            <a:chExt cx="424500" cy="240300"/>
          </a:xfrm>
        </p:grpSpPr>
        <p:sp>
          <p:nvSpPr>
            <p:cNvPr id="47" name="Google Shape;532;p69">
              <a:extLst>
                <a:ext uri="{FF2B5EF4-FFF2-40B4-BE49-F238E27FC236}">
                  <a16:creationId xmlns:a16="http://schemas.microsoft.com/office/drawing/2014/main" id="{C5A41501-E6C2-FCA4-8021-84D876E25581}"/>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33;p69">
              <a:extLst>
                <a:ext uri="{FF2B5EF4-FFF2-40B4-BE49-F238E27FC236}">
                  <a16:creationId xmlns:a16="http://schemas.microsoft.com/office/drawing/2014/main" id="{D772623A-7364-0815-DFB0-9BABAC0E2736}"/>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5" name="Google Shape;534;p69">
            <a:extLst>
              <a:ext uri="{FF2B5EF4-FFF2-40B4-BE49-F238E27FC236}">
                <a16:creationId xmlns:a16="http://schemas.microsoft.com/office/drawing/2014/main" id="{5A9A65AF-D518-ABA3-6073-6F8B6C39A5BA}"/>
              </a:ext>
            </a:extLst>
          </p:cNvPr>
          <p:cNvGrpSpPr/>
          <p:nvPr/>
        </p:nvGrpSpPr>
        <p:grpSpPr>
          <a:xfrm rot="18900000">
            <a:off x="4678279" y="4773009"/>
            <a:ext cx="144371" cy="76790"/>
            <a:chOff x="2538100" y="1657450"/>
            <a:chExt cx="424500" cy="240300"/>
          </a:xfrm>
        </p:grpSpPr>
        <p:sp>
          <p:nvSpPr>
            <p:cNvPr id="45" name="Google Shape;535;p69">
              <a:extLst>
                <a:ext uri="{FF2B5EF4-FFF2-40B4-BE49-F238E27FC236}">
                  <a16:creationId xmlns:a16="http://schemas.microsoft.com/office/drawing/2014/main" id="{B640DC2C-F1DE-D8DC-2328-1F1606CFFDB5}"/>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36;p69">
              <a:extLst>
                <a:ext uri="{FF2B5EF4-FFF2-40B4-BE49-F238E27FC236}">
                  <a16:creationId xmlns:a16="http://schemas.microsoft.com/office/drawing/2014/main" id="{1A442065-B5FB-D8E4-9D18-BE1ECAE07BF1}"/>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6" name="Google Shape;537;p69">
            <a:extLst>
              <a:ext uri="{FF2B5EF4-FFF2-40B4-BE49-F238E27FC236}">
                <a16:creationId xmlns:a16="http://schemas.microsoft.com/office/drawing/2014/main" id="{89795E9C-3B3E-7B74-057A-E5A0AD83828F}"/>
              </a:ext>
            </a:extLst>
          </p:cNvPr>
          <p:cNvGrpSpPr/>
          <p:nvPr/>
        </p:nvGrpSpPr>
        <p:grpSpPr>
          <a:xfrm rot="18900000">
            <a:off x="4678279" y="5513684"/>
            <a:ext cx="144371" cy="76790"/>
            <a:chOff x="2538100" y="1657450"/>
            <a:chExt cx="424500" cy="240300"/>
          </a:xfrm>
        </p:grpSpPr>
        <p:sp>
          <p:nvSpPr>
            <p:cNvPr id="43" name="Google Shape;538;p69">
              <a:extLst>
                <a:ext uri="{FF2B5EF4-FFF2-40B4-BE49-F238E27FC236}">
                  <a16:creationId xmlns:a16="http://schemas.microsoft.com/office/drawing/2014/main" id="{41CF2F68-3F51-88F2-CD6D-461D8B64728E}"/>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39;p69">
              <a:extLst>
                <a:ext uri="{FF2B5EF4-FFF2-40B4-BE49-F238E27FC236}">
                  <a16:creationId xmlns:a16="http://schemas.microsoft.com/office/drawing/2014/main" id="{CACA9224-F79D-749F-0D8B-53DA162B542E}"/>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cxnSp>
        <p:nvCxnSpPr>
          <p:cNvPr id="37" name="Google Shape;540;p69">
            <a:extLst>
              <a:ext uri="{FF2B5EF4-FFF2-40B4-BE49-F238E27FC236}">
                <a16:creationId xmlns:a16="http://schemas.microsoft.com/office/drawing/2014/main" id="{0945B4B5-A81E-F6C0-B1D3-953CA07C26BB}"/>
              </a:ext>
            </a:extLst>
          </p:cNvPr>
          <p:cNvCxnSpPr/>
          <p:nvPr/>
        </p:nvCxnSpPr>
        <p:spPr>
          <a:xfrm>
            <a:off x="7663989" y="2516809"/>
            <a:ext cx="345196" cy="0"/>
          </a:xfrm>
          <a:prstGeom prst="straightConnector1">
            <a:avLst/>
          </a:prstGeom>
          <a:noFill/>
          <a:ln w="9525" cap="flat" cmpd="sng">
            <a:solidFill>
              <a:srgbClr val="000000"/>
            </a:solidFill>
            <a:prstDash val="solid"/>
            <a:round/>
            <a:headEnd type="none" w="med" len="med"/>
            <a:tailEnd type="triangle" w="med" len="med"/>
          </a:ln>
        </p:spPr>
      </p:cxnSp>
      <p:cxnSp>
        <p:nvCxnSpPr>
          <p:cNvPr id="38" name="Google Shape;541;p69">
            <a:extLst>
              <a:ext uri="{FF2B5EF4-FFF2-40B4-BE49-F238E27FC236}">
                <a16:creationId xmlns:a16="http://schemas.microsoft.com/office/drawing/2014/main" id="{26F31A40-1CF0-AD67-C521-EA96A86102C1}"/>
              </a:ext>
            </a:extLst>
          </p:cNvPr>
          <p:cNvCxnSpPr/>
          <p:nvPr/>
        </p:nvCxnSpPr>
        <p:spPr>
          <a:xfrm>
            <a:off x="7663989" y="3963103"/>
            <a:ext cx="345196" cy="0"/>
          </a:xfrm>
          <a:prstGeom prst="straightConnector1">
            <a:avLst/>
          </a:prstGeom>
          <a:noFill/>
          <a:ln w="9525" cap="flat" cmpd="sng">
            <a:solidFill>
              <a:srgbClr val="000000"/>
            </a:solidFill>
            <a:prstDash val="solid"/>
            <a:round/>
            <a:headEnd type="none" w="med" len="med"/>
            <a:tailEnd type="triangle" w="med" len="med"/>
          </a:ln>
        </p:spPr>
      </p:cxnSp>
      <p:cxnSp>
        <p:nvCxnSpPr>
          <p:cNvPr id="39" name="Google Shape;542;p69">
            <a:extLst>
              <a:ext uri="{FF2B5EF4-FFF2-40B4-BE49-F238E27FC236}">
                <a16:creationId xmlns:a16="http://schemas.microsoft.com/office/drawing/2014/main" id="{4213F454-F13D-3845-35CF-F6C07390C9BC}"/>
              </a:ext>
            </a:extLst>
          </p:cNvPr>
          <p:cNvCxnSpPr/>
          <p:nvPr/>
        </p:nvCxnSpPr>
        <p:spPr>
          <a:xfrm>
            <a:off x="7663989" y="5544286"/>
            <a:ext cx="345196" cy="0"/>
          </a:xfrm>
          <a:prstGeom prst="straightConnector1">
            <a:avLst/>
          </a:prstGeom>
          <a:noFill/>
          <a:ln w="9525" cap="flat" cmpd="sng">
            <a:solidFill>
              <a:srgbClr val="000000"/>
            </a:solidFill>
            <a:prstDash val="solid"/>
            <a:round/>
            <a:headEnd type="none" w="med" len="med"/>
            <a:tailEnd type="triangle" w="med" len="med"/>
          </a:ln>
        </p:spPr>
      </p:cxnSp>
      <p:sp>
        <p:nvSpPr>
          <p:cNvPr id="40" name="Google Shape;543;p69">
            <a:extLst>
              <a:ext uri="{FF2B5EF4-FFF2-40B4-BE49-F238E27FC236}">
                <a16:creationId xmlns:a16="http://schemas.microsoft.com/office/drawing/2014/main" id="{46C97E14-EF5D-45E7-C4B0-CB7F7312CE61}"/>
              </a:ext>
            </a:extLst>
          </p:cNvPr>
          <p:cNvSpPr txBox="1"/>
          <p:nvPr/>
        </p:nvSpPr>
        <p:spPr>
          <a:xfrm>
            <a:off x="4777170" y="1743603"/>
            <a:ext cx="2718079" cy="1168978"/>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Rapidly solve inquiries with greater automation, insights &amp; knowledge.</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41" name="Google Shape;410;p68">
            <a:extLst>
              <a:ext uri="{FF2B5EF4-FFF2-40B4-BE49-F238E27FC236}">
                <a16:creationId xmlns:a16="http://schemas.microsoft.com/office/drawing/2014/main" id="{BB371E6B-5D6A-F25A-0F36-BC82CBD61DF0}"/>
              </a:ext>
            </a:extLst>
          </p:cNvPr>
          <p:cNvSpPr txBox="1"/>
          <p:nvPr/>
        </p:nvSpPr>
        <p:spPr>
          <a:xfrm>
            <a:off x="700919" y="1142431"/>
            <a:ext cx="3221878"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0000"/>
                </a:solidFill>
                <a:effectLst/>
                <a:uLnTx/>
                <a:uFillTx/>
                <a:ea typeface="Roboto"/>
                <a:cs typeface="Roboto"/>
                <a:sym typeface="Roboto"/>
              </a:rPr>
              <a:t>Potential Use Cases </a:t>
            </a:r>
            <a:endParaRPr kumimoji="0" b="1" i="0" u="none" strike="noStrike" kern="0" cap="none" spc="0" normalizeH="0" baseline="0" noProof="0" dirty="0">
              <a:ln>
                <a:noFill/>
              </a:ln>
              <a:solidFill>
                <a:srgbClr val="000000"/>
              </a:solidFill>
              <a:effectLst/>
              <a:uLnTx/>
              <a:uFillTx/>
              <a:ea typeface="Roboto"/>
              <a:cs typeface="Roboto"/>
              <a:sym typeface="Roboto"/>
            </a:endParaRPr>
          </a:p>
        </p:txBody>
      </p:sp>
      <p:sp>
        <p:nvSpPr>
          <p:cNvPr id="42" name="Google Shape;411;p68">
            <a:extLst>
              <a:ext uri="{FF2B5EF4-FFF2-40B4-BE49-F238E27FC236}">
                <a16:creationId xmlns:a16="http://schemas.microsoft.com/office/drawing/2014/main" id="{386E7A1F-651A-A600-38E2-1D11B8984824}"/>
              </a:ext>
            </a:extLst>
          </p:cNvPr>
          <p:cNvSpPr txBox="1"/>
          <p:nvPr/>
        </p:nvSpPr>
        <p:spPr>
          <a:xfrm>
            <a:off x="8251666" y="1137686"/>
            <a:ext cx="2921562"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BF6F"/>
                </a:solidFill>
                <a:effectLst/>
                <a:uLnTx/>
                <a:uFillTx/>
                <a:ea typeface="Roboto"/>
                <a:cs typeface="Roboto"/>
                <a:sym typeface="Roboto"/>
              </a:rPr>
              <a:t>Business Benefits</a:t>
            </a:r>
            <a:endParaRPr kumimoji="0" b="1" i="0" u="none" strike="noStrike" kern="0" cap="none" spc="0" normalizeH="0" baseline="0" noProof="0" dirty="0">
              <a:ln>
                <a:noFill/>
              </a:ln>
              <a:solidFill>
                <a:srgbClr val="00BF6F"/>
              </a:solidFill>
              <a:effectLst/>
              <a:uLnTx/>
              <a:uFillTx/>
              <a:ea typeface="Roboto"/>
              <a:cs typeface="Roboto"/>
              <a:sym typeface="Roboto"/>
            </a:endParaRPr>
          </a:p>
        </p:txBody>
      </p:sp>
      <p:pic>
        <p:nvPicPr>
          <p:cNvPr id="71" name="Picture 70">
            <a:extLst>
              <a:ext uri="{FF2B5EF4-FFF2-40B4-BE49-F238E27FC236}">
                <a16:creationId xmlns:a16="http://schemas.microsoft.com/office/drawing/2014/main" id="{43A3670E-D50E-A6FD-8358-F8387F8B8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4290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Master Service Excellence</a:t>
            </a:r>
          </a:p>
        </p:txBody>
      </p:sp>
      <p:grpSp>
        <p:nvGrpSpPr>
          <p:cNvPr id="21" name="Group 20">
            <a:extLst>
              <a:ext uri="{FF2B5EF4-FFF2-40B4-BE49-F238E27FC236}">
                <a16:creationId xmlns:a16="http://schemas.microsoft.com/office/drawing/2014/main" id="{C52D23B0-396E-23BD-1A8A-906E8A2BA3ED}"/>
              </a:ext>
            </a:extLst>
          </p:cNvPr>
          <p:cNvGrpSpPr/>
          <p:nvPr/>
        </p:nvGrpSpPr>
        <p:grpSpPr>
          <a:xfrm>
            <a:off x="396109" y="1320806"/>
            <a:ext cx="11319439" cy="4747485"/>
            <a:chOff x="396109" y="1320806"/>
            <a:chExt cx="11319439" cy="4747485"/>
          </a:xfrm>
        </p:grpSpPr>
        <p:sp>
          <p:nvSpPr>
            <p:cNvPr id="5" name="Google Shape;473;p69">
              <a:extLst>
                <a:ext uri="{FF2B5EF4-FFF2-40B4-BE49-F238E27FC236}">
                  <a16:creationId xmlns:a16="http://schemas.microsoft.com/office/drawing/2014/main" id="{7B0EC61B-5EC0-0CD7-2A3A-3109FBB6BB45}"/>
                </a:ext>
              </a:extLst>
            </p:cNvPr>
            <p:cNvSpPr/>
            <p:nvPr/>
          </p:nvSpPr>
          <p:spPr>
            <a:xfrm>
              <a:off x="4504635" y="1960831"/>
              <a:ext cx="3222974" cy="160732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6" name="Google Shape;477;p69">
              <a:extLst>
                <a:ext uri="{FF2B5EF4-FFF2-40B4-BE49-F238E27FC236}">
                  <a16:creationId xmlns:a16="http://schemas.microsoft.com/office/drawing/2014/main" id="{B28460E3-2F49-428E-15B2-21CB8DAA056E}"/>
                </a:ext>
              </a:extLst>
            </p:cNvPr>
            <p:cNvSpPr/>
            <p:nvPr/>
          </p:nvSpPr>
          <p:spPr>
            <a:xfrm>
              <a:off x="4504635" y="3940315"/>
              <a:ext cx="3222974" cy="2091925"/>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 name="Google Shape;480;p69">
              <a:extLst>
                <a:ext uri="{FF2B5EF4-FFF2-40B4-BE49-F238E27FC236}">
                  <a16:creationId xmlns:a16="http://schemas.microsoft.com/office/drawing/2014/main" id="{DCC133E5-BC95-3615-1108-97FA308BA633}"/>
                </a:ext>
              </a:extLst>
            </p:cNvPr>
            <p:cNvSpPr/>
            <p:nvPr/>
          </p:nvSpPr>
          <p:spPr>
            <a:xfrm>
              <a:off x="396109" y="3976367"/>
              <a:ext cx="3690832" cy="2091924"/>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Allow field technicians to access information from the field and resolve issues quickly</a:t>
              </a: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endParaRPr kumimoji="0" lang="en-IN" sz="1400" b="0" i="0" u="none" strike="noStrike" kern="0" cap="none" spc="0" normalizeH="0" baseline="0" noProof="0" dirty="0">
                <a:ln>
                  <a:noFill/>
                </a:ln>
                <a:solidFill>
                  <a:srgbClr val="000000"/>
                </a:solidFill>
                <a:effectLst/>
                <a:uLnTx/>
                <a:uFillTx/>
                <a:cs typeface="Arial"/>
                <a:sym typeface="Arial"/>
              </a:endParaRP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Assign field technicians to cases based on skill, location or priority</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 name="Google Shape;483;p69">
              <a:extLst>
                <a:ext uri="{FF2B5EF4-FFF2-40B4-BE49-F238E27FC236}">
                  <a16:creationId xmlns:a16="http://schemas.microsoft.com/office/drawing/2014/main" id="{EA545E89-B24A-6B0B-2605-28F22547D8CD}"/>
                </a:ext>
              </a:extLst>
            </p:cNvPr>
            <p:cNvSpPr txBox="1"/>
            <p:nvPr/>
          </p:nvSpPr>
          <p:spPr>
            <a:xfrm>
              <a:off x="8492574" y="4770850"/>
              <a:ext cx="3222974" cy="430857"/>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ea typeface="Roboto Medium"/>
                  <a:cs typeface="Roboto Medium"/>
                  <a:sym typeface="Roboto Medium"/>
                </a:rPr>
                <a:t>Accelerate Responses </a:t>
              </a: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p:txBody>
        </p:sp>
        <p:sp>
          <p:nvSpPr>
            <p:cNvPr id="9" name="Google Shape;486;p69">
              <a:extLst>
                <a:ext uri="{FF2B5EF4-FFF2-40B4-BE49-F238E27FC236}">
                  <a16:creationId xmlns:a16="http://schemas.microsoft.com/office/drawing/2014/main" id="{80F7FB06-649D-AED9-57CA-E842AE56CE04}"/>
                </a:ext>
              </a:extLst>
            </p:cNvPr>
            <p:cNvSpPr txBox="1"/>
            <p:nvPr/>
          </p:nvSpPr>
          <p:spPr>
            <a:xfrm>
              <a:off x="4774639" y="1320807"/>
              <a:ext cx="2642720"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BF6F"/>
                  </a:solidFill>
                  <a:effectLst/>
                  <a:uLnTx/>
                  <a:uFillTx/>
                  <a:ea typeface="Roboto"/>
                  <a:cs typeface="Roboto"/>
                  <a:sym typeface="Roboto"/>
                </a:rPr>
                <a:t>Value Drivers</a:t>
              </a:r>
              <a:endParaRPr kumimoji="0" b="1" i="0" u="none" strike="noStrike" kern="0" cap="none" spc="0" normalizeH="0" baseline="0" noProof="0" dirty="0">
                <a:ln>
                  <a:noFill/>
                </a:ln>
                <a:solidFill>
                  <a:srgbClr val="00BF6F"/>
                </a:solidFill>
                <a:effectLst/>
                <a:uLnTx/>
                <a:uFillTx/>
                <a:ea typeface="Roboto"/>
                <a:cs typeface="Roboto"/>
                <a:sym typeface="Roboto"/>
              </a:endParaRPr>
            </a:p>
          </p:txBody>
        </p:sp>
        <p:sp>
          <p:nvSpPr>
            <p:cNvPr id="10" name="Google Shape;488;p69">
              <a:extLst>
                <a:ext uri="{FF2B5EF4-FFF2-40B4-BE49-F238E27FC236}">
                  <a16:creationId xmlns:a16="http://schemas.microsoft.com/office/drawing/2014/main" id="{CFBFB143-F77A-9EE1-8660-44D19F4E531E}"/>
                </a:ext>
              </a:extLst>
            </p:cNvPr>
            <p:cNvSpPr/>
            <p:nvPr/>
          </p:nvSpPr>
          <p:spPr>
            <a:xfrm>
              <a:off x="397142" y="1926657"/>
              <a:ext cx="3690832" cy="1804702"/>
            </a:xfrm>
            <a:prstGeom prst="roundRect">
              <a:avLst>
                <a:gd name="adj" fmla="val 609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Analyze incoming customer requests, prioritize cases for field service as necessary</a:t>
              </a: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Get live status updates remotely and close the loop with the customer on problem resolution</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1" name="Google Shape;489;p69">
              <a:extLst>
                <a:ext uri="{FF2B5EF4-FFF2-40B4-BE49-F238E27FC236}">
                  <a16:creationId xmlns:a16="http://schemas.microsoft.com/office/drawing/2014/main" id="{875139BC-B2A0-00B0-C449-8402FC518441}"/>
                </a:ext>
              </a:extLst>
            </p:cNvPr>
            <p:cNvSpPr txBox="1"/>
            <p:nvPr/>
          </p:nvSpPr>
          <p:spPr>
            <a:xfrm>
              <a:off x="8565453" y="2685639"/>
              <a:ext cx="3077215" cy="220261"/>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ea typeface="Roboto Medium"/>
                  <a:cs typeface="Roboto Medium"/>
                  <a:sym typeface="Roboto Medium"/>
                </a:rPr>
                <a:t>Enhance profitability </a:t>
              </a: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00000"/>
                </a:solidFill>
                <a:effectLst/>
                <a:uLnTx/>
                <a:uFillTx/>
                <a:ea typeface="Roboto Medium"/>
                <a:cs typeface="Roboto Medium"/>
                <a:sym typeface="Roboto Medium"/>
              </a:endParaRPr>
            </a:p>
          </p:txBody>
        </p:sp>
        <p:sp>
          <p:nvSpPr>
            <p:cNvPr id="12" name="Google Shape;491;p69">
              <a:extLst>
                <a:ext uri="{FF2B5EF4-FFF2-40B4-BE49-F238E27FC236}">
                  <a16:creationId xmlns:a16="http://schemas.microsoft.com/office/drawing/2014/main" id="{39AA67ED-DECF-B126-A327-8447F1892635}"/>
                </a:ext>
              </a:extLst>
            </p:cNvPr>
            <p:cNvSpPr txBox="1"/>
            <p:nvPr/>
          </p:nvSpPr>
          <p:spPr>
            <a:xfrm>
              <a:off x="4565732" y="3976367"/>
              <a:ext cx="3060535" cy="499288"/>
            </a:xfrm>
            <a:prstGeom prst="rect">
              <a:avLst/>
            </a:prstGeom>
            <a:noFill/>
            <a:ln>
              <a:noFill/>
            </a:ln>
          </p:spPr>
          <p:txBody>
            <a:bodyPr spcFirstLastPara="1" wrap="square" lIns="91425" tIns="91425" rIns="91425" bIns="91425" anchor="t" anchorCtr="0">
              <a:noAutofit/>
            </a:bodyPr>
            <a:lstStyle/>
            <a:p>
              <a:pPr marL="214313" marR="0" lvl="0" indent="-214313" defTabSz="914400" eaLnBrk="1" fontAlgn="auto" latinLnBrk="0" hangingPunct="1">
                <a:lnSpc>
                  <a:spcPct val="100000"/>
                </a:lnSpc>
                <a:spcBef>
                  <a:spcPts val="0"/>
                </a:spcBef>
                <a:spcAft>
                  <a:spcPts val="0"/>
                </a:spcAft>
                <a:buClr>
                  <a:srgbClr val="000000"/>
                </a:buClr>
                <a:buSzTx/>
                <a:buFont typeface="Wingdings" pitchFamily="2" charset="2"/>
                <a:buChar char="ü"/>
                <a:tabLst/>
                <a:defRPr/>
              </a:pPr>
              <a:endParaRPr kumimoji="0" lang="en-IN" sz="1400" b="0" i="0" u="none" strike="noStrike" kern="0" cap="none" spc="0" normalizeH="0" baseline="0" noProof="0" dirty="0">
                <a:ln>
                  <a:noFill/>
                </a:ln>
                <a:solidFill>
                  <a:srgbClr val="000000"/>
                </a:solidFill>
                <a:effectLst/>
                <a:uLnTx/>
                <a:uFillTx/>
                <a:cs typeface="Arial"/>
                <a:sym typeface="Arial"/>
              </a:endParaRP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Empower your field teams to improve response time </a:t>
              </a: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endParaRPr kumimoji="0" lang="en-IN" sz="1400" b="0" i="0" u="none" strike="noStrike" kern="0" cap="none" spc="0" normalizeH="0" baseline="0" noProof="0" dirty="0">
                <a:ln>
                  <a:noFill/>
                </a:ln>
                <a:solidFill>
                  <a:srgbClr val="000000"/>
                </a:solidFill>
                <a:effectLst/>
                <a:uLnTx/>
                <a:uFillTx/>
                <a:cs typeface="Arial"/>
                <a:sym typeface="Arial"/>
              </a:endParaRP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Reduce number of visits</a:t>
              </a: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endParaRPr kumimoji="0" lang="en-IN" sz="1400" b="0" i="0" u="none" strike="noStrike" kern="0" cap="none" spc="0" normalizeH="0" baseline="0" noProof="0" dirty="0">
                <a:ln>
                  <a:noFill/>
                </a:ln>
                <a:solidFill>
                  <a:srgbClr val="000000"/>
                </a:solidFill>
                <a:effectLst/>
                <a:uLnTx/>
                <a:uFillTx/>
                <a:cs typeface="Arial"/>
                <a:sym typeface="Arial"/>
              </a:endParaRPr>
            </a:p>
            <a:p>
              <a:pPr marL="214313" marR="0" lvl="0" indent="-214313"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Get more jobs done efficiently</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cxnSp>
          <p:nvCxnSpPr>
            <p:cNvPr id="13" name="Google Shape;540;p69">
              <a:extLst>
                <a:ext uri="{FF2B5EF4-FFF2-40B4-BE49-F238E27FC236}">
                  <a16:creationId xmlns:a16="http://schemas.microsoft.com/office/drawing/2014/main" id="{F8A9CC2C-F0C3-1970-0E3B-DBF4569BCF69}"/>
                </a:ext>
              </a:extLst>
            </p:cNvPr>
            <p:cNvCxnSpPr/>
            <p:nvPr/>
          </p:nvCxnSpPr>
          <p:spPr>
            <a:xfrm>
              <a:off x="7784198" y="2812881"/>
              <a:ext cx="353078" cy="0"/>
            </a:xfrm>
            <a:prstGeom prst="straightConnector1">
              <a:avLst/>
            </a:prstGeom>
            <a:noFill/>
            <a:ln w="9525" cap="flat" cmpd="sng">
              <a:solidFill>
                <a:srgbClr val="000000"/>
              </a:solidFill>
              <a:prstDash val="solid"/>
              <a:round/>
              <a:headEnd type="none" w="med" len="med"/>
              <a:tailEnd type="triangle" w="med" len="med"/>
            </a:ln>
          </p:spPr>
        </p:cxnSp>
        <p:cxnSp>
          <p:nvCxnSpPr>
            <p:cNvPr id="14" name="Google Shape;541;p69">
              <a:extLst>
                <a:ext uri="{FF2B5EF4-FFF2-40B4-BE49-F238E27FC236}">
                  <a16:creationId xmlns:a16="http://schemas.microsoft.com/office/drawing/2014/main" id="{44EEB50A-F29B-263D-C7AC-8085C4AB04AB}"/>
                </a:ext>
              </a:extLst>
            </p:cNvPr>
            <p:cNvCxnSpPr/>
            <p:nvPr/>
          </p:nvCxnSpPr>
          <p:spPr>
            <a:xfrm>
              <a:off x="7784198" y="4987363"/>
              <a:ext cx="353078" cy="0"/>
            </a:xfrm>
            <a:prstGeom prst="straightConnector1">
              <a:avLst/>
            </a:prstGeom>
            <a:noFill/>
            <a:ln w="9525" cap="flat" cmpd="sng">
              <a:solidFill>
                <a:srgbClr val="000000"/>
              </a:solidFill>
              <a:prstDash val="solid"/>
              <a:round/>
              <a:headEnd type="none" w="med" len="med"/>
              <a:tailEnd type="triangle" w="med" len="med"/>
            </a:ln>
          </p:spPr>
        </p:cxnSp>
        <p:sp>
          <p:nvSpPr>
            <p:cNvPr id="15" name="Google Shape;410;p68">
              <a:extLst>
                <a:ext uri="{FF2B5EF4-FFF2-40B4-BE49-F238E27FC236}">
                  <a16:creationId xmlns:a16="http://schemas.microsoft.com/office/drawing/2014/main" id="{0536B912-B079-3E44-E096-49D8FB2C5218}"/>
                </a:ext>
              </a:extLst>
            </p:cNvPr>
            <p:cNvSpPr txBox="1"/>
            <p:nvPr/>
          </p:nvSpPr>
          <p:spPr>
            <a:xfrm>
              <a:off x="593805" y="1320806"/>
              <a:ext cx="3295439"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0000"/>
                  </a:solidFill>
                  <a:effectLst/>
                  <a:uLnTx/>
                  <a:uFillTx/>
                  <a:ea typeface="Roboto"/>
                  <a:cs typeface="Roboto"/>
                  <a:sym typeface="Roboto"/>
                </a:rPr>
                <a:t>Potential Use Cases </a:t>
              </a:r>
              <a:endParaRPr kumimoji="0" b="1" i="0" u="none" strike="noStrike" kern="0" cap="none" spc="0" normalizeH="0" baseline="0" noProof="0" dirty="0">
                <a:ln>
                  <a:noFill/>
                </a:ln>
                <a:solidFill>
                  <a:srgbClr val="000000"/>
                </a:solidFill>
                <a:effectLst/>
                <a:uLnTx/>
                <a:uFillTx/>
                <a:ea typeface="Roboto"/>
                <a:cs typeface="Roboto"/>
                <a:sym typeface="Roboto"/>
              </a:endParaRPr>
            </a:p>
          </p:txBody>
        </p:sp>
        <p:sp>
          <p:nvSpPr>
            <p:cNvPr id="16" name="Google Shape;411;p68">
              <a:extLst>
                <a:ext uri="{FF2B5EF4-FFF2-40B4-BE49-F238E27FC236}">
                  <a16:creationId xmlns:a16="http://schemas.microsoft.com/office/drawing/2014/main" id="{7F571D0B-4E7B-6575-6E75-0647DD28B28C}"/>
                </a:ext>
              </a:extLst>
            </p:cNvPr>
            <p:cNvSpPr txBox="1"/>
            <p:nvPr/>
          </p:nvSpPr>
          <p:spPr>
            <a:xfrm>
              <a:off x="8609928" y="1320807"/>
              <a:ext cx="2988267" cy="461635"/>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00BF6F"/>
                  </a:solidFill>
                  <a:effectLst/>
                  <a:uLnTx/>
                  <a:uFillTx/>
                  <a:ea typeface="Roboto"/>
                  <a:cs typeface="Roboto"/>
                  <a:sym typeface="Roboto"/>
                </a:rPr>
                <a:t>Business Benefits</a:t>
              </a:r>
              <a:endParaRPr kumimoji="0" b="1" i="0" u="none" strike="noStrike" kern="0" cap="none" spc="0" normalizeH="0" baseline="0" noProof="0" dirty="0">
                <a:ln>
                  <a:noFill/>
                </a:ln>
                <a:solidFill>
                  <a:srgbClr val="00BF6F"/>
                </a:solidFill>
                <a:effectLst/>
                <a:uLnTx/>
                <a:uFillTx/>
                <a:ea typeface="Roboto"/>
                <a:cs typeface="Roboto"/>
                <a:sym typeface="Roboto"/>
              </a:endParaRPr>
            </a:p>
          </p:txBody>
        </p:sp>
        <p:sp>
          <p:nvSpPr>
            <p:cNvPr id="17" name="Rectangle 16">
              <a:extLst>
                <a:ext uri="{FF2B5EF4-FFF2-40B4-BE49-F238E27FC236}">
                  <a16:creationId xmlns:a16="http://schemas.microsoft.com/office/drawing/2014/main" id="{92A130B6-8089-03DF-3239-7EF4D5B34FF0}"/>
                </a:ext>
              </a:extLst>
            </p:cNvPr>
            <p:cNvSpPr/>
            <p:nvPr/>
          </p:nvSpPr>
          <p:spPr>
            <a:xfrm>
              <a:off x="4597222" y="2093947"/>
              <a:ext cx="3081991" cy="1384995"/>
            </a:xfrm>
            <a:prstGeom prst="rect">
              <a:avLst/>
            </a:prstGeom>
          </p:spPr>
          <p:txBody>
            <a:bodyPr wrap="square">
              <a:spAutoFit/>
            </a:bodyPr>
            <a:lstStyle/>
            <a:p>
              <a:pPr marL="214313" marR="0" lvl="0" indent="-214313" algn="just"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kumimoji="0" lang="en-IN" sz="1400" b="0" i="0" u="none" strike="noStrike" kern="0" cap="none" spc="0" normalizeH="0" baseline="0" noProof="0" dirty="0">
                  <a:ln>
                    <a:noFill/>
                  </a:ln>
                  <a:solidFill>
                    <a:srgbClr val="000000"/>
                  </a:solidFill>
                  <a:effectLst/>
                  <a:uLnTx/>
                  <a:uFillTx/>
                  <a:cs typeface="Arial"/>
                  <a:sym typeface="Arial"/>
                </a:rPr>
                <a:t>Get more field visibility</a:t>
              </a:r>
            </a:p>
            <a:p>
              <a:pPr marL="214313" marR="0" lvl="0" indent="-214313" algn="just" defTabSz="914400" eaLnBrk="1" fontAlgn="auto" latinLnBrk="0" hangingPunct="1">
                <a:lnSpc>
                  <a:spcPct val="100000"/>
                </a:lnSpc>
                <a:spcBef>
                  <a:spcPts val="0"/>
                </a:spcBef>
                <a:spcAft>
                  <a:spcPts val="0"/>
                </a:spcAft>
                <a:buClr>
                  <a:srgbClr val="000000"/>
                </a:buClr>
                <a:buSzPct val="120000"/>
                <a:buFont typeface="Wingdings" pitchFamily="2" charset="2"/>
                <a:buChar char="ü"/>
                <a:tabLst/>
                <a:defRPr/>
              </a:pPr>
              <a:endParaRPr kumimoji="0" lang="en-IN" sz="1400" b="0" i="0" u="none" strike="noStrike" kern="0" cap="none" spc="0" normalizeH="0" baseline="0" noProof="0" dirty="0">
                <a:ln>
                  <a:noFill/>
                </a:ln>
                <a:solidFill>
                  <a:srgbClr val="000000"/>
                </a:solidFill>
                <a:effectLst/>
                <a:uLnTx/>
                <a:uFillTx/>
                <a:cs typeface="Arial"/>
                <a:sym typeface="Arial"/>
              </a:endParaRPr>
            </a:p>
            <a:p>
              <a:pPr marL="214313" marR="0" lvl="0" indent="-214313" algn="just" defTabSz="914400" eaLnBrk="1" fontAlgn="auto" latinLnBrk="0" hangingPunct="1">
                <a:lnSpc>
                  <a:spcPct val="100000"/>
                </a:lnSpc>
                <a:spcBef>
                  <a:spcPts val="0"/>
                </a:spcBef>
                <a:spcAft>
                  <a:spcPts val="0"/>
                </a:spcAft>
                <a:buClr>
                  <a:srgbClr val="00B050"/>
                </a:buClr>
                <a:buSzPct val="120000"/>
                <a:buFont typeface="Wingdings" pitchFamily="2" charset="2"/>
                <a:buChar char="ü"/>
                <a:tabLst/>
                <a:defRPr/>
              </a:pPr>
              <a:r>
                <a:rPr lang="en-IN" sz="1400" kern="0" dirty="0">
                  <a:solidFill>
                    <a:srgbClr val="000000"/>
                  </a:solidFill>
                  <a:cs typeface="Arial"/>
                  <a:sym typeface="Arial"/>
                </a:rPr>
                <a:t>Boost collaboration of your support and field teams</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br>
                <a:rPr kumimoji="0" lang="en-IN" sz="1400" b="0" i="0" u="none" strike="noStrike" kern="0" cap="none" spc="0" normalizeH="0" baseline="0" noProof="0" dirty="0">
                  <a:ln>
                    <a:noFill/>
                  </a:ln>
                  <a:solidFill>
                    <a:srgbClr val="000000"/>
                  </a:solidFill>
                  <a:effectLst/>
                  <a:uLnTx/>
                  <a:uFillTx/>
                  <a:cs typeface="Arial"/>
                  <a:sym typeface="Arial"/>
                </a:rPr>
              </a:br>
              <a:endParaRPr kumimoji="0" lang="en-US" sz="1400" b="0" i="0" u="none" strike="noStrike" kern="0" cap="none" spc="0" normalizeH="0" baseline="0" noProof="0" dirty="0">
                <a:ln>
                  <a:noFill/>
                </a:ln>
                <a:solidFill>
                  <a:srgbClr val="000000"/>
                </a:solidFill>
                <a:effectLst/>
                <a:uLnTx/>
                <a:uFillTx/>
                <a:cs typeface="Arial"/>
                <a:sym typeface="Arial"/>
              </a:endParaRPr>
            </a:p>
          </p:txBody>
        </p:sp>
      </p:grpSp>
      <p:pic>
        <p:nvPicPr>
          <p:cNvPr id="18" name="Picture 17">
            <a:extLst>
              <a:ext uri="{FF2B5EF4-FFF2-40B4-BE49-F238E27FC236}">
                <a16:creationId xmlns:a16="http://schemas.microsoft.com/office/drawing/2014/main" id="{DFBA5BBA-F567-3787-F18F-F5AA235E3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52247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Effortlessly Grow Customer Value</a:t>
            </a:r>
          </a:p>
        </p:txBody>
      </p:sp>
      <p:grpSp>
        <p:nvGrpSpPr>
          <p:cNvPr id="4" name="Group 3">
            <a:extLst>
              <a:ext uri="{FF2B5EF4-FFF2-40B4-BE49-F238E27FC236}">
                <a16:creationId xmlns:a16="http://schemas.microsoft.com/office/drawing/2014/main" id="{BF9AC3BD-C633-21D6-A0B2-F6748991CDF7}"/>
              </a:ext>
            </a:extLst>
          </p:cNvPr>
          <p:cNvGrpSpPr/>
          <p:nvPr/>
        </p:nvGrpSpPr>
        <p:grpSpPr>
          <a:xfrm>
            <a:off x="326836" y="1057443"/>
            <a:ext cx="11239791" cy="5204810"/>
            <a:chOff x="392075" y="775078"/>
            <a:chExt cx="8387361" cy="4199446"/>
          </a:xfrm>
        </p:grpSpPr>
        <p:sp>
          <p:nvSpPr>
            <p:cNvPr id="5" name="Google Shape;551;p70">
              <a:extLst>
                <a:ext uri="{FF2B5EF4-FFF2-40B4-BE49-F238E27FC236}">
                  <a16:creationId xmlns:a16="http://schemas.microsoft.com/office/drawing/2014/main" id="{115991F9-0FB1-9E41-F0B2-01D2F075AE4A}"/>
                </a:ext>
              </a:extLst>
            </p:cNvPr>
            <p:cNvSpPr/>
            <p:nvPr/>
          </p:nvSpPr>
          <p:spPr>
            <a:xfrm>
              <a:off x="3494700" y="1282925"/>
              <a:ext cx="2434500" cy="100320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6" name="Google Shape;552;p70">
              <a:extLst>
                <a:ext uri="{FF2B5EF4-FFF2-40B4-BE49-F238E27FC236}">
                  <a16:creationId xmlns:a16="http://schemas.microsoft.com/office/drawing/2014/main" id="{86B953AF-8FB9-68C9-653E-413012C8D7FE}"/>
                </a:ext>
              </a:extLst>
            </p:cNvPr>
            <p:cNvSpPr/>
            <p:nvPr/>
          </p:nvSpPr>
          <p:spPr>
            <a:xfrm>
              <a:off x="3494700" y="2448779"/>
              <a:ext cx="2434500" cy="107490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7" name="Google Shape;553;p70">
              <a:extLst>
                <a:ext uri="{FF2B5EF4-FFF2-40B4-BE49-F238E27FC236}">
                  <a16:creationId xmlns:a16="http://schemas.microsoft.com/office/drawing/2014/main" id="{A49380E5-5A09-6CE1-5528-F542050AFB9D}"/>
                </a:ext>
              </a:extLst>
            </p:cNvPr>
            <p:cNvSpPr/>
            <p:nvPr/>
          </p:nvSpPr>
          <p:spPr>
            <a:xfrm>
              <a:off x="3494700" y="3686324"/>
              <a:ext cx="2434500" cy="1288200"/>
            </a:xfrm>
            <a:prstGeom prst="roundRect">
              <a:avLst>
                <a:gd name="adj" fmla="val 6096"/>
              </a:avLst>
            </a:prstGeom>
            <a:solidFill>
              <a:srgbClr val="FFFFFF"/>
            </a:solidFill>
            <a:ln w="9525" cap="flat" cmpd="sng">
              <a:solidFill>
                <a:srgbClr val="00BF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8" name="Google Shape;554;p70">
              <a:extLst>
                <a:ext uri="{FF2B5EF4-FFF2-40B4-BE49-F238E27FC236}">
                  <a16:creationId xmlns:a16="http://schemas.microsoft.com/office/drawing/2014/main" id="{685EFC82-F7C8-8F2A-9C44-8B36BAABBEDC}"/>
                </a:ext>
              </a:extLst>
            </p:cNvPr>
            <p:cNvSpPr/>
            <p:nvPr/>
          </p:nvSpPr>
          <p:spPr>
            <a:xfrm>
              <a:off x="392075" y="3889725"/>
              <a:ext cx="2787900" cy="1074900"/>
            </a:xfrm>
            <a:prstGeom prst="roundRect">
              <a:avLst>
                <a:gd name="adj" fmla="val 12897"/>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9" name="Google Shape;555;p70">
              <a:extLst>
                <a:ext uri="{FF2B5EF4-FFF2-40B4-BE49-F238E27FC236}">
                  <a16:creationId xmlns:a16="http://schemas.microsoft.com/office/drawing/2014/main" id="{32961875-DC3A-4436-863E-0F18292A563F}"/>
                </a:ext>
              </a:extLst>
            </p:cNvPr>
            <p:cNvSpPr/>
            <p:nvPr/>
          </p:nvSpPr>
          <p:spPr>
            <a:xfrm>
              <a:off x="392075" y="2345875"/>
              <a:ext cx="2787900" cy="1288200"/>
            </a:xfrm>
            <a:prstGeom prst="roundRect">
              <a:avLst>
                <a:gd name="adj" fmla="val 3483"/>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10" name="Google Shape;558;p70">
              <a:extLst>
                <a:ext uri="{FF2B5EF4-FFF2-40B4-BE49-F238E27FC236}">
                  <a16:creationId xmlns:a16="http://schemas.microsoft.com/office/drawing/2014/main" id="{32FD1E11-18ED-CC90-9468-AEB2B1865097}"/>
                </a:ext>
              </a:extLst>
            </p:cNvPr>
            <p:cNvSpPr txBox="1"/>
            <p:nvPr/>
          </p:nvSpPr>
          <p:spPr>
            <a:xfrm>
              <a:off x="6344936" y="2772400"/>
              <a:ext cx="2434500" cy="397297"/>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000000"/>
                  </a:solidFill>
                  <a:effectLst/>
                  <a:uLnTx/>
                  <a:uFillTx/>
                  <a:ea typeface="Roboto Medium"/>
                  <a:cs typeface="Roboto Medium"/>
                  <a:sym typeface="Roboto Medium"/>
                </a:rPr>
                <a:t>Improve Walet Share </a:t>
              </a:r>
              <a:endParaRPr kumimoji="0" sz="2000" b="0" i="0" u="none" strike="noStrike" kern="0" cap="none" spc="0" normalizeH="0" baseline="0" noProof="0" dirty="0">
                <a:ln>
                  <a:noFill/>
                </a:ln>
                <a:solidFill>
                  <a:srgbClr val="000000"/>
                </a:solidFill>
                <a:effectLst/>
                <a:highlight>
                  <a:srgbClr val="FFFF00"/>
                </a:highlight>
                <a:uLnTx/>
                <a:uFillTx/>
                <a:ea typeface="Roboto Medium"/>
                <a:cs typeface="Roboto Medium"/>
                <a:sym typeface="Roboto Medium"/>
              </a:endParaRPr>
            </a:p>
          </p:txBody>
        </p:sp>
        <p:sp>
          <p:nvSpPr>
            <p:cNvPr id="11" name="Google Shape;559;p70">
              <a:extLst>
                <a:ext uri="{FF2B5EF4-FFF2-40B4-BE49-F238E27FC236}">
                  <a16:creationId xmlns:a16="http://schemas.microsoft.com/office/drawing/2014/main" id="{6FDCC868-5BA3-2A7C-7066-DC4B2FAAE468}"/>
                </a:ext>
              </a:extLst>
            </p:cNvPr>
            <p:cNvSpPr txBox="1"/>
            <p:nvPr/>
          </p:nvSpPr>
          <p:spPr>
            <a:xfrm>
              <a:off x="6399986" y="4191113"/>
              <a:ext cx="2324400" cy="147300"/>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000000"/>
                  </a:solidFill>
                  <a:effectLst/>
                  <a:uLnTx/>
                  <a:uFillTx/>
                  <a:ea typeface="Roboto Medium"/>
                  <a:cs typeface="Roboto Medium"/>
                  <a:sym typeface="Roboto Medium"/>
                </a:rPr>
                <a:t> Accelerate Time to Value</a:t>
              </a:r>
              <a:endParaRPr kumimoji="0" sz="2000" b="0" i="0" u="none" strike="noStrike" kern="0" cap="none" spc="0" normalizeH="0" baseline="0" noProof="0">
                <a:ln>
                  <a:noFill/>
                </a:ln>
                <a:solidFill>
                  <a:srgbClr val="000000"/>
                </a:solidFill>
                <a:effectLst/>
                <a:uLnTx/>
                <a:uFillTx/>
                <a:ea typeface="Roboto Medium"/>
                <a:cs typeface="Roboto Medium"/>
                <a:sym typeface="Roboto Medium"/>
              </a:endParaRPr>
            </a:p>
          </p:txBody>
        </p:sp>
        <p:sp>
          <p:nvSpPr>
            <p:cNvPr id="12" name="Google Shape;561;p70">
              <a:extLst>
                <a:ext uri="{FF2B5EF4-FFF2-40B4-BE49-F238E27FC236}">
                  <a16:creationId xmlns:a16="http://schemas.microsoft.com/office/drawing/2014/main" id="{D2B5C2CD-84C7-1E00-69C2-0CFE6F9C1404}"/>
                </a:ext>
              </a:extLst>
            </p:cNvPr>
            <p:cNvSpPr txBox="1"/>
            <p:nvPr/>
          </p:nvSpPr>
          <p:spPr>
            <a:xfrm>
              <a:off x="3694031" y="775078"/>
              <a:ext cx="1996200" cy="446963"/>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BF6F"/>
                  </a:solidFill>
                  <a:effectLst/>
                  <a:uLnTx/>
                  <a:uFillTx/>
                  <a:ea typeface="Roboto"/>
                  <a:cs typeface="Roboto"/>
                  <a:sym typeface="Roboto"/>
                </a:rPr>
                <a:t>Value Drivers</a:t>
              </a:r>
              <a:endParaRPr kumimoji="0" sz="2400" b="1" i="0" u="none" strike="noStrike" kern="0" cap="none" spc="0" normalizeH="0" baseline="0" noProof="0" dirty="0">
                <a:ln>
                  <a:noFill/>
                </a:ln>
                <a:solidFill>
                  <a:srgbClr val="00BF6F"/>
                </a:solidFill>
                <a:effectLst/>
                <a:uLnTx/>
                <a:uFillTx/>
                <a:ea typeface="Roboto"/>
                <a:cs typeface="Roboto"/>
                <a:sym typeface="Roboto"/>
              </a:endParaRPr>
            </a:p>
          </p:txBody>
        </p:sp>
        <p:sp>
          <p:nvSpPr>
            <p:cNvPr id="13" name="Google Shape;563;p70">
              <a:extLst>
                <a:ext uri="{FF2B5EF4-FFF2-40B4-BE49-F238E27FC236}">
                  <a16:creationId xmlns:a16="http://schemas.microsoft.com/office/drawing/2014/main" id="{A03BCBAD-63DD-573B-3059-5DD28D59E889}"/>
                </a:ext>
              </a:extLst>
            </p:cNvPr>
            <p:cNvSpPr/>
            <p:nvPr/>
          </p:nvSpPr>
          <p:spPr>
            <a:xfrm>
              <a:off x="392075" y="1292750"/>
              <a:ext cx="2787900" cy="925200"/>
            </a:xfrm>
            <a:prstGeom prst="roundRect">
              <a:avLst>
                <a:gd name="adj" fmla="val 17316"/>
              </a:avLst>
            </a:prstGeom>
            <a:solidFill>
              <a:srgbClr val="FFFFFF"/>
            </a:solidFill>
            <a:ln w="9525" cap="flat" cmpd="sng">
              <a:solidFill>
                <a:srgbClr val="EBEF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14" name="Google Shape;564;p70">
              <a:extLst>
                <a:ext uri="{FF2B5EF4-FFF2-40B4-BE49-F238E27FC236}">
                  <a16:creationId xmlns:a16="http://schemas.microsoft.com/office/drawing/2014/main" id="{6D18D3E3-5EE6-BE36-E01B-EAEBEBE36B39}"/>
                </a:ext>
              </a:extLst>
            </p:cNvPr>
            <p:cNvSpPr txBox="1"/>
            <p:nvPr/>
          </p:nvSpPr>
          <p:spPr>
            <a:xfrm>
              <a:off x="6399986" y="1700700"/>
              <a:ext cx="2324400" cy="147300"/>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000000"/>
                  </a:solidFill>
                  <a:effectLst/>
                  <a:uLnTx/>
                  <a:uFillTx/>
                  <a:ea typeface="Roboto Medium"/>
                  <a:cs typeface="Roboto Medium"/>
                  <a:sym typeface="Roboto Medium"/>
                </a:rPr>
                <a:t>Improve Life cycle Management</a:t>
              </a:r>
              <a:endParaRPr kumimoji="0" sz="2000" b="0" i="0" u="none" strike="noStrike" kern="0" cap="none" spc="0" normalizeH="0" baseline="0" noProof="0" dirty="0">
                <a:ln>
                  <a:noFill/>
                </a:ln>
                <a:solidFill>
                  <a:srgbClr val="000000"/>
                </a:solidFill>
                <a:effectLst/>
                <a:uLnTx/>
                <a:uFillTx/>
                <a:ea typeface="Roboto Medium"/>
                <a:cs typeface="Roboto Medium"/>
                <a:sym typeface="Roboto Medium"/>
              </a:endParaRPr>
            </a:p>
          </p:txBody>
        </p:sp>
        <p:sp>
          <p:nvSpPr>
            <p:cNvPr id="15" name="Google Shape;565;p70">
              <a:extLst>
                <a:ext uri="{FF2B5EF4-FFF2-40B4-BE49-F238E27FC236}">
                  <a16:creationId xmlns:a16="http://schemas.microsoft.com/office/drawing/2014/main" id="{264C383C-090C-E907-83E6-628029255A97}"/>
                </a:ext>
              </a:extLst>
            </p:cNvPr>
            <p:cNvSpPr txBox="1"/>
            <p:nvPr/>
          </p:nvSpPr>
          <p:spPr>
            <a:xfrm>
              <a:off x="3772998" y="1820200"/>
              <a:ext cx="21561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Effortlessly monitor customer health </a:t>
              </a: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6" name="Google Shape;566;p70">
              <a:extLst>
                <a:ext uri="{FF2B5EF4-FFF2-40B4-BE49-F238E27FC236}">
                  <a16:creationId xmlns:a16="http://schemas.microsoft.com/office/drawing/2014/main" id="{57F4A9CE-9B35-93B1-B4F8-CDECB32CA4B9}"/>
                </a:ext>
              </a:extLst>
            </p:cNvPr>
            <p:cNvSpPr txBox="1"/>
            <p:nvPr/>
          </p:nvSpPr>
          <p:spPr>
            <a:xfrm>
              <a:off x="3773012" y="2504800"/>
              <a:ext cx="20187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Transform service calls into sales opportunities w/ next-best-offers</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7" name="Google Shape;567;p70">
              <a:extLst>
                <a:ext uri="{FF2B5EF4-FFF2-40B4-BE49-F238E27FC236}">
                  <a16:creationId xmlns:a16="http://schemas.microsoft.com/office/drawing/2014/main" id="{A78494B6-A88F-6678-C51E-C2191427E16F}"/>
                </a:ext>
              </a:extLst>
            </p:cNvPr>
            <p:cNvSpPr txBox="1"/>
            <p:nvPr/>
          </p:nvSpPr>
          <p:spPr>
            <a:xfrm>
              <a:off x="3773012" y="1286875"/>
              <a:ext cx="21000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Proactively understand customer challenges and anticipate their needs</a:t>
              </a: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18" name="Google Shape;568;p70">
              <a:extLst>
                <a:ext uri="{FF2B5EF4-FFF2-40B4-BE49-F238E27FC236}">
                  <a16:creationId xmlns:a16="http://schemas.microsoft.com/office/drawing/2014/main" id="{C80CA6AC-D084-1C68-BA51-0C9F2E61EFE1}"/>
                </a:ext>
              </a:extLst>
            </p:cNvPr>
            <p:cNvSpPr txBox="1"/>
            <p:nvPr/>
          </p:nvSpPr>
          <p:spPr>
            <a:xfrm>
              <a:off x="3773012" y="3019146"/>
              <a:ext cx="19314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Enable sellers with customer insights to close deals faster</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p:txBody>
        </p:sp>
        <p:sp>
          <p:nvSpPr>
            <p:cNvPr id="19" name="Google Shape;569;p70">
              <a:extLst>
                <a:ext uri="{FF2B5EF4-FFF2-40B4-BE49-F238E27FC236}">
                  <a16:creationId xmlns:a16="http://schemas.microsoft.com/office/drawing/2014/main" id="{356A91AB-EE6D-AA00-9D00-98A01D1F819D}"/>
                </a:ext>
              </a:extLst>
            </p:cNvPr>
            <p:cNvSpPr txBox="1"/>
            <p:nvPr/>
          </p:nvSpPr>
          <p:spPr>
            <a:xfrm>
              <a:off x="3773012" y="3705363"/>
              <a:ext cx="18339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Innovate faster with greater business agility</a:t>
              </a: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20" name="Google Shape;570;p70">
              <a:extLst>
                <a:ext uri="{FF2B5EF4-FFF2-40B4-BE49-F238E27FC236}">
                  <a16:creationId xmlns:a16="http://schemas.microsoft.com/office/drawing/2014/main" id="{C8019544-19CC-FC53-75B7-5177D87D21D3}"/>
                </a:ext>
              </a:extLst>
            </p:cNvPr>
            <p:cNvSpPr txBox="1"/>
            <p:nvPr/>
          </p:nvSpPr>
          <p:spPr>
            <a:xfrm>
              <a:off x="659350" y="1340075"/>
              <a:ext cx="2434500" cy="8421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Real-time alerts and workflows to quickly diagnose customer challenges </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Data-driven insights that monitor customer health</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457189"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ea typeface="Roboto"/>
                <a:cs typeface="Roboto"/>
                <a:sym typeface="Roboto"/>
              </a:endParaRPr>
            </a:p>
          </p:txBody>
        </p:sp>
        <p:sp>
          <p:nvSpPr>
            <p:cNvPr id="21" name="Google Shape;571;p70">
              <a:extLst>
                <a:ext uri="{FF2B5EF4-FFF2-40B4-BE49-F238E27FC236}">
                  <a16:creationId xmlns:a16="http://schemas.microsoft.com/office/drawing/2014/main" id="{C37E0290-95C4-AE1D-9FCE-4B9A0EEFF34F}"/>
                </a:ext>
              </a:extLst>
            </p:cNvPr>
            <p:cNvSpPr txBox="1"/>
            <p:nvPr/>
          </p:nvSpPr>
          <p:spPr>
            <a:xfrm>
              <a:off x="659350" y="3907807"/>
              <a:ext cx="2311800" cy="3339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Rapidly develop new apps that enable teams across the business to gain customer insights</a:t>
              </a: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Integrate flexibly with over 1,000+ marketplace apps. </a:t>
              </a:r>
              <a:endParaRPr kumimoji="0" sz="1400" b="0" i="0" u="none" strike="noStrike" kern="0" cap="none" spc="0" normalizeH="0" baseline="0" noProof="0">
                <a:ln>
                  <a:noFill/>
                </a:ln>
                <a:solidFill>
                  <a:srgbClr val="000000"/>
                </a:solidFill>
                <a:effectLst/>
                <a:uLnTx/>
                <a:uFillTx/>
                <a:ea typeface="Roboto"/>
                <a:cs typeface="Roboto"/>
                <a:sym typeface="Roboto"/>
              </a:endParaRPr>
            </a:p>
          </p:txBody>
        </p:sp>
        <p:sp>
          <p:nvSpPr>
            <p:cNvPr id="22" name="Google Shape;572;p70">
              <a:extLst>
                <a:ext uri="{FF2B5EF4-FFF2-40B4-BE49-F238E27FC236}">
                  <a16:creationId xmlns:a16="http://schemas.microsoft.com/office/drawing/2014/main" id="{FD311458-9F96-B9B2-24F4-CD12D8924162}"/>
                </a:ext>
              </a:extLst>
            </p:cNvPr>
            <p:cNvSpPr txBox="1"/>
            <p:nvPr/>
          </p:nvSpPr>
          <p:spPr>
            <a:xfrm>
              <a:off x="659350" y="2257350"/>
              <a:ext cx="2356500" cy="12882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Seamless transition from service resolution to next-best-offer</a:t>
              </a:r>
              <a:endParaRPr kumimoji="0" sz="14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ea typeface="Roboto"/>
                  <a:cs typeface="Roboto"/>
                  <a:sym typeface="Roboto"/>
                </a:rPr>
                <a:t>Unified Profiles to provide a single view into service and selling activities. </a:t>
              </a:r>
              <a:endParaRPr kumimoji="0" sz="1200" b="0" i="0" u="none" strike="noStrike" kern="0" cap="none" spc="0" normalizeH="0" baseline="0" noProof="0" dirty="0">
                <a:ln>
                  <a:noFill/>
                </a:ln>
                <a:solidFill>
                  <a:srgbClr val="000000"/>
                </a:solidFill>
                <a:effectLst/>
                <a:uLnTx/>
                <a:uFillTx/>
                <a:ea typeface="Roboto"/>
                <a:cs typeface="Roboto"/>
                <a:sym typeface="Roboto"/>
              </a:endParaRPr>
            </a:p>
          </p:txBody>
        </p:sp>
        <p:sp>
          <p:nvSpPr>
            <p:cNvPr id="23" name="Google Shape;573;p70">
              <a:extLst>
                <a:ext uri="{FF2B5EF4-FFF2-40B4-BE49-F238E27FC236}">
                  <a16:creationId xmlns:a16="http://schemas.microsoft.com/office/drawing/2014/main" id="{762E0BEE-BFDB-58FD-2A21-7D13C28E9B54}"/>
                </a:ext>
              </a:extLst>
            </p:cNvPr>
            <p:cNvSpPr txBox="1"/>
            <p:nvPr/>
          </p:nvSpPr>
          <p:spPr>
            <a:xfrm>
              <a:off x="3773012" y="4149625"/>
              <a:ext cx="1741500" cy="603000"/>
            </a:xfrm>
            <a:prstGeom prst="rect">
              <a:avLst/>
            </a:prstGeom>
            <a:no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ea typeface="Roboto"/>
                  <a:cs typeface="Roboto"/>
                  <a:sym typeface="Roboto"/>
                </a:rPr>
                <a:t>Create an ecosystem of customer delight with greater interoperability</a:t>
              </a:r>
              <a:endParaRPr kumimoji="0" sz="1400" b="0" i="0" u="none" strike="noStrike" kern="0" cap="none" spc="0" normalizeH="0" baseline="0" noProof="0">
                <a:ln>
                  <a:noFill/>
                </a:ln>
                <a:solidFill>
                  <a:srgbClr val="000000"/>
                </a:solidFill>
                <a:effectLst/>
                <a:uLnTx/>
                <a:uFillTx/>
                <a:ea typeface="Roboto"/>
                <a:cs typeface="Roboto"/>
                <a:sym typeface="Roboto"/>
              </a:endParaRPr>
            </a:p>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000000"/>
                </a:solidFill>
                <a:effectLst/>
                <a:uLnTx/>
                <a:uFillTx/>
                <a:ea typeface="Roboto"/>
                <a:cs typeface="Roboto"/>
                <a:sym typeface="Roboto"/>
              </a:endParaRPr>
            </a:p>
          </p:txBody>
        </p:sp>
        <p:grpSp>
          <p:nvGrpSpPr>
            <p:cNvPr id="24" name="Google Shape;574;p70">
              <a:extLst>
                <a:ext uri="{FF2B5EF4-FFF2-40B4-BE49-F238E27FC236}">
                  <a16:creationId xmlns:a16="http://schemas.microsoft.com/office/drawing/2014/main" id="{CB7C6294-B923-61DD-17E1-413F722AB999}"/>
                </a:ext>
              </a:extLst>
            </p:cNvPr>
            <p:cNvGrpSpPr/>
            <p:nvPr/>
          </p:nvGrpSpPr>
          <p:grpSpPr>
            <a:xfrm rot="-2700000">
              <a:off x="546589" y="1467185"/>
              <a:ext cx="111542" cy="63141"/>
              <a:chOff x="2538100" y="1657450"/>
              <a:chExt cx="424500" cy="240300"/>
            </a:xfrm>
          </p:grpSpPr>
          <p:sp>
            <p:nvSpPr>
              <p:cNvPr id="63" name="Google Shape;575;p70">
                <a:extLst>
                  <a:ext uri="{FF2B5EF4-FFF2-40B4-BE49-F238E27FC236}">
                    <a16:creationId xmlns:a16="http://schemas.microsoft.com/office/drawing/2014/main" id="{20132C2E-566C-5153-0AF1-CAA32EBE15A8}"/>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64" name="Google Shape;576;p70">
                <a:extLst>
                  <a:ext uri="{FF2B5EF4-FFF2-40B4-BE49-F238E27FC236}">
                    <a16:creationId xmlns:a16="http://schemas.microsoft.com/office/drawing/2014/main" id="{072C2B22-C9C0-E6E1-4634-944BD6E86410}"/>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25" name="Google Shape;577;p70">
              <a:extLst>
                <a:ext uri="{FF2B5EF4-FFF2-40B4-BE49-F238E27FC236}">
                  <a16:creationId xmlns:a16="http://schemas.microsoft.com/office/drawing/2014/main" id="{7CA79F24-DF3C-6BAE-FB67-FFB2F67272DF}"/>
                </a:ext>
              </a:extLst>
            </p:cNvPr>
            <p:cNvGrpSpPr/>
            <p:nvPr/>
          </p:nvGrpSpPr>
          <p:grpSpPr>
            <a:xfrm rot="-2700000">
              <a:off x="546589" y="2527310"/>
              <a:ext cx="111542" cy="63141"/>
              <a:chOff x="2538100" y="1657450"/>
              <a:chExt cx="424500" cy="240300"/>
            </a:xfrm>
          </p:grpSpPr>
          <p:sp>
            <p:nvSpPr>
              <p:cNvPr id="61" name="Google Shape;578;p70">
                <a:extLst>
                  <a:ext uri="{FF2B5EF4-FFF2-40B4-BE49-F238E27FC236}">
                    <a16:creationId xmlns:a16="http://schemas.microsoft.com/office/drawing/2014/main" id="{D455539F-5B5C-F55E-4B32-38AFC881BAAC}"/>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62" name="Google Shape;579;p70">
                <a:extLst>
                  <a:ext uri="{FF2B5EF4-FFF2-40B4-BE49-F238E27FC236}">
                    <a16:creationId xmlns:a16="http://schemas.microsoft.com/office/drawing/2014/main" id="{54BA254A-AD7F-4AB7-D5C7-CBA356F74D11}"/>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26" name="Google Shape;580;p70">
              <a:extLst>
                <a:ext uri="{FF2B5EF4-FFF2-40B4-BE49-F238E27FC236}">
                  <a16:creationId xmlns:a16="http://schemas.microsoft.com/office/drawing/2014/main" id="{6E3C542A-F6D9-A67A-1D40-9C89DFAE6718}"/>
                </a:ext>
              </a:extLst>
            </p:cNvPr>
            <p:cNvGrpSpPr/>
            <p:nvPr/>
          </p:nvGrpSpPr>
          <p:grpSpPr>
            <a:xfrm rot="-2700000">
              <a:off x="546589" y="3128074"/>
              <a:ext cx="111542" cy="63141"/>
              <a:chOff x="2538100" y="1657450"/>
              <a:chExt cx="424500" cy="240300"/>
            </a:xfrm>
          </p:grpSpPr>
          <p:sp>
            <p:nvSpPr>
              <p:cNvPr id="59" name="Google Shape;581;p70">
                <a:extLst>
                  <a:ext uri="{FF2B5EF4-FFF2-40B4-BE49-F238E27FC236}">
                    <a16:creationId xmlns:a16="http://schemas.microsoft.com/office/drawing/2014/main" id="{639BD4CF-5DD1-D9C1-8869-9CD0E44308CF}"/>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60" name="Google Shape;582;p70">
                <a:extLst>
                  <a:ext uri="{FF2B5EF4-FFF2-40B4-BE49-F238E27FC236}">
                    <a16:creationId xmlns:a16="http://schemas.microsoft.com/office/drawing/2014/main" id="{BE2684BF-76EE-7B37-AB74-56A36D7A368B}"/>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27" name="Google Shape;583;p70">
              <a:extLst>
                <a:ext uri="{FF2B5EF4-FFF2-40B4-BE49-F238E27FC236}">
                  <a16:creationId xmlns:a16="http://schemas.microsoft.com/office/drawing/2014/main" id="{834B24F9-38C4-4220-7A6D-73013E177D09}"/>
                </a:ext>
              </a:extLst>
            </p:cNvPr>
            <p:cNvGrpSpPr/>
            <p:nvPr/>
          </p:nvGrpSpPr>
          <p:grpSpPr>
            <a:xfrm rot="-2700000">
              <a:off x="546589" y="4044110"/>
              <a:ext cx="111542" cy="63141"/>
              <a:chOff x="2538100" y="1657450"/>
              <a:chExt cx="424500" cy="240300"/>
            </a:xfrm>
          </p:grpSpPr>
          <p:sp>
            <p:nvSpPr>
              <p:cNvPr id="57" name="Google Shape;584;p70">
                <a:extLst>
                  <a:ext uri="{FF2B5EF4-FFF2-40B4-BE49-F238E27FC236}">
                    <a16:creationId xmlns:a16="http://schemas.microsoft.com/office/drawing/2014/main" id="{37F41BF9-30E0-14C4-2B24-80FF316259E0}"/>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8" name="Google Shape;585;p70">
                <a:extLst>
                  <a:ext uri="{FF2B5EF4-FFF2-40B4-BE49-F238E27FC236}">
                    <a16:creationId xmlns:a16="http://schemas.microsoft.com/office/drawing/2014/main" id="{389D5207-204A-2B65-0DB3-B77A6C7EEF3A}"/>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86;p70">
              <a:extLst>
                <a:ext uri="{FF2B5EF4-FFF2-40B4-BE49-F238E27FC236}">
                  <a16:creationId xmlns:a16="http://schemas.microsoft.com/office/drawing/2014/main" id="{F9C1D141-4ED6-C091-2A0A-45201178605F}"/>
                </a:ext>
              </a:extLst>
            </p:cNvPr>
            <p:cNvGrpSpPr/>
            <p:nvPr/>
          </p:nvGrpSpPr>
          <p:grpSpPr>
            <a:xfrm rot="-2700000">
              <a:off x="3668002" y="1425698"/>
              <a:ext cx="111542" cy="63141"/>
              <a:chOff x="2538100" y="1657450"/>
              <a:chExt cx="424500" cy="240300"/>
            </a:xfrm>
          </p:grpSpPr>
          <p:sp>
            <p:nvSpPr>
              <p:cNvPr id="55" name="Google Shape;587;p70">
                <a:extLst>
                  <a:ext uri="{FF2B5EF4-FFF2-40B4-BE49-F238E27FC236}">
                    <a16:creationId xmlns:a16="http://schemas.microsoft.com/office/drawing/2014/main" id="{5A790E14-E313-5786-AB2C-DBA9EB6F23A2}"/>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6" name="Google Shape;588;p70">
                <a:extLst>
                  <a:ext uri="{FF2B5EF4-FFF2-40B4-BE49-F238E27FC236}">
                    <a16:creationId xmlns:a16="http://schemas.microsoft.com/office/drawing/2014/main" id="{466C7E9A-6C0D-E91B-80BA-B5CF0430B99A}"/>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29" name="Google Shape;589;p70">
              <a:extLst>
                <a:ext uri="{FF2B5EF4-FFF2-40B4-BE49-F238E27FC236}">
                  <a16:creationId xmlns:a16="http://schemas.microsoft.com/office/drawing/2014/main" id="{1A525935-AF60-15B5-1170-36CB72C5C9F9}"/>
                </a:ext>
              </a:extLst>
            </p:cNvPr>
            <p:cNvGrpSpPr/>
            <p:nvPr/>
          </p:nvGrpSpPr>
          <p:grpSpPr>
            <a:xfrm rot="-2700000">
              <a:off x="3668002" y="1971136"/>
              <a:ext cx="111542" cy="63141"/>
              <a:chOff x="2538100" y="1657450"/>
              <a:chExt cx="424500" cy="240300"/>
            </a:xfrm>
          </p:grpSpPr>
          <p:sp>
            <p:nvSpPr>
              <p:cNvPr id="53" name="Google Shape;590;p70">
                <a:extLst>
                  <a:ext uri="{FF2B5EF4-FFF2-40B4-BE49-F238E27FC236}">
                    <a16:creationId xmlns:a16="http://schemas.microsoft.com/office/drawing/2014/main" id="{1B156842-7594-2416-5BB2-57FBE2437541}"/>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4" name="Google Shape;591;p70">
                <a:extLst>
                  <a:ext uri="{FF2B5EF4-FFF2-40B4-BE49-F238E27FC236}">
                    <a16:creationId xmlns:a16="http://schemas.microsoft.com/office/drawing/2014/main" id="{68E4BCD0-BAC7-04F3-4BDE-39FFA9FDFB0F}"/>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30" name="Google Shape;592;p70">
              <a:extLst>
                <a:ext uri="{FF2B5EF4-FFF2-40B4-BE49-F238E27FC236}">
                  <a16:creationId xmlns:a16="http://schemas.microsoft.com/office/drawing/2014/main" id="{B6DD622A-347D-AD63-5C53-D421C21852C4}"/>
                </a:ext>
              </a:extLst>
            </p:cNvPr>
            <p:cNvGrpSpPr/>
            <p:nvPr/>
          </p:nvGrpSpPr>
          <p:grpSpPr>
            <a:xfrm rot="-2700000">
              <a:off x="3668002" y="2659385"/>
              <a:ext cx="111542" cy="63141"/>
              <a:chOff x="2538100" y="1657450"/>
              <a:chExt cx="424500" cy="240300"/>
            </a:xfrm>
          </p:grpSpPr>
          <p:sp>
            <p:nvSpPr>
              <p:cNvPr id="51" name="Google Shape;593;p70">
                <a:extLst>
                  <a:ext uri="{FF2B5EF4-FFF2-40B4-BE49-F238E27FC236}">
                    <a16:creationId xmlns:a16="http://schemas.microsoft.com/office/drawing/2014/main" id="{C25B9622-BB9B-BA14-CE43-520D7AC7403A}"/>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2" name="Google Shape;594;p70">
                <a:extLst>
                  <a:ext uri="{FF2B5EF4-FFF2-40B4-BE49-F238E27FC236}">
                    <a16:creationId xmlns:a16="http://schemas.microsoft.com/office/drawing/2014/main" id="{173410AE-AB27-3125-30F1-CE457B8C3FE8}"/>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31" name="Google Shape;595;p70">
              <a:extLst>
                <a:ext uri="{FF2B5EF4-FFF2-40B4-BE49-F238E27FC236}">
                  <a16:creationId xmlns:a16="http://schemas.microsoft.com/office/drawing/2014/main" id="{0216B4DF-777B-89D6-ACDA-F6890DEE7979}"/>
                </a:ext>
              </a:extLst>
            </p:cNvPr>
            <p:cNvGrpSpPr/>
            <p:nvPr/>
          </p:nvGrpSpPr>
          <p:grpSpPr>
            <a:xfrm rot="-2700000">
              <a:off x="3668002" y="3154535"/>
              <a:ext cx="111542" cy="63141"/>
              <a:chOff x="2538100" y="1657450"/>
              <a:chExt cx="424500" cy="240300"/>
            </a:xfrm>
          </p:grpSpPr>
          <p:sp>
            <p:nvSpPr>
              <p:cNvPr id="49" name="Google Shape;596;p70">
                <a:extLst>
                  <a:ext uri="{FF2B5EF4-FFF2-40B4-BE49-F238E27FC236}">
                    <a16:creationId xmlns:a16="http://schemas.microsoft.com/office/drawing/2014/main" id="{AF5628A1-E843-A391-4C9F-9F5A89DAFC9B}"/>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0" name="Google Shape;597;p70">
                <a:extLst>
                  <a:ext uri="{FF2B5EF4-FFF2-40B4-BE49-F238E27FC236}">
                    <a16:creationId xmlns:a16="http://schemas.microsoft.com/office/drawing/2014/main" id="{1F579C48-2859-E6E6-88D1-62B5BEE3EA27}"/>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32" name="Google Shape;598;p70">
              <a:extLst>
                <a:ext uri="{FF2B5EF4-FFF2-40B4-BE49-F238E27FC236}">
                  <a16:creationId xmlns:a16="http://schemas.microsoft.com/office/drawing/2014/main" id="{E6237D5E-6357-5893-2EFB-5F9FCBD4F31F}"/>
                </a:ext>
              </a:extLst>
            </p:cNvPr>
            <p:cNvGrpSpPr/>
            <p:nvPr/>
          </p:nvGrpSpPr>
          <p:grpSpPr>
            <a:xfrm rot="-2700000">
              <a:off x="3668002" y="3845149"/>
              <a:ext cx="111542" cy="63141"/>
              <a:chOff x="2538100" y="1657450"/>
              <a:chExt cx="424500" cy="240300"/>
            </a:xfrm>
          </p:grpSpPr>
          <p:sp>
            <p:nvSpPr>
              <p:cNvPr id="47" name="Google Shape;599;p70">
                <a:extLst>
                  <a:ext uri="{FF2B5EF4-FFF2-40B4-BE49-F238E27FC236}">
                    <a16:creationId xmlns:a16="http://schemas.microsoft.com/office/drawing/2014/main" id="{9B7491E2-ED3E-B5C5-597A-08AF152AF506}"/>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48" name="Google Shape;600;p70">
                <a:extLst>
                  <a:ext uri="{FF2B5EF4-FFF2-40B4-BE49-F238E27FC236}">
                    <a16:creationId xmlns:a16="http://schemas.microsoft.com/office/drawing/2014/main" id="{8F89AF69-F543-909E-4510-06B4D89762E4}"/>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33" name="Google Shape;601;p70">
              <a:extLst>
                <a:ext uri="{FF2B5EF4-FFF2-40B4-BE49-F238E27FC236}">
                  <a16:creationId xmlns:a16="http://schemas.microsoft.com/office/drawing/2014/main" id="{EF28193F-FD4D-9C75-B138-4F7355C6F9BE}"/>
                </a:ext>
              </a:extLst>
            </p:cNvPr>
            <p:cNvGrpSpPr/>
            <p:nvPr/>
          </p:nvGrpSpPr>
          <p:grpSpPr>
            <a:xfrm rot="-2700000">
              <a:off x="3668002" y="4301774"/>
              <a:ext cx="111542" cy="63141"/>
              <a:chOff x="2538100" y="1657450"/>
              <a:chExt cx="424500" cy="240300"/>
            </a:xfrm>
          </p:grpSpPr>
          <p:sp>
            <p:nvSpPr>
              <p:cNvPr id="45" name="Google Shape;602;p70">
                <a:extLst>
                  <a:ext uri="{FF2B5EF4-FFF2-40B4-BE49-F238E27FC236}">
                    <a16:creationId xmlns:a16="http://schemas.microsoft.com/office/drawing/2014/main" id="{BD15C647-8ADC-055F-1199-530B3138F3C3}"/>
                  </a:ext>
                </a:extLst>
              </p:cNvPr>
              <p:cNvSpPr/>
              <p:nvPr/>
            </p:nvSpPr>
            <p:spPr>
              <a:xfrm>
                <a:off x="2538225" y="1657450"/>
                <a:ext cx="104100" cy="2403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46" name="Google Shape;603;p70">
                <a:extLst>
                  <a:ext uri="{FF2B5EF4-FFF2-40B4-BE49-F238E27FC236}">
                    <a16:creationId xmlns:a16="http://schemas.microsoft.com/office/drawing/2014/main" id="{741E5DC0-8FA5-3925-9A28-0D56CA51A98E}"/>
                  </a:ext>
                </a:extLst>
              </p:cNvPr>
              <p:cNvSpPr/>
              <p:nvPr/>
            </p:nvSpPr>
            <p:spPr>
              <a:xfrm rot="5400000">
                <a:off x="2698300" y="1633375"/>
                <a:ext cx="104100" cy="424500"/>
              </a:xfrm>
              <a:prstGeom prst="rect">
                <a:avLst/>
              </a:prstGeom>
              <a:solidFill>
                <a:srgbClr val="00BF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cxnSp>
          <p:nvCxnSpPr>
            <p:cNvPr id="34" name="Google Shape;604;p70">
              <a:extLst>
                <a:ext uri="{FF2B5EF4-FFF2-40B4-BE49-F238E27FC236}">
                  <a16:creationId xmlns:a16="http://schemas.microsoft.com/office/drawing/2014/main" id="{34B64599-EFA2-F6D5-BAE0-B586B847D821}"/>
                </a:ext>
              </a:extLst>
            </p:cNvPr>
            <p:cNvCxnSpPr/>
            <p:nvPr/>
          </p:nvCxnSpPr>
          <p:spPr>
            <a:xfrm>
              <a:off x="5979538" y="1797000"/>
              <a:ext cx="266700" cy="0"/>
            </a:xfrm>
            <a:prstGeom prst="straightConnector1">
              <a:avLst/>
            </a:prstGeom>
            <a:noFill/>
            <a:ln w="9525" cap="flat" cmpd="sng">
              <a:solidFill>
                <a:srgbClr val="000000"/>
              </a:solidFill>
              <a:prstDash val="solid"/>
              <a:round/>
              <a:headEnd type="none" w="med" len="med"/>
              <a:tailEnd type="triangle" w="med" len="med"/>
            </a:ln>
          </p:spPr>
        </p:cxnSp>
        <p:cxnSp>
          <p:nvCxnSpPr>
            <p:cNvPr id="35" name="Google Shape;605;p70">
              <a:extLst>
                <a:ext uri="{FF2B5EF4-FFF2-40B4-BE49-F238E27FC236}">
                  <a16:creationId xmlns:a16="http://schemas.microsoft.com/office/drawing/2014/main" id="{A888AD03-EBCA-8472-CB46-B8A8E7EA75F0}"/>
                </a:ext>
              </a:extLst>
            </p:cNvPr>
            <p:cNvCxnSpPr/>
            <p:nvPr/>
          </p:nvCxnSpPr>
          <p:spPr>
            <a:xfrm>
              <a:off x="5979538" y="2986225"/>
              <a:ext cx="266700" cy="0"/>
            </a:xfrm>
            <a:prstGeom prst="straightConnector1">
              <a:avLst/>
            </a:prstGeom>
            <a:noFill/>
            <a:ln w="9525" cap="flat" cmpd="sng">
              <a:solidFill>
                <a:srgbClr val="000000"/>
              </a:solidFill>
              <a:prstDash val="solid"/>
              <a:round/>
              <a:headEnd type="none" w="med" len="med"/>
              <a:tailEnd type="triangle" w="med" len="med"/>
            </a:ln>
          </p:spPr>
        </p:cxnSp>
        <p:cxnSp>
          <p:nvCxnSpPr>
            <p:cNvPr id="36" name="Google Shape;606;p70">
              <a:extLst>
                <a:ext uri="{FF2B5EF4-FFF2-40B4-BE49-F238E27FC236}">
                  <a16:creationId xmlns:a16="http://schemas.microsoft.com/office/drawing/2014/main" id="{CA091A13-5D59-44EB-C374-4F8868F2E82A}"/>
                </a:ext>
              </a:extLst>
            </p:cNvPr>
            <p:cNvCxnSpPr/>
            <p:nvPr/>
          </p:nvCxnSpPr>
          <p:spPr>
            <a:xfrm>
              <a:off x="5979538" y="4286363"/>
              <a:ext cx="266700" cy="0"/>
            </a:xfrm>
            <a:prstGeom prst="straightConnector1">
              <a:avLst/>
            </a:prstGeom>
            <a:noFill/>
            <a:ln w="9525" cap="flat" cmpd="sng">
              <a:solidFill>
                <a:srgbClr val="000000"/>
              </a:solidFill>
              <a:prstDash val="solid"/>
              <a:round/>
              <a:headEnd type="none" w="med" len="med"/>
              <a:tailEnd type="triangle" w="med" len="med"/>
            </a:ln>
          </p:spPr>
        </p:cxnSp>
        <p:grpSp>
          <p:nvGrpSpPr>
            <p:cNvPr id="37" name="Google Shape;607;p70">
              <a:extLst>
                <a:ext uri="{FF2B5EF4-FFF2-40B4-BE49-F238E27FC236}">
                  <a16:creationId xmlns:a16="http://schemas.microsoft.com/office/drawing/2014/main" id="{7FDFC57E-2A95-6B8B-A010-98761264FFD1}"/>
                </a:ext>
              </a:extLst>
            </p:cNvPr>
            <p:cNvGrpSpPr/>
            <p:nvPr/>
          </p:nvGrpSpPr>
          <p:grpSpPr>
            <a:xfrm rot="-2700000">
              <a:off x="546589" y="1924385"/>
              <a:ext cx="111542" cy="63141"/>
              <a:chOff x="2538100" y="1657450"/>
              <a:chExt cx="424500" cy="240300"/>
            </a:xfrm>
          </p:grpSpPr>
          <p:sp>
            <p:nvSpPr>
              <p:cNvPr id="43" name="Google Shape;608;p70">
                <a:extLst>
                  <a:ext uri="{FF2B5EF4-FFF2-40B4-BE49-F238E27FC236}">
                    <a16:creationId xmlns:a16="http://schemas.microsoft.com/office/drawing/2014/main" id="{3EE5E3D9-C104-31F4-0AEB-2F12AEEE4887}"/>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44" name="Google Shape;609;p70">
                <a:extLst>
                  <a:ext uri="{FF2B5EF4-FFF2-40B4-BE49-F238E27FC236}">
                    <a16:creationId xmlns:a16="http://schemas.microsoft.com/office/drawing/2014/main" id="{0BA75433-130C-E969-243E-98B178A90B8B}"/>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grpSp>
          <p:nvGrpSpPr>
            <p:cNvPr id="38" name="Google Shape;610;p70">
              <a:extLst>
                <a:ext uri="{FF2B5EF4-FFF2-40B4-BE49-F238E27FC236}">
                  <a16:creationId xmlns:a16="http://schemas.microsoft.com/office/drawing/2014/main" id="{FDAD3B3E-BF91-6313-4752-498CFED8261E}"/>
                </a:ext>
              </a:extLst>
            </p:cNvPr>
            <p:cNvGrpSpPr/>
            <p:nvPr/>
          </p:nvGrpSpPr>
          <p:grpSpPr>
            <a:xfrm rot="-2700000">
              <a:off x="546589" y="4653710"/>
              <a:ext cx="111542" cy="63141"/>
              <a:chOff x="2538100" y="1657450"/>
              <a:chExt cx="424500" cy="240300"/>
            </a:xfrm>
          </p:grpSpPr>
          <p:sp>
            <p:nvSpPr>
              <p:cNvPr id="41" name="Google Shape;611;p70">
                <a:extLst>
                  <a:ext uri="{FF2B5EF4-FFF2-40B4-BE49-F238E27FC236}">
                    <a16:creationId xmlns:a16="http://schemas.microsoft.com/office/drawing/2014/main" id="{B6E7B0FD-D28E-F11C-0105-4BA51BBDD2B5}"/>
                  </a:ext>
                </a:extLst>
              </p:cNvPr>
              <p:cNvSpPr/>
              <p:nvPr/>
            </p:nvSpPr>
            <p:spPr>
              <a:xfrm>
                <a:off x="2538225" y="1657450"/>
                <a:ext cx="104100" cy="2403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42" name="Google Shape;612;p70">
                <a:extLst>
                  <a:ext uri="{FF2B5EF4-FFF2-40B4-BE49-F238E27FC236}">
                    <a16:creationId xmlns:a16="http://schemas.microsoft.com/office/drawing/2014/main" id="{72FD0B06-1129-B002-CE9F-7A68BE897DBA}"/>
                  </a:ext>
                </a:extLst>
              </p:cNvPr>
              <p:cNvSpPr/>
              <p:nvPr/>
            </p:nvSpPr>
            <p:spPr>
              <a:xfrm rot="5400000">
                <a:off x="2698300" y="1633375"/>
                <a:ext cx="104100" cy="424500"/>
              </a:xfrm>
              <a:prstGeom prst="rect">
                <a:avLst/>
              </a:prstGeom>
              <a:solidFill>
                <a:srgbClr val="FF67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sp>
          <p:nvSpPr>
            <p:cNvPr id="39" name="Google Shape;410;p68">
              <a:extLst>
                <a:ext uri="{FF2B5EF4-FFF2-40B4-BE49-F238E27FC236}">
                  <a16:creationId xmlns:a16="http://schemas.microsoft.com/office/drawing/2014/main" id="{3CD945E4-1E4F-30AE-DDB1-E84FB5B1C03F}"/>
                </a:ext>
              </a:extLst>
            </p:cNvPr>
            <p:cNvSpPr txBox="1"/>
            <p:nvPr/>
          </p:nvSpPr>
          <p:spPr>
            <a:xfrm>
              <a:off x="540623" y="778150"/>
              <a:ext cx="2489237" cy="446963"/>
            </a:xfrm>
            <a:prstGeom prst="rect">
              <a:avLst/>
            </a:prstGeom>
            <a:noFill/>
            <a:ln>
              <a:noFill/>
            </a:ln>
          </p:spPr>
          <p:txBody>
            <a:bodyPr spcFirstLastPara="1" wrap="square" lIns="91425" tIns="91425" rIns="91425" bIns="91425"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0000"/>
                  </a:solidFill>
                  <a:effectLst/>
                  <a:uLnTx/>
                  <a:uFillTx/>
                  <a:ea typeface="Roboto"/>
                  <a:cs typeface="Roboto"/>
                  <a:sym typeface="Roboto"/>
                </a:rPr>
                <a:t>Potential Use Cases </a:t>
              </a:r>
              <a:endParaRPr kumimoji="0" sz="2400" b="1" i="0" u="none" strike="noStrike" kern="0" cap="none" spc="0" normalizeH="0" baseline="0" noProof="0" dirty="0">
                <a:ln>
                  <a:noFill/>
                </a:ln>
                <a:solidFill>
                  <a:srgbClr val="000000"/>
                </a:solidFill>
                <a:effectLst/>
                <a:uLnTx/>
                <a:uFillTx/>
                <a:ea typeface="Roboto"/>
                <a:cs typeface="Roboto"/>
                <a:sym typeface="Roboto"/>
              </a:endParaRPr>
            </a:p>
          </p:txBody>
        </p:sp>
        <p:sp>
          <p:nvSpPr>
            <p:cNvPr id="40" name="Google Shape;411;p68">
              <a:extLst>
                <a:ext uri="{FF2B5EF4-FFF2-40B4-BE49-F238E27FC236}">
                  <a16:creationId xmlns:a16="http://schemas.microsoft.com/office/drawing/2014/main" id="{B6C231E6-EA20-87C2-FDA3-9321957021A6}"/>
                </a:ext>
              </a:extLst>
            </p:cNvPr>
            <p:cNvSpPr txBox="1"/>
            <p:nvPr/>
          </p:nvSpPr>
          <p:spPr>
            <a:xfrm>
              <a:off x="6433580" y="778150"/>
              <a:ext cx="2257212" cy="446963"/>
            </a:xfrm>
            <a:prstGeom prst="rect">
              <a:avLst/>
            </a:prstGeom>
            <a:noFill/>
            <a:ln>
              <a:noFill/>
            </a:ln>
          </p:spPr>
          <p:txBody>
            <a:bodyPr spcFirstLastPara="1" wrap="square" lIns="91425" tIns="91425" rIns="91425" bIns="91425"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00BF6F"/>
                  </a:solidFill>
                  <a:effectLst/>
                  <a:uLnTx/>
                  <a:uFillTx/>
                  <a:ea typeface="Roboto"/>
                  <a:cs typeface="Roboto"/>
                  <a:sym typeface="Roboto"/>
                </a:rPr>
                <a:t>Business Benefits</a:t>
              </a:r>
              <a:endParaRPr kumimoji="0" sz="2400" b="1" i="0" u="none" strike="noStrike" kern="0" cap="none" spc="0" normalizeH="0" baseline="0" noProof="0" dirty="0">
                <a:ln>
                  <a:noFill/>
                </a:ln>
                <a:solidFill>
                  <a:srgbClr val="00BF6F"/>
                </a:solidFill>
                <a:effectLst/>
                <a:uLnTx/>
                <a:uFillTx/>
                <a:ea typeface="Roboto"/>
                <a:cs typeface="Roboto"/>
                <a:sym typeface="Roboto"/>
              </a:endParaRPr>
            </a:p>
          </p:txBody>
        </p:sp>
      </p:grpSp>
      <p:pic>
        <p:nvPicPr>
          <p:cNvPr id="65" name="Picture 64">
            <a:extLst>
              <a:ext uri="{FF2B5EF4-FFF2-40B4-BE49-F238E27FC236}">
                <a16:creationId xmlns:a16="http://schemas.microsoft.com/office/drawing/2014/main" id="{04CB74B4-E3C3-260D-F207-A0F6D5247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0491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GETTING STARTED</a:t>
            </a:r>
          </a:p>
        </p:txBody>
      </p:sp>
      <p:sp>
        <p:nvSpPr>
          <p:cNvPr id="4" name="TextBox 3">
            <a:extLst>
              <a:ext uri="{FF2B5EF4-FFF2-40B4-BE49-F238E27FC236}">
                <a16:creationId xmlns:a16="http://schemas.microsoft.com/office/drawing/2014/main" id="{CCEDC354-23F3-E32E-F69E-600EEDFF0272}"/>
              </a:ext>
            </a:extLst>
          </p:cNvPr>
          <p:cNvSpPr txBox="1"/>
          <p:nvPr/>
        </p:nvSpPr>
        <p:spPr>
          <a:xfrm>
            <a:off x="7253111" y="3059668"/>
            <a:ext cx="4176889" cy="400110"/>
          </a:xfrm>
          <a:prstGeom prst="rect">
            <a:avLst/>
          </a:prstGeom>
          <a:noFill/>
        </p:spPr>
        <p:txBody>
          <a:bodyPr wrap="square">
            <a:spAutoFit/>
          </a:bodyPr>
          <a:lstStyle/>
          <a:p>
            <a:pPr algn="ctr">
              <a:buClr>
                <a:srgbClr val="000000"/>
              </a:buClr>
              <a:buFont typeface="Arial"/>
              <a:buNone/>
            </a:pPr>
            <a:r>
              <a:rPr lang="en-US" sz="2000" b="1" kern="0" dirty="0">
                <a:solidFill>
                  <a:srgbClr val="000000"/>
                </a:solidFill>
                <a:latin typeface="Arial"/>
                <a:cs typeface="Arial"/>
                <a:sym typeface="Arial"/>
              </a:rPr>
              <a:t>Identify the moments that matter</a:t>
            </a:r>
            <a:endParaRPr lang="en-IN" sz="1600" kern="0" dirty="0">
              <a:solidFill>
                <a:srgbClr val="000000"/>
              </a:solidFill>
              <a:latin typeface="Arial"/>
              <a:cs typeface="Arial"/>
              <a:sym typeface="Arial"/>
            </a:endParaRPr>
          </a:p>
        </p:txBody>
      </p:sp>
      <p:sp>
        <p:nvSpPr>
          <p:cNvPr id="5" name="Rectangle 4">
            <a:extLst>
              <a:ext uri="{FF2B5EF4-FFF2-40B4-BE49-F238E27FC236}">
                <a16:creationId xmlns:a16="http://schemas.microsoft.com/office/drawing/2014/main" id="{24EEC0B2-9707-E8A6-D9B7-9DB5AB0DB397}"/>
              </a:ext>
            </a:extLst>
          </p:cNvPr>
          <p:cNvSpPr/>
          <p:nvPr/>
        </p:nvSpPr>
        <p:spPr>
          <a:xfrm>
            <a:off x="432000" y="1430960"/>
            <a:ext cx="6016750" cy="3996079"/>
          </a:xfrm>
          <a:prstGeom prst="rect">
            <a:avLst/>
          </a:prstGeom>
          <a:solidFill>
            <a:schemeClr val="accent5">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ubtitle 3">
            <a:extLst>
              <a:ext uri="{FF2B5EF4-FFF2-40B4-BE49-F238E27FC236}">
                <a16:creationId xmlns:a16="http://schemas.microsoft.com/office/drawing/2014/main" id="{9AF6E9D7-96DA-05F1-942A-80FCBC268D66}"/>
              </a:ext>
            </a:extLst>
          </p:cNvPr>
          <p:cNvSpPr txBox="1">
            <a:spLocks/>
          </p:cNvSpPr>
          <p:nvPr/>
        </p:nvSpPr>
        <p:spPr>
          <a:xfrm>
            <a:off x="708973" y="1931746"/>
            <a:ext cx="5462803" cy="3056064"/>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1800" b="1" kern="0" dirty="0">
                <a:solidFill>
                  <a:schemeClr val="tx1"/>
                </a:solidFill>
                <a:latin typeface="+mn-lt"/>
                <a:ea typeface="+mn-ea"/>
                <a:cs typeface="Arial"/>
              </a:rPr>
              <a:t>Look for broken journeys and moments that cause frustration, curiosity, and happiness.</a:t>
            </a:r>
          </a:p>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1800" b="1" kern="0" dirty="0">
                <a:solidFill>
                  <a:schemeClr val="tx1"/>
                </a:solidFill>
                <a:latin typeface="+mn-lt"/>
                <a:ea typeface="+mn-ea"/>
                <a:cs typeface="Arial"/>
              </a:rPr>
              <a:t>The customer is looking to engage with a business or wants to be engaged with</a:t>
            </a:r>
          </a:p>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1800" b="1" kern="0" dirty="0">
                <a:solidFill>
                  <a:schemeClr val="tx1"/>
                </a:solidFill>
                <a:latin typeface="+mn-lt"/>
                <a:ea typeface="+mn-ea"/>
                <a:cs typeface="Arial"/>
              </a:rPr>
              <a:t>Adopt a use case approach, deploy and then scale customer journeys that address specific customer needs and deliver specific KPIs. </a:t>
            </a:r>
          </a:p>
          <a:p>
            <a:pPr marL="342900" marR="0" lvl="0" indent="-342900" algn="just" fontAlgn="auto">
              <a:lnSpc>
                <a:spcPct val="100000"/>
              </a:lnSpc>
              <a:spcBef>
                <a:spcPts val="0"/>
              </a:spcBef>
              <a:spcAft>
                <a:spcPts val="1200"/>
              </a:spcAft>
              <a:buClr>
                <a:srgbClr val="000000"/>
              </a:buClr>
              <a:buSzPts val="1600"/>
              <a:buFont typeface="Arial" panose="020B0604020202020204" pitchFamily="34" charset="0"/>
              <a:buChar char="•"/>
              <a:tabLst/>
              <a:defRPr/>
            </a:pPr>
            <a:r>
              <a:rPr lang="en-US" sz="1800" b="1" kern="0" dirty="0">
                <a:solidFill>
                  <a:schemeClr val="tx1"/>
                </a:solidFill>
                <a:latin typeface="+mn-lt"/>
                <a:ea typeface="+mn-ea"/>
                <a:cs typeface="Arial"/>
              </a:rPr>
              <a:t>For example, IVR calls deflection to Bot, contextual interactions, shift to digital channels for interactive experiences.</a:t>
            </a:r>
          </a:p>
        </p:txBody>
      </p:sp>
      <p:pic>
        <p:nvPicPr>
          <p:cNvPr id="7" name="Picture 6">
            <a:extLst>
              <a:ext uri="{FF2B5EF4-FFF2-40B4-BE49-F238E27FC236}">
                <a16:creationId xmlns:a16="http://schemas.microsoft.com/office/drawing/2014/main" id="{EA621202-C8AE-1F13-806B-95D220E11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9526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4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ENTERPRISE COMMUNICATION – DIGITAL JOURNEY</a:t>
            </a:r>
          </a:p>
        </p:txBody>
      </p:sp>
      <p:sp>
        <p:nvSpPr>
          <p:cNvPr id="4" name="Arrow: Pentagon 3">
            <a:extLst>
              <a:ext uri="{FF2B5EF4-FFF2-40B4-BE49-F238E27FC236}">
                <a16:creationId xmlns:a16="http://schemas.microsoft.com/office/drawing/2014/main" id="{0A24FA6A-EB2C-B8D1-F9F7-5E1D85A02DEF}"/>
              </a:ext>
            </a:extLst>
          </p:cNvPr>
          <p:cNvSpPr/>
          <p:nvPr/>
        </p:nvSpPr>
        <p:spPr>
          <a:xfrm rot="5400000">
            <a:off x="116117" y="1835338"/>
            <a:ext cx="4493179" cy="3455639"/>
          </a:xfrm>
          <a:prstGeom prst="homePlate">
            <a:avLst>
              <a:gd name="adj" fmla="val 13129"/>
            </a:avLst>
          </a:prstGeom>
          <a:solidFill>
            <a:srgbClr val="418FDE">
              <a:lumMod val="20000"/>
              <a:lumOff val="80000"/>
            </a:srgbClr>
          </a:solidFill>
          <a:ln w="9525" cap="flat" cmpd="sng" algn="ctr">
            <a:solidFill>
              <a:srgbClr val="418FDE">
                <a:lumMod val="60000"/>
                <a:lumOff val="40000"/>
              </a:srgbClr>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5" name="Oval 4">
            <a:extLst>
              <a:ext uri="{FF2B5EF4-FFF2-40B4-BE49-F238E27FC236}">
                <a16:creationId xmlns:a16="http://schemas.microsoft.com/office/drawing/2014/main" id="{CF53A9F7-23E9-40F3-4959-C09AF52EF4F7}"/>
              </a:ext>
            </a:extLst>
          </p:cNvPr>
          <p:cNvSpPr/>
          <p:nvPr/>
        </p:nvSpPr>
        <p:spPr>
          <a:xfrm>
            <a:off x="5240328" y="1895627"/>
            <a:ext cx="1680000" cy="1680000"/>
          </a:xfrm>
          <a:prstGeom prst="ellipse">
            <a:avLst/>
          </a:prstGeom>
          <a:solidFill>
            <a:srgbClr val="FFFFFF"/>
          </a:solidFill>
          <a:ln w="12700" cap="flat" cmpd="sng" algn="ctr">
            <a:solidFill>
              <a:srgbClr val="00BF6F">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dirty="0">
              <a:ln>
                <a:noFill/>
              </a:ln>
              <a:solidFill>
                <a:srgbClr val="FFFFFF"/>
              </a:solidFill>
              <a:effectLst/>
              <a:uLnTx/>
              <a:uFillTx/>
              <a:ea typeface="+mn-ea"/>
              <a:cs typeface="+mn-cs"/>
              <a:sym typeface="Arial"/>
            </a:endParaRPr>
          </a:p>
        </p:txBody>
      </p:sp>
      <p:grpSp>
        <p:nvGrpSpPr>
          <p:cNvPr id="6" name="Group 5">
            <a:extLst>
              <a:ext uri="{FF2B5EF4-FFF2-40B4-BE49-F238E27FC236}">
                <a16:creationId xmlns:a16="http://schemas.microsoft.com/office/drawing/2014/main" id="{851730FD-7BF1-A152-ECEF-73CCDC60E693}"/>
              </a:ext>
            </a:extLst>
          </p:cNvPr>
          <p:cNvGrpSpPr/>
          <p:nvPr/>
        </p:nvGrpSpPr>
        <p:grpSpPr>
          <a:xfrm>
            <a:off x="5440674" y="2071852"/>
            <a:ext cx="1279311" cy="1327549"/>
            <a:chOff x="3527171" y="553044"/>
            <a:chExt cx="1098998" cy="1140438"/>
          </a:xfrm>
        </p:grpSpPr>
        <p:pic>
          <p:nvPicPr>
            <p:cNvPr id="7" name="Picture 3" descr="A picture containing chart&#10;&#10;Description automatically generated">
              <a:extLst>
                <a:ext uri="{FF2B5EF4-FFF2-40B4-BE49-F238E27FC236}">
                  <a16:creationId xmlns:a16="http://schemas.microsoft.com/office/drawing/2014/main" id="{BB89E63B-1297-C818-B7AD-74C3D138E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85" y="931183"/>
              <a:ext cx="5984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a:extLst>
                <a:ext uri="{FF2B5EF4-FFF2-40B4-BE49-F238E27FC236}">
                  <a16:creationId xmlns:a16="http://schemas.microsoft.com/office/drawing/2014/main" id="{AA5ECF4F-8B8D-9CA6-B309-17F1AC374DA9}"/>
                </a:ext>
              </a:extLst>
            </p:cNvPr>
            <p:cNvPicPr>
              <a:picLocks noChangeAspect="1"/>
            </p:cNvPicPr>
            <p:nvPr/>
          </p:nvPicPr>
          <p:blipFill>
            <a:blip r:embed="rId3" cstate="print">
              <a:duotone>
                <a:srgbClr val="00BF6F">
                  <a:shade val="45000"/>
                  <a:satMod val="135000"/>
                </a:srgbClr>
                <a:prstClr val="white"/>
              </a:duotone>
            </a:blip>
            <a:stretch>
              <a:fillRect/>
            </a:stretch>
          </p:blipFill>
          <p:spPr>
            <a:xfrm>
              <a:off x="3527171" y="553044"/>
              <a:ext cx="1098998" cy="1140438"/>
            </a:xfrm>
            <a:prstGeom prst="rect">
              <a:avLst/>
            </a:prstGeom>
          </p:spPr>
        </p:pic>
      </p:grpSp>
      <p:sp>
        <p:nvSpPr>
          <p:cNvPr id="9" name="object 78">
            <a:extLst>
              <a:ext uri="{FF2B5EF4-FFF2-40B4-BE49-F238E27FC236}">
                <a16:creationId xmlns:a16="http://schemas.microsoft.com/office/drawing/2014/main" id="{C9E3AA23-5D89-4FDA-E170-FC07E6199E12}"/>
              </a:ext>
            </a:extLst>
          </p:cNvPr>
          <p:cNvSpPr>
            <a:spLocks/>
          </p:cNvSpPr>
          <p:nvPr/>
        </p:nvSpPr>
        <p:spPr bwMode="auto">
          <a:xfrm rot="10517222">
            <a:off x="4674469" y="3502021"/>
            <a:ext cx="2516716" cy="457200"/>
          </a:xfrm>
          <a:custGeom>
            <a:avLst/>
            <a:gdLst>
              <a:gd name="T0" fmla="*/ 0 w 738504"/>
              <a:gd name="T1" fmla="*/ 2147483646 h 100964"/>
              <a:gd name="T2" fmla="*/ 2147483646 w 738504"/>
              <a:gd name="T3" fmla="*/ 2147483646 h 100964"/>
              <a:gd name="T4" fmla="*/ 2147483646 w 738504"/>
              <a:gd name="T5" fmla="*/ 2147483646 h 100964"/>
              <a:gd name="T6" fmla="*/ 2147483646 w 738504"/>
              <a:gd name="T7" fmla="*/ 2147483646 h 100964"/>
              <a:gd name="T8" fmla="*/ 2147483646 w 738504"/>
              <a:gd name="T9" fmla="*/ 2147483646 h 100964"/>
              <a:gd name="T10" fmla="*/ 2147483646 w 738504"/>
              <a:gd name="T11" fmla="*/ 2147483646 h 100964"/>
              <a:gd name="T12" fmla="*/ 2147483646 w 738504"/>
              <a:gd name="T13" fmla="*/ 2147483646 h 100964"/>
              <a:gd name="T14" fmla="*/ 2147483646 w 738504"/>
              <a:gd name="T15" fmla="*/ 2147483646 h 100964"/>
              <a:gd name="T16" fmla="*/ 2147483646 w 738504"/>
              <a:gd name="T17" fmla="*/ 2147483646 h 100964"/>
              <a:gd name="T18" fmla="*/ 2147483646 w 738504"/>
              <a:gd name="T19" fmla="*/ 0 h 100964"/>
              <a:gd name="T20" fmla="*/ 2147483646 w 738504"/>
              <a:gd name="T21" fmla="*/ 2147483646 h 100964"/>
              <a:gd name="T22" fmla="*/ 2147483646 w 738504"/>
              <a:gd name="T23" fmla="*/ 2147483646 h 100964"/>
              <a:gd name="T24" fmla="*/ 2147483646 w 738504"/>
              <a:gd name="T25" fmla="*/ 2147483646 h 100964"/>
              <a:gd name="T26" fmla="*/ 2147483646 w 738504"/>
              <a:gd name="T27" fmla="*/ 2147483646 h 100964"/>
              <a:gd name="T28" fmla="*/ 2147483646 w 738504"/>
              <a:gd name="T29" fmla="*/ 2147483646 h 100964"/>
              <a:gd name="T30" fmla="*/ 2147483646 w 738504"/>
              <a:gd name="T31" fmla="*/ 2147483646 h 100964"/>
              <a:gd name="T32" fmla="*/ 2147483646 w 738504"/>
              <a:gd name="T33" fmla="*/ 2147483646 h 1009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noFill/>
          <a:ln w="12700">
            <a:solidFill>
              <a:srgbClr val="672A7A"/>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1219170">
              <a:buClr>
                <a:srgbClr val="000000"/>
              </a:buClr>
            </a:pPr>
            <a:endParaRPr lang="en-IN" sz="1867" kern="0">
              <a:solidFill>
                <a:srgbClr val="000000"/>
              </a:solidFill>
              <a:cs typeface="Arial"/>
              <a:sym typeface="Arial"/>
            </a:endParaRPr>
          </a:p>
        </p:txBody>
      </p:sp>
      <p:sp>
        <p:nvSpPr>
          <p:cNvPr id="10" name="Isosceles Triangle 9">
            <a:extLst>
              <a:ext uri="{FF2B5EF4-FFF2-40B4-BE49-F238E27FC236}">
                <a16:creationId xmlns:a16="http://schemas.microsoft.com/office/drawing/2014/main" id="{6CDAB825-44A0-595A-70A6-B13DB767F4D6}"/>
              </a:ext>
            </a:extLst>
          </p:cNvPr>
          <p:cNvSpPr/>
          <p:nvPr/>
        </p:nvSpPr>
        <p:spPr>
          <a:xfrm rot="3121251">
            <a:off x="7274793" y="3399363"/>
            <a:ext cx="150283" cy="228600"/>
          </a:xfrm>
          <a:prstGeom prst="triangle">
            <a:avLst/>
          </a:prstGeom>
          <a:solidFill>
            <a:srgbClr val="418FDE"/>
          </a:solidFill>
          <a:ln w="25400" cap="flat" cmpd="sng" algn="ctr">
            <a:solidFill>
              <a:srgbClr val="418FDE">
                <a:shade val="50000"/>
              </a:srgbClr>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11" name="Content Placeholder 5">
            <a:extLst>
              <a:ext uri="{FF2B5EF4-FFF2-40B4-BE49-F238E27FC236}">
                <a16:creationId xmlns:a16="http://schemas.microsoft.com/office/drawing/2014/main" id="{C5FB6CA6-8F2E-8A8B-E34B-02074CD72DAD}"/>
              </a:ext>
            </a:extLst>
          </p:cNvPr>
          <p:cNvSpPr txBox="1">
            <a:spLocks noChangeArrowheads="1"/>
          </p:cNvSpPr>
          <p:nvPr/>
        </p:nvSpPr>
        <p:spPr bwMode="auto">
          <a:xfrm>
            <a:off x="4125285" y="4246467"/>
            <a:ext cx="3962399"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613">
              <a:lnSpc>
                <a:spcPct val="90000"/>
              </a:lnSpc>
              <a:spcBef>
                <a:spcPts val="600"/>
              </a:spcBef>
              <a:buFont typeface="Arial" panose="020B0604020202020204" pitchFamily="34" charset="0"/>
              <a:buChar char="•"/>
              <a:defRPr sz="1600">
                <a:solidFill>
                  <a:srgbClr val="595959"/>
                </a:solidFill>
                <a:latin typeface="Trebuchet MS" panose="020B0603020202020204" pitchFamily="34" charset="0"/>
              </a:defRPr>
            </a:lvl1pPr>
            <a:lvl2pPr marL="757238" indent="-379413" defTabSz="1217613">
              <a:lnSpc>
                <a:spcPct val="90000"/>
              </a:lnSpc>
              <a:spcBef>
                <a:spcPts val="600"/>
              </a:spcBef>
              <a:buFont typeface="Arial" panose="020B0604020202020204" pitchFamily="34" charset="0"/>
              <a:buChar char="–"/>
              <a:defRPr sz="1400">
                <a:solidFill>
                  <a:srgbClr val="595959"/>
                </a:solidFill>
                <a:latin typeface="Trebuchet MS" panose="020B0603020202020204" pitchFamily="34" charset="0"/>
              </a:defRPr>
            </a:lvl2pPr>
            <a:lvl3pPr marL="1522413" indent="-303213" defTabSz="1217613">
              <a:lnSpc>
                <a:spcPct val="90000"/>
              </a:lnSpc>
              <a:spcBef>
                <a:spcPts val="600"/>
              </a:spcBef>
              <a:buFont typeface="Arial" panose="020B0604020202020204" pitchFamily="34" charset="0"/>
              <a:buChar char="•"/>
              <a:defRPr sz="1200">
                <a:solidFill>
                  <a:srgbClr val="595959"/>
                </a:solidFill>
                <a:latin typeface="Trebuchet MS" panose="020B0603020202020204" pitchFamily="34" charset="0"/>
              </a:defRPr>
            </a:lvl3pPr>
            <a:lvl4pPr marL="2132013" indent="-303213" defTabSz="1217613">
              <a:lnSpc>
                <a:spcPct val="90000"/>
              </a:lnSpc>
              <a:spcBef>
                <a:spcPts val="600"/>
              </a:spcBef>
              <a:buFont typeface="Arial" panose="020B0604020202020204" pitchFamily="34" charset="0"/>
              <a:buChar char="–"/>
              <a:defRPr sz="1100">
                <a:solidFill>
                  <a:srgbClr val="595959"/>
                </a:solidFill>
                <a:latin typeface="Trebuchet MS" panose="020B0603020202020204" pitchFamily="34" charset="0"/>
              </a:defRPr>
            </a:lvl4pPr>
            <a:lvl5pPr marL="2741613" indent="-303213" defTabSz="1217613">
              <a:lnSpc>
                <a:spcPct val="90000"/>
              </a:lnSpc>
              <a:spcBef>
                <a:spcPts val="600"/>
              </a:spcBef>
              <a:buFont typeface="Arial" panose="020B0604020202020204" pitchFamily="34" charset="0"/>
              <a:buChar char="»"/>
              <a:defRPr sz="1100">
                <a:solidFill>
                  <a:srgbClr val="595959"/>
                </a:solidFill>
                <a:latin typeface="Trebuchet MS" panose="020B0603020202020204" pitchFamily="34" charset="0"/>
              </a:defRPr>
            </a:lvl5pPr>
            <a:lvl6pPr marL="3198813" indent="-303213" defTabSz="1217613" eaLnBrk="0" fontAlgn="base" hangingPunct="0">
              <a:lnSpc>
                <a:spcPct val="90000"/>
              </a:lnSpc>
              <a:spcBef>
                <a:spcPts val="600"/>
              </a:spcBef>
              <a:spcAft>
                <a:spcPct val="0"/>
              </a:spcAft>
              <a:buFont typeface="Arial" panose="020B0604020202020204" pitchFamily="34" charset="0"/>
              <a:buChar char="»"/>
              <a:defRPr sz="1100">
                <a:solidFill>
                  <a:srgbClr val="595959"/>
                </a:solidFill>
                <a:latin typeface="Trebuchet MS" panose="020B0603020202020204" pitchFamily="34" charset="0"/>
              </a:defRPr>
            </a:lvl6pPr>
            <a:lvl7pPr marL="3656013" indent="-303213" defTabSz="1217613" eaLnBrk="0" fontAlgn="base" hangingPunct="0">
              <a:lnSpc>
                <a:spcPct val="90000"/>
              </a:lnSpc>
              <a:spcBef>
                <a:spcPts val="600"/>
              </a:spcBef>
              <a:spcAft>
                <a:spcPct val="0"/>
              </a:spcAft>
              <a:buFont typeface="Arial" panose="020B0604020202020204" pitchFamily="34" charset="0"/>
              <a:buChar char="»"/>
              <a:defRPr sz="1100">
                <a:solidFill>
                  <a:srgbClr val="595959"/>
                </a:solidFill>
                <a:latin typeface="Trebuchet MS" panose="020B0603020202020204" pitchFamily="34" charset="0"/>
              </a:defRPr>
            </a:lvl7pPr>
            <a:lvl8pPr marL="4113213" indent="-303213" defTabSz="1217613" eaLnBrk="0" fontAlgn="base" hangingPunct="0">
              <a:lnSpc>
                <a:spcPct val="90000"/>
              </a:lnSpc>
              <a:spcBef>
                <a:spcPts val="600"/>
              </a:spcBef>
              <a:spcAft>
                <a:spcPct val="0"/>
              </a:spcAft>
              <a:buFont typeface="Arial" panose="020B0604020202020204" pitchFamily="34" charset="0"/>
              <a:buChar char="»"/>
              <a:defRPr sz="1100">
                <a:solidFill>
                  <a:srgbClr val="595959"/>
                </a:solidFill>
                <a:latin typeface="Trebuchet MS" panose="020B0603020202020204" pitchFamily="34" charset="0"/>
              </a:defRPr>
            </a:lvl8pPr>
            <a:lvl9pPr marL="4570413" indent="-303213" defTabSz="1217613" eaLnBrk="0" fontAlgn="base" hangingPunct="0">
              <a:lnSpc>
                <a:spcPct val="90000"/>
              </a:lnSpc>
              <a:spcBef>
                <a:spcPts val="600"/>
              </a:spcBef>
              <a:spcAft>
                <a:spcPct val="0"/>
              </a:spcAft>
              <a:buFont typeface="Arial" panose="020B0604020202020204" pitchFamily="34" charset="0"/>
              <a:buChar char="»"/>
              <a:defRPr sz="1100">
                <a:solidFill>
                  <a:srgbClr val="595959"/>
                </a:solidFill>
                <a:latin typeface="Trebuchet MS" panose="020B0603020202020204" pitchFamily="34" charset="0"/>
              </a:defRPr>
            </a:lvl9pPr>
          </a:lstStyle>
          <a:p>
            <a:pPr algn="ctr" defTabSz="1623443">
              <a:spcBef>
                <a:spcPts val="1067"/>
              </a:spcBef>
              <a:buClr>
                <a:srgbClr val="000000"/>
              </a:buClr>
              <a:buFont typeface="Arial" panose="020B0604020202020204" pitchFamily="34" charset="0"/>
              <a:buNone/>
            </a:pPr>
            <a:r>
              <a:rPr lang="en-US" altLang="en-US" sz="1867" b="1" kern="0" dirty="0">
                <a:solidFill>
                  <a:srgbClr val="000000"/>
                </a:solidFill>
                <a:latin typeface="+mn-lt"/>
                <a:cs typeface="Arial"/>
                <a:sym typeface="Arial"/>
              </a:rPr>
              <a:t>Paradigm Shift</a:t>
            </a:r>
          </a:p>
        </p:txBody>
      </p:sp>
      <p:sp>
        <p:nvSpPr>
          <p:cNvPr id="12" name="TextBox 11">
            <a:extLst>
              <a:ext uri="{FF2B5EF4-FFF2-40B4-BE49-F238E27FC236}">
                <a16:creationId xmlns:a16="http://schemas.microsoft.com/office/drawing/2014/main" id="{B7CE627B-20B0-D815-96B4-4A87259D2136}"/>
              </a:ext>
            </a:extLst>
          </p:cNvPr>
          <p:cNvSpPr txBox="1"/>
          <p:nvPr/>
        </p:nvSpPr>
        <p:spPr>
          <a:xfrm>
            <a:off x="432000" y="5941906"/>
            <a:ext cx="11328200" cy="275653"/>
          </a:xfrm>
          <a:prstGeom prst="rect">
            <a:avLst/>
          </a:prstGeom>
          <a:noFill/>
        </p:spPr>
        <p:txBody>
          <a:bodyPr wrap="square">
            <a:spAutoFit/>
          </a:bodyPr>
          <a:lstStyle/>
          <a:p>
            <a:pPr algn="ctr" defTabSz="1219170">
              <a:lnSpc>
                <a:spcPct val="107000"/>
              </a:lnSpc>
              <a:spcAft>
                <a:spcPts val="1067"/>
              </a:spcAft>
              <a:buClr>
                <a:srgbClr val="000000"/>
              </a:buClr>
              <a:tabLst>
                <a:tab pos="4787780" algn="l"/>
              </a:tabLst>
              <a:defRPr/>
            </a:pPr>
            <a:r>
              <a:rPr lang="en-IN" sz="1200" i="1" kern="0" dirty="0">
                <a:solidFill>
                  <a:srgbClr val="418FDE">
                    <a:lumMod val="50000"/>
                  </a:srgbClr>
                </a:solidFill>
                <a:ea typeface="Calibri" panose="020F0502020204030204" pitchFamily="34" charset="0"/>
                <a:cs typeface="Helvetica 45 Light"/>
                <a:sym typeface="Arial"/>
              </a:rPr>
              <a:t>Need for a Frictionless Customer Communication Experience through the channels of their choice </a:t>
            </a:r>
            <a:endParaRPr lang="en-IN" sz="1200" i="1" kern="0" dirty="0">
              <a:solidFill>
                <a:srgbClr val="418FDE">
                  <a:lumMod val="50000"/>
                </a:srgbClr>
              </a:solidFill>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31A34864-5F2A-ABDC-C801-D11386AB8F2B}"/>
              </a:ext>
            </a:extLst>
          </p:cNvPr>
          <p:cNvSpPr txBox="1"/>
          <p:nvPr/>
        </p:nvSpPr>
        <p:spPr>
          <a:xfrm>
            <a:off x="609223" y="2038877"/>
            <a:ext cx="3508221" cy="2852063"/>
          </a:xfrm>
          <a:prstGeom prst="rect">
            <a:avLst/>
          </a:prstGeom>
          <a:noFill/>
        </p:spPr>
        <p:txBody>
          <a:bodyPr wrap="square" rtlCol="0">
            <a:spAutoFit/>
          </a:bodyPr>
          <a:lstStyle/>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Silo Communication Channels</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NLP/AI Capabilities</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Legacy Infrastructure</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Capital intensive, People Centric</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Non-Collaborative Approach</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Distributed Data spread</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Integration Complex</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Operational Efficiency &amp; Productivity</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Scale, Speed &amp; Agility</a:t>
            </a:r>
            <a:endParaRPr lang="en-IN" sz="1400" kern="0" dirty="0">
              <a:solidFill>
                <a:srgbClr val="000000">
                  <a:lumMod val="85000"/>
                  <a:lumOff val="15000"/>
                </a:srgbClr>
              </a:solidFill>
              <a:cs typeface="Arial"/>
              <a:sym typeface="Arial"/>
            </a:endParaRPr>
          </a:p>
        </p:txBody>
      </p:sp>
      <p:sp>
        <p:nvSpPr>
          <p:cNvPr id="14" name="TextBox 13">
            <a:extLst>
              <a:ext uri="{FF2B5EF4-FFF2-40B4-BE49-F238E27FC236}">
                <a16:creationId xmlns:a16="http://schemas.microsoft.com/office/drawing/2014/main" id="{547DFFF1-F628-FD4F-2F89-FE5BB539EE3A}"/>
              </a:ext>
            </a:extLst>
          </p:cNvPr>
          <p:cNvSpPr txBox="1"/>
          <p:nvPr/>
        </p:nvSpPr>
        <p:spPr>
          <a:xfrm>
            <a:off x="809336" y="1517919"/>
            <a:ext cx="3106740" cy="420564"/>
          </a:xfrm>
          <a:prstGeom prst="rect">
            <a:avLst/>
          </a:prstGeom>
          <a:noFill/>
        </p:spPr>
        <p:txBody>
          <a:bodyPr wrap="square" rtlCol="0">
            <a:spAutoFit/>
          </a:bodyPr>
          <a:lstStyle/>
          <a:p>
            <a:pPr algn="ctr" defTabSz="1219170">
              <a:buClr>
                <a:srgbClr val="000000"/>
              </a:buClr>
              <a:defRPr/>
            </a:pPr>
            <a:r>
              <a:rPr lang="en-US" sz="2133" b="1" kern="0" dirty="0">
                <a:solidFill>
                  <a:srgbClr val="000000"/>
                </a:solidFill>
                <a:cs typeface="Calibri" panose="020F0502020204030204" pitchFamily="34" charset="0"/>
                <a:sym typeface="Arial"/>
              </a:rPr>
              <a:t>TODAYS ENTERPRISE</a:t>
            </a:r>
            <a:endParaRPr lang="en-US" sz="2133" kern="0" dirty="0">
              <a:solidFill>
                <a:srgbClr val="000000"/>
              </a:solidFill>
              <a:cs typeface="Arial"/>
              <a:sym typeface="Arial"/>
            </a:endParaRPr>
          </a:p>
        </p:txBody>
      </p:sp>
      <p:sp>
        <p:nvSpPr>
          <p:cNvPr id="15" name="Arrow: Pentagon 14">
            <a:extLst>
              <a:ext uri="{FF2B5EF4-FFF2-40B4-BE49-F238E27FC236}">
                <a16:creationId xmlns:a16="http://schemas.microsoft.com/office/drawing/2014/main" id="{5F945660-2335-5FB9-18D8-45B7A88FE432}"/>
              </a:ext>
            </a:extLst>
          </p:cNvPr>
          <p:cNvSpPr/>
          <p:nvPr/>
        </p:nvSpPr>
        <p:spPr>
          <a:xfrm rot="5400000">
            <a:off x="7555545" y="1835339"/>
            <a:ext cx="4493179" cy="3455639"/>
          </a:xfrm>
          <a:prstGeom prst="homePlate">
            <a:avLst>
              <a:gd name="adj" fmla="val 13129"/>
            </a:avLst>
          </a:prstGeom>
          <a:solidFill>
            <a:srgbClr val="8512E0">
              <a:lumMod val="20000"/>
              <a:lumOff val="80000"/>
            </a:srgbClr>
          </a:solidFill>
          <a:ln w="9525" cap="flat" cmpd="sng" algn="ctr">
            <a:solidFill>
              <a:srgbClr val="8512E0">
                <a:lumMod val="60000"/>
                <a:lumOff val="40000"/>
              </a:srgbClr>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16" name="TextBox 15">
            <a:extLst>
              <a:ext uri="{FF2B5EF4-FFF2-40B4-BE49-F238E27FC236}">
                <a16:creationId xmlns:a16="http://schemas.microsoft.com/office/drawing/2014/main" id="{D46FDE82-EB13-6449-A64D-0034AB5E1B57}"/>
              </a:ext>
            </a:extLst>
          </p:cNvPr>
          <p:cNvSpPr txBox="1"/>
          <p:nvPr/>
        </p:nvSpPr>
        <p:spPr>
          <a:xfrm>
            <a:off x="8113729" y="2038876"/>
            <a:ext cx="3455640" cy="2852063"/>
          </a:xfrm>
          <a:prstGeom prst="rect">
            <a:avLst/>
          </a:prstGeom>
          <a:noFill/>
        </p:spPr>
        <p:txBody>
          <a:bodyPr wrap="square" rtlCol="0">
            <a:spAutoFit/>
          </a:bodyPr>
          <a:lstStyle/>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CX Value Chain Driven</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Single Communication Interface</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Orchestrate &amp; Automate Interactions</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Data Access across touchpoints</a:t>
            </a:r>
          </a:p>
          <a:p>
            <a:pPr marL="241294" indent="-122764" defTabSz="1219170">
              <a:spcAft>
                <a:spcPts val="800"/>
              </a:spcAft>
              <a:buClr>
                <a:srgbClr val="000000"/>
              </a:buClr>
              <a:buFont typeface="Arial" panose="020B0604020202020204" pitchFamily="34" charset="0"/>
              <a:buChar char="•"/>
              <a:defRPr/>
            </a:pPr>
            <a:r>
              <a:rPr lang="en-US" sz="1400" kern="0" dirty="0" err="1">
                <a:solidFill>
                  <a:srgbClr val="000000">
                    <a:lumMod val="85000"/>
                    <a:lumOff val="15000"/>
                  </a:srgbClr>
                </a:solidFill>
                <a:cs typeface="Arial"/>
                <a:sym typeface="Arial"/>
              </a:rPr>
              <a:t>Opex</a:t>
            </a:r>
            <a:r>
              <a:rPr lang="en-US" sz="1400" kern="0" dirty="0">
                <a:solidFill>
                  <a:srgbClr val="000000">
                    <a:lumMod val="85000"/>
                    <a:lumOff val="15000"/>
                  </a:srgbClr>
                </a:solidFill>
                <a:cs typeface="Arial"/>
                <a:sym typeface="Arial"/>
              </a:rPr>
              <a:t>-based, Customer-Centric</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Minimal On-Premise Infrastructure</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Collaborative Approach</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Easy Integration with Apps</a:t>
            </a:r>
          </a:p>
          <a:p>
            <a:pPr marL="241294" indent="-122764" defTabSz="1219170">
              <a:spcAft>
                <a:spcPts val="800"/>
              </a:spcAft>
              <a:buClr>
                <a:srgbClr val="000000"/>
              </a:buClr>
              <a:buFont typeface="Arial" panose="020B0604020202020204" pitchFamily="34" charset="0"/>
              <a:buChar char="•"/>
              <a:defRPr/>
            </a:pPr>
            <a:r>
              <a:rPr lang="en-US" sz="1400" kern="0" dirty="0">
                <a:solidFill>
                  <a:srgbClr val="000000">
                    <a:lumMod val="85000"/>
                    <a:lumOff val="15000"/>
                  </a:srgbClr>
                </a:solidFill>
                <a:cs typeface="Arial"/>
                <a:sym typeface="Arial"/>
              </a:rPr>
              <a:t>Ease of Scale, Speed &amp; Agility</a:t>
            </a:r>
            <a:endParaRPr lang="en-IN" sz="1400" kern="0" dirty="0">
              <a:solidFill>
                <a:srgbClr val="000000">
                  <a:lumMod val="85000"/>
                  <a:lumOff val="15000"/>
                </a:srgbClr>
              </a:solidFill>
              <a:cs typeface="Arial"/>
              <a:sym typeface="Arial"/>
            </a:endParaRPr>
          </a:p>
        </p:txBody>
      </p:sp>
      <p:sp>
        <p:nvSpPr>
          <p:cNvPr id="17" name="TextBox 16">
            <a:extLst>
              <a:ext uri="{FF2B5EF4-FFF2-40B4-BE49-F238E27FC236}">
                <a16:creationId xmlns:a16="http://schemas.microsoft.com/office/drawing/2014/main" id="{F1DDB4B3-F599-4D49-D556-322338726E38}"/>
              </a:ext>
            </a:extLst>
          </p:cNvPr>
          <p:cNvSpPr txBox="1"/>
          <p:nvPr/>
        </p:nvSpPr>
        <p:spPr>
          <a:xfrm>
            <a:off x="8417384" y="1517919"/>
            <a:ext cx="2769500" cy="420564"/>
          </a:xfrm>
          <a:prstGeom prst="rect">
            <a:avLst/>
          </a:prstGeom>
          <a:noFill/>
        </p:spPr>
        <p:txBody>
          <a:bodyPr wrap="square" rtlCol="0">
            <a:spAutoFit/>
          </a:bodyPr>
          <a:lstStyle/>
          <a:p>
            <a:pPr defTabSz="1219170">
              <a:buClr>
                <a:srgbClr val="000000"/>
              </a:buClr>
              <a:defRPr/>
            </a:pPr>
            <a:r>
              <a:rPr lang="en-US" sz="2133" b="1" kern="0" dirty="0">
                <a:solidFill>
                  <a:srgbClr val="000000"/>
                </a:solidFill>
                <a:cs typeface="Calibri" panose="020F0502020204030204" pitchFamily="34" charset="0"/>
                <a:sym typeface="Arial"/>
              </a:rPr>
              <a:t>DIGITAL ENTERPRISE</a:t>
            </a:r>
            <a:endParaRPr lang="en-US" sz="2133" kern="0" dirty="0">
              <a:solidFill>
                <a:srgbClr val="000000"/>
              </a:solidFill>
              <a:cs typeface="Arial"/>
              <a:sym typeface="Arial"/>
            </a:endParaRPr>
          </a:p>
        </p:txBody>
      </p:sp>
      <p:pic>
        <p:nvPicPr>
          <p:cNvPr id="19" name="Picture 18">
            <a:extLst>
              <a:ext uri="{FF2B5EF4-FFF2-40B4-BE49-F238E27FC236}">
                <a16:creationId xmlns:a16="http://schemas.microsoft.com/office/drawing/2014/main" id="{94100A9D-BD7C-4F9E-D779-7BF0B44A9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80733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AF5E026D-4FF0-27A2-74AE-625A0C55FCB4}"/>
              </a:ext>
            </a:extLst>
          </p:cNvPr>
          <p:cNvSpPr/>
          <p:nvPr/>
        </p:nvSpPr>
        <p:spPr>
          <a:xfrm>
            <a:off x="773716" y="2353039"/>
            <a:ext cx="4645550" cy="1676013"/>
          </a:xfrm>
          <a:prstGeom prst="roundRect">
            <a:avLst>
              <a:gd name="adj" fmla="val 5923"/>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MARKET OUTLOOK &amp; GROWTH</a:t>
            </a:r>
          </a:p>
        </p:txBody>
      </p:sp>
      <p:sp>
        <p:nvSpPr>
          <p:cNvPr id="14" name="Title 1">
            <a:extLst>
              <a:ext uri="{FF2B5EF4-FFF2-40B4-BE49-F238E27FC236}">
                <a16:creationId xmlns:a16="http://schemas.microsoft.com/office/drawing/2014/main" id="{1BF987D9-A9C5-7700-3673-1A22A70D995D}"/>
              </a:ext>
            </a:extLst>
          </p:cNvPr>
          <p:cNvSpPr txBox="1">
            <a:spLocks/>
          </p:cNvSpPr>
          <p:nvPr/>
        </p:nvSpPr>
        <p:spPr>
          <a:xfrm>
            <a:off x="1163782" y="2590902"/>
            <a:ext cx="3865418" cy="1200288"/>
          </a:xfrm>
          <a:prstGeom prst="rect">
            <a:avLst/>
          </a:prstGeom>
          <a:noFill/>
          <a:ln>
            <a:noFill/>
          </a:ln>
        </p:spPr>
        <p:txBody>
          <a:bodyPr spcFirstLastPara="1" wrap="square" lIns="0"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7365D"/>
              </a:buClr>
              <a:buSzPts val="1800"/>
              <a:buFont typeface="Trebuchet MS"/>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a:buFont typeface="Trebuchet MS"/>
              <a:buNone/>
            </a:pPr>
            <a:r>
              <a:rPr lang="en-IN" sz="2400" b="1" kern="0" dirty="0">
                <a:latin typeface="+mn-lt"/>
                <a:ea typeface="Times New Roman" panose="02020603050405020304" pitchFamily="18" charset="0"/>
              </a:rPr>
              <a:t>FRICTIONLESS</a:t>
            </a:r>
            <a:br>
              <a:rPr lang="en-IN" sz="2400" b="1" kern="0" dirty="0">
                <a:latin typeface="+mn-lt"/>
                <a:ea typeface="Times New Roman" panose="02020603050405020304" pitchFamily="18" charset="0"/>
              </a:rPr>
            </a:br>
            <a:r>
              <a:rPr lang="en-IN" sz="2400" b="1" kern="0" dirty="0">
                <a:latin typeface="+mn-lt"/>
                <a:ea typeface="Times New Roman" panose="02020603050405020304" pitchFamily="18" charset="0"/>
              </a:rPr>
              <a:t>EXPERIENCES FOR 2022 AND BEYOND</a:t>
            </a:r>
          </a:p>
        </p:txBody>
      </p:sp>
      <p:grpSp>
        <p:nvGrpSpPr>
          <p:cNvPr id="2" name="Group 1">
            <a:extLst>
              <a:ext uri="{FF2B5EF4-FFF2-40B4-BE49-F238E27FC236}">
                <a16:creationId xmlns:a16="http://schemas.microsoft.com/office/drawing/2014/main" id="{C496F35F-4E10-08EA-3CFB-DEDDC43C74CF}"/>
              </a:ext>
            </a:extLst>
          </p:cNvPr>
          <p:cNvGrpSpPr/>
          <p:nvPr/>
        </p:nvGrpSpPr>
        <p:grpSpPr>
          <a:xfrm>
            <a:off x="6772734" y="2591190"/>
            <a:ext cx="4645550" cy="1233316"/>
            <a:chOff x="6798305" y="2480950"/>
            <a:chExt cx="4645550" cy="1233316"/>
          </a:xfrm>
        </p:grpSpPr>
        <p:sp>
          <p:nvSpPr>
            <p:cNvPr id="15" name="Title 1">
              <a:extLst>
                <a:ext uri="{FF2B5EF4-FFF2-40B4-BE49-F238E27FC236}">
                  <a16:creationId xmlns:a16="http://schemas.microsoft.com/office/drawing/2014/main" id="{E12B4FBB-6DD5-16DF-CD32-D404C095BDB4}"/>
                </a:ext>
              </a:extLst>
            </p:cNvPr>
            <p:cNvSpPr txBox="1">
              <a:spLocks/>
            </p:cNvSpPr>
            <p:nvPr/>
          </p:nvSpPr>
          <p:spPr>
            <a:xfrm>
              <a:off x="6867580" y="2480950"/>
              <a:ext cx="1422400" cy="677094"/>
            </a:xfrm>
            <a:prstGeom prst="rect">
              <a:avLst/>
            </a:prstGeom>
          </p:spPr>
          <p:txBody>
            <a:bodyPr vert="horz" wrap="square" lIns="0" tIns="60953" rIns="121904" bIns="60953"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chemeClr val="tx2">
                      <a:lumMod val="75000"/>
                    </a:schemeClr>
                  </a:solidFill>
                  <a:effectLst/>
                  <a:uLnTx/>
                  <a:uFillTx/>
                  <a:latin typeface="Trebuchet MS" pitchFamily="34" charset="0"/>
                  <a:ea typeface="+mj-ea"/>
                  <a:cs typeface="+mj-cs"/>
                </a:defRPr>
              </a:lvl1pPr>
            </a:lstStyle>
            <a:p>
              <a:pPr defTabSz="1219018">
                <a:buClr>
                  <a:srgbClr val="000000"/>
                </a:buClr>
              </a:pPr>
              <a:r>
                <a:rPr lang="en-IN" sz="3600" dirty="0">
                  <a:solidFill>
                    <a:srgbClr val="000000"/>
                  </a:solidFill>
                  <a:latin typeface="+mn-lt"/>
                  <a:ea typeface="Times New Roman" panose="02020603050405020304" pitchFamily="18" charset="0"/>
                  <a:sym typeface="Arial"/>
                </a:rPr>
                <a:t>CAAS</a:t>
              </a:r>
            </a:p>
          </p:txBody>
        </p:sp>
        <p:sp>
          <p:nvSpPr>
            <p:cNvPr id="16" name="TextBox 15">
              <a:extLst>
                <a:ext uri="{FF2B5EF4-FFF2-40B4-BE49-F238E27FC236}">
                  <a16:creationId xmlns:a16="http://schemas.microsoft.com/office/drawing/2014/main" id="{4746684F-F8FB-7EBC-C0CC-0D1ADAB8C1DD}"/>
                </a:ext>
              </a:extLst>
            </p:cNvPr>
            <p:cNvSpPr txBox="1"/>
            <p:nvPr/>
          </p:nvSpPr>
          <p:spPr>
            <a:xfrm>
              <a:off x="6798305" y="3191046"/>
              <a:ext cx="4645550" cy="523220"/>
            </a:xfrm>
            <a:prstGeom prst="rect">
              <a:avLst/>
            </a:prstGeom>
            <a:noFill/>
          </p:spPr>
          <p:txBody>
            <a:bodyPr wrap="square">
              <a:spAutoFit/>
            </a:bodyPr>
            <a:lstStyle/>
            <a:p>
              <a:pPr defTabSz="1219170">
                <a:buClr>
                  <a:srgbClr val="000000"/>
                </a:buClr>
              </a:pPr>
              <a:r>
                <a:rPr lang="en-US" sz="1400" kern="0" dirty="0">
                  <a:solidFill>
                    <a:srgbClr val="000000"/>
                  </a:solidFill>
                  <a:cs typeface="Arial"/>
                  <a:sym typeface="Arial"/>
                </a:rPr>
                <a:t>Orchestration layer with Omni-Channel Communication Engagement Experience Journey</a:t>
              </a:r>
            </a:p>
          </p:txBody>
        </p:sp>
      </p:grpSp>
      <p:pic>
        <p:nvPicPr>
          <p:cNvPr id="8" name="Picture 7">
            <a:extLst>
              <a:ext uri="{FF2B5EF4-FFF2-40B4-BE49-F238E27FC236}">
                <a16:creationId xmlns:a16="http://schemas.microsoft.com/office/drawing/2014/main" id="{5BD40890-1601-C20E-27CC-99F14578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0263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MARKET OUTLOOK &amp; GROWTH</a:t>
            </a:r>
          </a:p>
        </p:txBody>
      </p:sp>
      <p:sp>
        <p:nvSpPr>
          <p:cNvPr id="4" name="TextBox 3">
            <a:extLst>
              <a:ext uri="{FF2B5EF4-FFF2-40B4-BE49-F238E27FC236}">
                <a16:creationId xmlns:a16="http://schemas.microsoft.com/office/drawing/2014/main" id="{132C0962-C2E4-4451-404B-B117849DBC9F}"/>
              </a:ext>
            </a:extLst>
          </p:cNvPr>
          <p:cNvSpPr txBox="1"/>
          <p:nvPr/>
        </p:nvSpPr>
        <p:spPr>
          <a:xfrm>
            <a:off x="764674" y="1563105"/>
            <a:ext cx="4978400" cy="3662541"/>
          </a:xfrm>
          <a:prstGeom prst="rect">
            <a:avLst/>
          </a:prstGeom>
          <a:noFill/>
        </p:spPr>
        <p:txBody>
          <a:bodyPr wrap="square">
            <a:spAutoFit/>
          </a:bodyPr>
          <a:lstStyle/>
          <a:p>
            <a:pPr defTabSz="1219170">
              <a:buClr>
                <a:srgbClr val="000000"/>
              </a:buClr>
            </a:pPr>
            <a:r>
              <a:rPr lang="en-IN" sz="2400" b="1" kern="0" dirty="0">
                <a:solidFill>
                  <a:srgbClr val="000000"/>
                </a:solidFill>
                <a:cs typeface="Arial"/>
                <a:sym typeface="Arial"/>
              </a:rPr>
              <a:t>80%</a:t>
            </a:r>
          </a:p>
          <a:p>
            <a:pPr defTabSz="1219170">
              <a:buClr>
                <a:srgbClr val="000000"/>
              </a:buClr>
            </a:pPr>
            <a:r>
              <a:rPr lang="en-US" sz="1600" kern="0" dirty="0">
                <a:solidFill>
                  <a:srgbClr val="000000"/>
                </a:solidFill>
                <a:cs typeface="Arial"/>
                <a:sym typeface="Arial"/>
              </a:rPr>
              <a:t>of customers point to </a:t>
            </a:r>
            <a:r>
              <a:rPr lang="en-US" sz="1600" b="1" kern="0" dirty="0">
                <a:solidFill>
                  <a:srgbClr val="000000"/>
                </a:solidFill>
                <a:cs typeface="Arial"/>
                <a:sym typeface="Arial"/>
              </a:rPr>
              <a:t>speed</a:t>
            </a:r>
            <a:r>
              <a:rPr lang="en-US" sz="1600" kern="0" dirty="0">
                <a:solidFill>
                  <a:srgbClr val="000000"/>
                </a:solidFill>
                <a:cs typeface="Arial"/>
                <a:sym typeface="Arial"/>
              </a:rPr>
              <a:t>, </a:t>
            </a:r>
            <a:r>
              <a:rPr lang="en-US" sz="1600" b="1" kern="0" dirty="0">
                <a:solidFill>
                  <a:srgbClr val="000000"/>
                </a:solidFill>
                <a:cs typeface="Arial"/>
                <a:sym typeface="Arial"/>
              </a:rPr>
              <a:t>convenience</a:t>
            </a:r>
            <a:r>
              <a:rPr lang="en-US" sz="1600" kern="0" dirty="0">
                <a:solidFill>
                  <a:srgbClr val="000000"/>
                </a:solidFill>
                <a:cs typeface="Arial"/>
                <a:sym typeface="Arial"/>
              </a:rPr>
              <a:t>,</a:t>
            </a:r>
          </a:p>
          <a:p>
            <a:pPr defTabSz="1219170">
              <a:buClr>
                <a:srgbClr val="000000"/>
              </a:buClr>
            </a:pPr>
            <a:r>
              <a:rPr lang="en-US" sz="1600" kern="0" dirty="0">
                <a:solidFill>
                  <a:srgbClr val="000000"/>
                </a:solidFill>
                <a:cs typeface="Arial"/>
                <a:sym typeface="Arial"/>
              </a:rPr>
              <a:t>and </a:t>
            </a:r>
            <a:r>
              <a:rPr lang="en-US" sz="1600" b="1" kern="0" dirty="0">
                <a:solidFill>
                  <a:srgbClr val="000000"/>
                </a:solidFill>
                <a:cs typeface="Arial"/>
                <a:sym typeface="Arial"/>
              </a:rPr>
              <a:t>knowledgeable</a:t>
            </a:r>
            <a:r>
              <a:rPr lang="en-US" sz="1600" kern="0" dirty="0">
                <a:solidFill>
                  <a:srgbClr val="000000"/>
                </a:solidFill>
                <a:cs typeface="Arial"/>
                <a:sym typeface="Arial"/>
              </a:rPr>
              <a:t> help as the most important</a:t>
            </a:r>
          </a:p>
          <a:p>
            <a:pPr defTabSz="1219170">
              <a:buClr>
                <a:srgbClr val="000000"/>
              </a:buClr>
            </a:pPr>
            <a:r>
              <a:rPr lang="en-US" sz="1600" kern="0" dirty="0">
                <a:solidFill>
                  <a:srgbClr val="000000"/>
                </a:solidFill>
                <a:cs typeface="Arial"/>
                <a:sym typeface="Arial"/>
              </a:rPr>
              <a:t>elements of a positive customer experience</a:t>
            </a:r>
          </a:p>
          <a:p>
            <a:pPr defTabSz="1219170">
              <a:buClr>
                <a:srgbClr val="000000"/>
              </a:buClr>
            </a:pPr>
            <a:endParaRPr lang="en-US" sz="1600" kern="0" dirty="0">
              <a:solidFill>
                <a:srgbClr val="000000"/>
              </a:solidFill>
              <a:cs typeface="Arial"/>
              <a:sym typeface="Arial"/>
            </a:endParaRPr>
          </a:p>
          <a:p>
            <a:pPr defTabSz="1219170">
              <a:buClr>
                <a:srgbClr val="000000"/>
              </a:buClr>
            </a:pPr>
            <a:r>
              <a:rPr lang="en-IN" sz="2400" b="1" kern="0" dirty="0">
                <a:solidFill>
                  <a:srgbClr val="000000"/>
                </a:solidFill>
                <a:cs typeface="Arial"/>
                <a:sym typeface="Arial"/>
              </a:rPr>
              <a:t>70%</a:t>
            </a:r>
          </a:p>
          <a:p>
            <a:pPr defTabSz="1219170">
              <a:buClr>
                <a:srgbClr val="000000"/>
              </a:buClr>
            </a:pPr>
            <a:r>
              <a:rPr lang="en-US" sz="1600" kern="0" dirty="0">
                <a:solidFill>
                  <a:srgbClr val="000000"/>
                </a:solidFill>
                <a:cs typeface="Arial"/>
                <a:sym typeface="Arial"/>
              </a:rPr>
              <a:t>of customers say </a:t>
            </a:r>
            <a:r>
              <a:rPr lang="en-US" sz="1600" b="1" kern="0" dirty="0">
                <a:solidFill>
                  <a:srgbClr val="000000"/>
                </a:solidFill>
                <a:cs typeface="Arial"/>
                <a:sym typeface="Arial"/>
              </a:rPr>
              <a:t>connected processes</a:t>
            </a:r>
            <a:r>
              <a:rPr lang="en-US" sz="1600" kern="0" dirty="0">
                <a:solidFill>
                  <a:srgbClr val="000000"/>
                </a:solidFill>
                <a:cs typeface="Arial"/>
                <a:sym typeface="Arial"/>
              </a:rPr>
              <a:t>, such as</a:t>
            </a:r>
          </a:p>
          <a:p>
            <a:pPr defTabSz="1219170">
              <a:buClr>
                <a:srgbClr val="000000"/>
              </a:buClr>
            </a:pPr>
            <a:r>
              <a:rPr lang="en-US" sz="1600" b="1" kern="0" dirty="0">
                <a:solidFill>
                  <a:srgbClr val="000000"/>
                </a:solidFill>
                <a:cs typeface="Arial"/>
                <a:sym typeface="Arial"/>
              </a:rPr>
              <a:t>contextualized engagement</a:t>
            </a:r>
            <a:r>
              <a:rPr lang="en-US" sz="1600" kern="0" dirty="0">
                <a:solidFill>
                  <a:srgbClr val="000000"/>
                </a:solidFill>
                <a:cs typeface="Arial"/>
                <a:sym typeface="Arial"/>
              </a:rPr>
              <a:t>, are very important</a:t>
            </a:r>
          </a:p>
          <a:p>
            <a:pPr defTabSz="1219170">
              <a:buClr>
                <a:srgbClr val="000000"/>
              </a:buClr>
            </a:pPr>
            <a:r>
              <a:rPr lang="en-IN" sz="1600" kern="0" dirty="0">
                <a:solidFill>
                  <a:srgbClr val="000000"/>
                </a:solidFill>
                <a:cs typeface="Arial"/>
                <a:sym typeface="Arial"/>
              </a:rPr>
              <a:t>to winning their business</a:t>
            </a:r>
          </a:p>
          <a:p>
            <a:pPr defTabSz="1219170">
              <a:buClr>
                <a:srgbClr val="000000"/>
              </a:buClr>
            </a:pPr>
            <a:endParaRPr lang="en-IN" sz="1600" b="1" kern="0" dirty="0">
              <a:solidFill>
                <a:srgbClr val="000000"/>
              </a:solidFill>
              <a:cs typeface="Arial"/>
              <a:sym typeface="Arial"/>
            </a:endParaRPr>
          </a:p>
          <a:p>
            <a:pPr defTabSz="1219170">
              <a:buClr>
                <a:srgbClr val="000000"/>
              </a:buClr>
            </a:pPr>
            <a:r>
              <a:rPr lang="en-IN" sz="2400" b="1" kern="0" dirty="0">
                <a:solidFill>
                  <a:srgbClr val="000000"/>
                </a:solidFill>
                <a:cs typeface="Arial"/>
                <a:sym typeface="Arial"/>
              </a:rPr>
              <a:t>73%</a:t>
            </a:r>
          </a:p>
          <a:p>
            <a:pPr defTabSz="1219170">
              <a:buClr>
                <a:srgbClr val="000000"/>
              </a:buClr>
            </a:pPr>
            <a:r>
              <a:rPr lang="en-US" sz="1600" kern="0" dirty="0">
                <a:solidFill>
                  <a:srgbClr val="000000"/>
                </a:solidFill>
                <a:cs typeface="Arial"/>
                <a:sym typeface="Arial"/>
              </a:rPr>
              <a:t>of customers point to </a:t>
            </a:r>
            <a:r>
              <a:rPr lang="en-US" sz="1600" b="1" kern="0" dirty="0">
                <a:solidFill>
                  <a:srgbClr val="000000"/>
                </a:solidFill>
                <a:cs typeface="Arial"/>
                <a:sym typeface="Arial"/>
              </a:rPr>
              <a:t>customer experience</a:t>
            </a:r>
            <a:r>
              <a:rPr lang="en-US" sz="1600" kern="0" dirty="0">
                <a:solidFill>
                  <a:srgbClr val="000000"/>
                </a:solidFill>
                <a:cs typeface="Arial"/>
                <a:sym typeface="Arial"/>
              </a:rPr>
              <a:t> as an</a:t>
            </a:r>
          </a:p>
          <a:p>
            <a:pPr defTabSz="1219170">
              <a:buClr>
                <a:srgbClr val="000000"/>
              </a:buClr>
            </a:pPr>
            <a:r>
              <a:rPr lang="en-US" sz="1600" kern="0" dirty="0">
                <a:solidFill>
                  <a:srgbClr val="000000"/>
                </a:solidFill>
                <a:cs typeface="Arial"/>
                <a:sym typeface="Arial"/>
              </a:rPr>
              <a:t>important factor in their decision making</a:t>
            </a:r>
          </a:p>
        </p:txBody>
      </p:sp>
      <p:grpSp>
        <p:nvGrpSpPr>
          <p:cNvPr id="5" name="Group 4">
            <a:extLst>
              <a:ext uri="{FF2B5EF4-FFF2-40B4-BE49-F238E27FC236}">
                <a16:creationId xmlns:a16="http://schemas.microsoft.com/office/drawing/2014/main" id="{9AC65856-AB1B-6126-1987-083E0A352059}"/>
              </a:ext>
            </a:extLst>
          </p:cNvPr>
          <p:cNvGrpSpPr/>
          <p:nvPr/>
        </p:nvGrpSpPr>
        <p:grpSpPr>
          <a:xfrm>
            <a:off x="6727510" y="2209800"/>
            <a:ext cx="4987337" cy="1727317"/>
            <a:chOff x="352222" y="2262708"/>
            <a:chExt cx="3740503" cy="1295488"/>
          </a:xfrm>
          <a:solidFill>
            <a:srgbClr val="DCE6F2"/>
          </a:solidFill>
        </p:grpSpPr>
        <p:sp>
          <p:nvSpPr>
            <p:cNvPr id="6" name="TextBox 5">
              <a:extLst>
                <a:ext uri="{FF2B5EF4-FFF2-40B4-BE49-F238E27FC236}">
                  <a16:creationId xmlns:a16="http://schemas.microsoft.com/office/drawing/2014/main" id="{F683FEBB-D2FE-32E7-BC2B-08CA55C9C53E}"/>
                </a:ext>
              </a:extLst>
            </p:cNvPr>
            <p:cNvSpPr txBox="1"/>
            <p:nvPr/>
          </p:nvSpPr>
          <p:spPr>
            <a:xfrm>
              <a:off x="352222" y="2948508"/>
              <a:ext cx="3733800" cy="438581"/>
            </a:xfrm>
            <a:prstGeom prst="rect">
              <a:avLst/>
            </a:prstGeom>
            <a:grpFill/>
            <a:ln>
              <a:solidFill>
                <a:srgbClr val="DCE6F2"/>
              </a:solidFill>
            </a:ln>
          </p:spPr>
          <p:txBody>
            <a:bodyPr wrap="square">
              <a:spAutoFit/>
            </a:bodyPr>
            <a:lstStyle/>
            <a:p>
              <a:pPr algn="just" defTabSz="1219170">
                <a:buClr>
                  <a:srgbClr val="000000"/>
                </a:buClr>
              </a:pPr>
              <a:r>
                <a:rPr lang="en-US" sz="3200" b="1" kern="0" dirty="0">
                  <a:solidFill>
                    <a:srgbClr val="418FDE">
                      <a:lumMod val="60000"/>
                      <a:lumOff val="40000"/>
                    </a:srgbClr>
                  </a:solidFill>
                  <a:cs typeface="Arial"/>
                  <a:sym typeface="Arial"/>
                </a:rPr>
                <a:t>55%</a:t>
              </a:r>
              <a:endParaRPr lang="en-IN" sz="3200" b="1" kern="0" dirty="0">
                <a:solidFill>
                  <a:srgbClr val="418FDE">
                    <a:lumMod val="60000"/>
                    <a:lumOff val="40000"/>
                  </a:srgbClr>
                </a:solidFill>
                <a:cs typeface="Arial"/>
                <a:sym typeface="Arial"/>
              </a:endParaRPr>
            </a:p>
          </p:txBody>
        </p:sp>
        <p:sp>
          <p:nvSpPr>
            <p:cNvPr id="7" name="TextBox 6">
              <a:extLst>
                <a:ext uri="{FF2B5EF4-FFF2-40B4-BE49-F238E27FC236}">
                  <a16:creationId xmlns:a16="http://schemas.microsoft.com/office/drawing/2014/main" id="{7B18E829-E095-C043-B018-B32385EAA31E}"/>
                </a:ext>
              </a:extLst>
            </p:cNvPr>
            <p:cNvSpPr txBox="1"/>
            <p:nvPr/>
          </p:nvSpPr>
          <p:spPr>
            <a:xfrm>
              <a:off x="358925" y="2262708"/>
              <a:ext cx="3733800" cy="438581"/>
            </a:xfrm>
            <a:prstGeom prst="rect">
              <a:avLst/>
            </a:prstGeom>
            <a:grpFill/>
            <a:ln>
              <a:solidFill>
                <a:srgbClr val="DCE6F2"/>
              </a:solidFill>
            </a:ln>
          </p:spPr>
          <p:txBody>
            <a:bodyPr wrap="square">
              <a:spAutoFit/>
            </a:bodyPr>
            <a:lstStyle/>
            <a:p>
              <a:pPr algn="just" defTabSz="1219170">
                <a:buClr>
                  <a:srgbClr val="000000"/>
                </a:buClr>
              </a:pPr>
              <a:r>
                <a:rPr lang="en-US" sz="3200" b="1" kern="0" dirty="0">
                  <a:solidFill>
                    <a:srgbClr val="000000"/>
                  </a:solidFill>
                  <a:cs typeface="Arial"/>
                  <a:sym typeface="Arial"/>
                </a:rPr>
                <a:t>$17.7</a:t>
              </a:r>
              <a:endParaRPr lang="en-IN" sz="3200" b="1" kern="0" dirty="0">
                <a:solidFill>
                  <a:srgbClr val="000000"/>
                </a:solidFill>
                <a:cs typeface="Arial"/>
                <a:sym typeface="Arial"/>
              </a:endParaRPr>
            </a:p>
          </p:txBody>
        </p:sp>
        <p:sp>
          <p:nvSpPr>
            <p:cNvPr id="8" name="TextBox 7">
              <a:extLst>
                <a:ext uri="{FF2B5EF4-FFF2-40B4-BE49-F238E27FC236}">
                  <a16:creationId xmlns:a16="http://schemas.microsoft.com/office/drawing/2014/main" id="{8678D609-7784-E7FC-EA87-A533CBBD0FD3}"/>
                </a:ext>
              </a:extLst>
            </p:cNvPr>
            <p:cNvSpPr txBox="1"/>
            <p:nvPr/>
          </p:nvSpPr>
          <p:spPr>
            <a:xfrm>
              <a:off x="358925" y="2604312"/>
              <a:ext cx="3733800" cy="253916"/>
            </a:xfrm>
            <a:prstGeom prst="rect">
              <a:avLst/>
            </a:prstGeom>
            <a:grpFill/>
            <a:ln>
              <a:solidFill>
                <a:srgbClr val="DCE6F2"/>
              </a:solidFill>
            </a:ln>
          </p:spPr>
          <p:txBody>
            <a:bodyPr wrap="square">
              <a:spAutoFit/>
            </a:bodyPr>
            <a:lstStyle/>
            <a:p>
              <a:pPr algn="just" defTabSz="1219170">
                <a:buClr>
                  <a:srgbClr val="000000"/>
                </a:buClr>
              </a:pPr>
              <a:r>
                <a:rPr lang="en-US" sz="1600" b="1" kern="0" dirty="0">
                  <a:solidFill>
                    <a:srgbClr val="000000"/>
                  </a:solidFill>
                  <a:cs typeface="Arial"/>
                  <a:sym typeface="Arial"/>
                </a:rPr>
                <a:t>billion world-wide market by 2024.</a:t>
              </a:r>
              <a:endParaRPr lang="en-IN" sz="1600" b="1" kern="0" dirty="0">
                <a:solidFill>
                  <a:srgbClr val="000000"/>
                </a:solidFill>
                <a:cs typeface="Arial"/>
                <a:sym typeface="Arial"/>
              </a:endParaRPr>
            </a:p>
          </p:txBody>
        </p:sp>
        <p:sp>
          <p:nvSpPr>
            <p:cNvPr id="9" name="TextBox 8">
              <a:extLst>
                <a:ext uri="{FF2B5EF4-FFF2-40B4-BE49-F238E27FC236}">
                  <a16:creationId xmlns:a16="http://schemas.microsoft.com/office/drawing/2014/main" id="{6F72104F-0D6F-3B74-494D-6B2B5AA967FB}"/>
                </a:ext>
              </a:extLst>
            </p:cNvPr>
            <p:cNvSpPr txBox="1"/>
            <p:nvPr/>
          </p:nvSpPr>
          <p:spPr>
            <a:xfrm>
              <a:off x="352222" y="2931850"/>
              <a:ext cx="3733800" cy="438581"/>
            </a:xfrm>
            <a:prstGeom prst="rect">
              <a:avLst/>
            </a:prstGeom>
            <a:grpFill/>
            <a:ln>
              <a:solidFill>
                <a:srgbClr val="DCE6F2"/>
              </a:solidFill>
            </a:ln>
          </p:spPr>
          <p:txBody>
            <a:bodyPr wrap="square">
              <a:spAutoFit/>
            </a:bodyPr>
            <a:lstStyle/>
            <a:p>
              <a:pPr algn="just" defTabSz="1219170">
                <a:buClr>
                  <a:srgbClr val="000000"/>
                </a:buClr>
              </a:pPr>
              <a:r>
                <a:rPr lang="en-US" sz="3200" b="1" kern="0" dirty="0">
                  <a:solidFill>
                    <a:srgbClr val="418FDE">
                      <a:lumMod val="60000"/>
                      <a:lumOff val="40000"/>
                    </a:srgbClr>
                  </a:solidFill>
                  <a:cs typeface="Arial"/>
                  <a:sym typeface="Arial"/>
                </a:rPr>
                <a:t>55%</a:t>
              </a:r>
              <a:endParaRPr lang="en-IN" sz="3200" b="1" kern="0" dirty="0">
                <a:solidFill>
                  <a:srgbClr val="418FDE">
                    <a:lumMod val="60000"/>
                    <a:lumOff val="40000"/>
                  </a:srgbClr>
                </a:solidFill>
                <a:cs typeface="Arial"/>
                <a:sym typeface="Arial"/>
              </a:endParaRPr>
            </a:p>
          </p:txBody>
        </p:sp>
        <p:sp>
          <p:nvSpPr>
            <p:cNvPr id="10" name="TextBox 9">
              <a:extLst>
                <a:ext uri="{FF2B5EF4-FFF2-40B4-BE49-F238E27FC236}">
                  <a16:creationId xmlns:a16="http://schemas.microsoft.com/office/drawing/2014/main" id="{AACE6444-FCA1-020B-E3DA-20B9CD19B0AE}"/>
                </a:ext>
              </a:extLst>
            </p:cNvPr>
            <p:cNvSpPr txBox="1"/>
            <p:nvPr/>
          </p:nvSpPr>
          <p:spPr>
            <a:xfrm>
              <a:off x="352222" y="3273454"/>
              <a:ext cx="3733800" cy="284742"/>
            </a:xfrm>
            <a:prstGeom prst="rect">
              <a:avLst/>
            </a:prstGeom>
            <a:grpFill/>
            <a:ln>
              <a:solidFill>
                <a:srgbClr val="DCE6F2"/>
              </a:solidFill>
            </a:ln>
          </p:spPr>
          <p:txBody>
            <a:bodyPr wrap="square">
              <a:spAutoFit/>
            </a:bodyPr>
            <a:lstStyle/>
            <a:p>
              <a:pPr algn="just" defTabSz="1219170">
                <a:buClr>
                  <a:srgbClr val="000000"/>
                </a:buClr>
              </a:pPr>
              <a:r>
                <a:rPr lang="en-US" sz="1600" b="1" kern="0" dirty="0">
                  <a:solidFill>
                    <a:srgbClr val="000000"/>
                  </a:solidFill>
                  <a:cs typeface="Arial"/>
                  <a:sym typeface="Arial"/>
                </a:rPr>
                <a:t>YoY Growth rate, </a:t>
              </a:r>
              <a:r>
                <a:rPr lang="en-US" sz="1867" b="1" kern="0" dirty="0">
                  <a:solidFill>
                    <a:srgbClr val="000000"/>
                  </a:solidFill>
                  <a:cs typeface="Arial"/>
                  <a:sym typeface="Arial"/>
                </a:rPr>
                <a:t>~</a:t>
              </a:r>
              <a:r>
                <a:rPr lang="en-US" sz="1600" b="1" kern="0" dirty="0">
                  <a:solidFill>
                    <a:srgbClr val="000000"/>
                  </a:solidFill>
                  <a:cs typeface="Arial"/>
                  <a:sym typeface="Arial"/>
                </a:rPr>
                <a:t>33% in 2020</a:t>
              </a:r>
              <a:endParaRPr lang="en-IN" sz="1600" b="1" kern="0" dirty="0">
                <a:solidFill>
                  <a:srgbClr val="000000"/>
                </a:solidFill>
                <a:cs typeface="Arial"/>
                <a:sym typeface="Arial"/>
              </a:endParaRPr>
            </a:p>
          </p:txBody>
        </p:sp>
        <p:sp>
          <p:nvSpPr>
            <p:cNvPr id="11" name="TextBox 10">
              <a:extLst>
                <a:ext uri="{FF2B5EF4-FFF2-40B4-BE49-F238E27FC236}">
                  <a16:creationId xmlns:a16="http://schemas.microsoft.com/office/drawing/2014/main" id="{C42EC467-0009-395E-3C03-31B7A91788CD}"/>
                </a:ext>
              </a:extLst>
            </p:cNvPr>
            <p:cNvSpPr txBox="1"/>
            <p:nvPr/>
          </p:nvSpPr>
          <p:spPr>
            <a:xfrm>
              <a:off x="358925" y="2279366"/>
              <a:ext cx="3733800" cy="438581"/>
            </a:xfrm>
            <a:prstGeom prst="rect">
              <a:avLst/>
            </a:prstGeom>
            <a:grpFill/>
            <a:ln>
              <a:solidFill>
                <a:srgbClr val="DCE6F2"/>
              </a:solidFill>
            </a:ln>
          </p:spPr>
          <p:txBody>
            <a:bodyPr wrap="square">
              <a:spAutoFit/>
            </a:bodyPr>
            <a:lstStyle/>
            <a:p>
              <a:pPr algn="just" defTabSz="1219170">
                <a:buClr>
                  <a:srgbClr val="000000"/>
                </a:buClr>
              </a:pPr>
              <a:r>
                <a:rPr lang="en-US" sz="3200" b="1" kern="0" dirty="0">
                  <a:solidFill>
                    <a:srgbClr val="418FDE">
                      <a:lumMod val="60000"/>
                      <a:lumOff val="40000"/>
                    </a:srgbClr>
                  </a:solidFill>
                  <a:cs typeface="Arial"/>
                  <a:sym typeface="Arial"/>
                </a:rPr>
                <a:t>$17.9</a:t>
              </a:r>
              <a:endParaRPr lang="en-IN" sz="3200" b="1" kern="0" dirty="0">
                <a:solidFill>
                  <a:srgbClr val="418FDE">
                    <a:lumMod val="60000"/>
                    <a:lumOff val="40000"/>
                  </a:srgbClr>
                </a:solidFill>
                <a:cs typeface="Arial"/>
                <a:sym typeface="Arial"/>
              </a:endParaRPr>
            </a:p>
          </p:txBody>
        </p:sp>
        <p:sp>
          <p:nvSpPr>
            <p:cNvPr id="12" name="TextBox 11">
              <a:extLst>
                <a:ext uri="{FF2B5EF4-FFF2-40B4-BE49-F238E27FC236}">
                  <a16:creationId xmlns:a16="http://schemas.microsoft.com/office/drawing/2014/main" id="{ADE85055-C213-0982-0518-3BC7245E91F8}"/>
                </a:ext>
              </a:extLst>
            </p:cNvPr>
            <p:cNvSpPr txBox="1"/>
            <p:nvPr/>
          </p:nvSpPr>
          <p:spPr>
            <a:xfrm>
              <a:off x="358925" y="2620970"/>
              <a:ext cx="3733800" cy="253916"/>
            </a:xfrm>
            <a:prstGeom prst="rect">
              <a:avLst/>
            </a:prstGeom>
            <a:grpFill/>
            <a:ln>
              <a:solidFill>
                <a:srgbClr val="DCE6F2"/>
              </a:solidFill>
            </a:ln>
          </p:spPr>
          <p:txBody>
            <a:bodyPr wrap="square">
              <a:spAutoFit/>
            </a:bodyPr>
            <a:lstStyle/>
            <a:p>
              <a:pPr algn="just" defTabSz="1219170">
                <a:buClr>
                  <a:srgbClr val="000000"/>
                </a:buClr>
              </a:pPr>
              <a:r>
                <a:rPr lang="en-US" sz="1600" b="1" kern="0" dirty="0">
                  <a:solidFill>
                    <a:srgbClr val="000000"/>
                  </a:solidFill>
                  <a:cs typeface="Arial"/>
                  <a:sym typeface="Arial"/>
                </a:rPr>
                <a:t>billion world-wide market by 2024.</a:t>
              </a:r>
              <a:endParaRPr lang="en-IN" sz="1600" b="1" kern="0" dirty="0">
                <a:solidFill>
                  <a:srgbClr val="000000"/>
                </a:solidFill>
                <a:cs typeface="Arial"/>
                <a:sym typeface="Arial"/>
              </a:endParaRPr>
            </a:p>
          </p:txBody>
        </p:sp>
      </p:grpSp>
      <p:sp>
        <p:nvSpPr>
          <p:cNvPr id="13" name="TextBox 12">
            <a:extLst>
              <a:ext uri="{FF2B5EF4-FFF2-40B4-BE49-F238E27FC236}">
                <a16:creationId xmlns:a16="http://schemas.microsoft.com/office/drawing/2014/main" id="{C4F36F2D-0790-5464-E1FB-2FF023AD4FA3}"/>
              </a:ext>
            </a:extLst>
          </p:cNvPr>
          <p:cNvSpPr txBox="1"/>
          <p:nvPr/>
        </p:nvSpPr>
        <p:spPr>
          <a:xfrm>
            <a:off x="9516534" y="4010251"/>
            <a:ext cx="2385719" cy="256545"/>
          </a:xfrm>
          <a:prstGeom prst="rect">
            <a:avLst/>
          </a:prstGeom>
          <a:noFill/>
        </p:spPr>
        <p:txBody>
          <a:bodyPr wrap="square">
            <a:spAutoFit/>
          </a:bodyPr>
          <a:lstStyle/>
          <a:p>
            <a:pPr defTabSz="1219170">
              <a:buClr>
                <a:srgbClr val="000000"/>
              </a:buClr>
            </a:pPr>
            <a:r>
              <a:rPr lang="en-US" sz="1067" b="1" kern="0" dirty="0">
                <a:solidFill>
                  <a:srgbClr val="000000"/>
                </a:solidFill>
                <a:cs typeface="Arial"/>
                <a:sym typeface="Arial"/>
              </a:rPr>
              <a:t>Sources: </a:t>
            </a:r>
            <a:r>
              <a:rPr lang="en-US" sz="1067" b="1" kern="0" dirty="0" err="1">
                <a:solidFill>
                  <a:srgbClr val="000000"/>
                </a:solidFill>
                <a:cs typeface="Arial"/>
                <a:sym typeface="Arial"/>
              </a:rPr>
              <a:t>IDC,Gartner</a:t>
            </a:r>
            <a:r>
              <a:rPr lang="en-US" sz="1067" b="1" kern="0" dirty="0">
                <a:solidFill>
                  <a:srgbClr val="000000"/>
                </a:solidFill>
                <a:cs typeface="Arial"/>
                <a:sym typeface="Arial"/>
              </a:rPr>
              <a:t> PWC</a:t>
            </a:r>
            <a:endParaRPr lang="en-IN" sz="1067" b="1" kern="0" dirty="0">
              <a:solidFill>
                <a:srgbClr val="000000"/>
              </a:solidFill>
              <a:cs typeface="Arial"/>
              <a:sym typeface="Arial"/>
            </a:endParaRPr>
          </a:p>
        </p:txBody>
      </p:sp>
      <p:pic>
        <p:nvPicPr>
          <p:cNvPr id="14" name="Picture 13">
            <a:extLst>
              <a:ext uri="{FF2B5EF4-FFF2-40B4-BE49-F238E27FC236}">
                <a16:creationId xmlns:a16="http://schemas.microsoft.com/office/drawing/2014/main" id="{8B7FE3D3-3200-19B4-5196-C9ADBF8D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61194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WHY CAAS</a:t>
            </a:r>
          </a:p>
        </p:txBody>
      </p:sp>
      <p:sp>
        <p:nvSpPr>
          <p:cNvPr id="11" name="Title 1">
            <a:extLst>
              <a:ext uri="{FF2B5EF4-FFF2-40B4-BE49-F238E27FC236}">
                <a16:creationId xmlns:a16="http://schemas.microsoft.com/office/drawing/2014/main" id="{C2C31B11-2285-DE13-CAE7-63CB5E75280C}"/>
              </a:ext>
            </a:extLst>
          </p:cNvPr>
          <p:cNvSpPr txBox="1">
            <a:spLocks/>
          </p:cNvSpPr>
          <p:nvPr/>
        </p:nvSpPr>
        <p:spPr>
          <a:xfrm>
            <a:off x="304800" y="2469853"/>
            <a:ext cx="1422400" cy="615539"/>
          </a:xfrm>
          <a:prstGeom prst="rect">
            <a:avLst/>
          </a:prstGeom>
        </p:spPr>
        <p:txBody>
          <a:bodyPr vert="horz" wrap="square" lIns="0" tIns="60953" rIns="121904" bIns="60953" rtlCol="0" anchor="ctr">
            <a:spAutoFit/>
          </a:bodyPr>
          <a:lstStyle>
            <a:lvl1pPr algn="l" defTabSz="914286" rtl="0" eaLnBrk="1" latinLnBrk="0" hangingPunct="1">
              <a:spcBef>
                <a:spcPct val="0"/>
              </a:spcBef>
              <a:buNone/>
              <a:defRPr kumimoji="0" lang="en-US" sz="1800" b="1" i="0" u="none" strike="noStrike" kern="1200" cap="all" spc="0" normalizeH="0" baseline="0" noProof="0">
                <a:ln>
                  <a:noFill/>
                </a:ln>
                <a:solidFill>
                  <a:schemeClr val="tx2">
                    <a:lumMod val="75000"/>
                  </a:schemeClr>
                </a:solidFill>
                <a:effectLst/>
                <a:uLnTx/>
                <a:uFillTx/>
                <a:latin typeface="Trebuchet MS" pitchFamily="34" charset="0"/>
                <a:ea typeface="+mj-ea"/>
                <a:cs typeface="+mj-cs"/>
              </a:defRPr>
            </a:lvl1pPr>
          </a:lstStyle>
          <a:p>
            <a:pPr defTabSz="1219018">
              <a:buClr>
                <a:srgbClr val="000000"/>
              </a:buClr>
            </a:pPr>
            <a:r>
              <a:rPr lang="en-IN" sz="3200" dirty="0">
                <a:solidFill>
                  <a:srgbClr val="000000"/>
                </a:solidFill>
                <a:ea typeface="Times New Roman" panose="02020603050405020304" pitchFamily="18" charset="0"/>
                <a:sym typeface="Arial"/>
              </a:rPr>
              <a:t>CAAS</a:t>
            </a:r>
          </a:p>
        </p:txBody>
      </p:sp>
      <p:sp>
        <p:nvSpPr>
          <p:cNvPr id="12" name="TextBox 11">
            <a:extLst>
              <a:ext uri="{FF2B5EF4-FFF2-40B4-BE49-F238E27FC236}">
                <a16:creationId xmlns:a16="http://schemas.microsoft.com/office/drawing/2014/main" id="{80461EFC-3C4F-B07D-4741-AC8660920878}"/>
              </a:ext>
            </a:extLst>
          </p:cNvPr>
          <p:cNvSpPr txBox="1"/>
          <p:nvPr/>
        </p:nvSpPr>
        <p:spPr>
          <a:xfrm>
            <a:off x="203200" y="2936558"/>
            <a:ext cx="4045187" cy="461665"/>
          </a:xfrm>
          <a:prstGeom prst="rect">
            <a:avLst/>
          </a:prstGeom>
          <a:noFill/>
        </p:spPr>
        <p:txBody>
          <a:bodyPr wrap="square">
            <a:spAutoFit/>
          </a:bodyPr>
          <a:lstStyle/>
          <a:p>
            <a:pPr defTabSz="1219170">
              <a:buClr>
                <a:srgbClr val="000000"/>
              </a:buClr>
            </a:pPr>
            <a:r>
              <a:rPr lang="en-US" sz="1200" kern="0" dirty="0">
                <a:solidFill>
                  <a:srgbClr val="000000"/>
                </a:solidFill>
                <a:latin typeface="Arial"/>
                <a:cs typeface="Arial"/>
                <a:sym typeface="Arial"/>
              </a:rPr>
              <a:t>Orchestration layer with Omnichannel Communication Engagement Experience Journey</a:t>
            </a:r>
          </a:p>
        </p:txBody>
      </p:sp>
      <p:grpSp>
        <p:nvGrpSpPr>
          <p:cNvPr id="14" name="Group 13">
            <a:extLst>
              <a:ext uri="{FF2B5EF4-FFF2-40B4-BE49-F238E27FC236}">
                <a16:creationId xmlns:a16="http://schemas.microsoft.com/office/drawing/2014/main" id="{2B9AA7E4-CF62-BC08-3A6E-40520B410B5C}"/>
              </a:ext>
            </a:extLst>
          </p:cNvPr>
          <p:cNvGrpSpPr/>
          <p:nvPr/>
        </p:nvGrpSpPr>
        <p:grpSpPr>
          <a:xfrm>
            <a:off x="4496001" y="820690"/>
            <a:ext cx="7391199" cy="5191928"/>
            <a:chOff x="4368801" y="674417"/>
            <a:chExt cx="7391199" cy="5191928"/>
          </a:xfrm>
        </p:grpSpPr>
        <p:pic>
          <p:nvPicPr>
            <p:cNvPr id="7" name="Picture 6" descr="Graphical user interface&#10;&#10;Description automatically generated">
              <a:extLst>
                <a:ext uri="{FF2B5EF4-FFF2-40B4-BE49-F238E27FC236}">
                  <a16:creationId xmlns:a16="http://schemas.microsoft.com/office/drawing/2014/main" id="{7FC3A9CB-D56A-A665-9207-4035E991BBFB}"/>
                </a:ext>
              </a:extLst>
            </p:cNvPr>
            <p:cNvPicPr>
              <a:picLocks noChangeAspect="1"/>
            </p:cNvPicPr>
            <p:nvPr/>
          </p:nvPicPr>
          <p:blipFill rotWithShape="1">
            <a:blip r:embed="rId2">
              <a:extLst>
                <a:ext uri="{28A0092B-C50C-407E-A947-70E740481C1C}">
                  <a14:useLocalDpi xmlns:a14="http://schemas.microsoft.com/office/drawing/2010/main" val="0"/>
                </a:ext>
              </a:extLst>
            </a:blip>
            <a:srcRect r="1691" b="12587"/>
            <a:stretch/>
          </p:blipFill>
          <p:spPr>
            <a:xfrm>
              <a:off x="4368801" y="674417"/>
              <a:ext cx="7391199" cy="509138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E1D7F6BF-04CB-C6E7-7566-C56B9929DD24}"/>
                </a:ext>
              </a:extLst>
            </p:cNvPr>
            <p:cNvPicPr>
              <a:picLocks noChangeAspect="1"/>
            </p:cNvPicPr>
            <p:nvPr/>
          </p:nvPicPr>
          <p:blipFill rotWithShape="1">
            <a:blip r:embed="rId2">
              <a:extLst>
                <a:ext uri="{28A0092B-C50C-407E-A947-70E740481C1C}">
                  <a14:useLocalDpi xmlns:a14="http://schemas.microsoft.com/office/drawing/2010/main" val="0"/>
                </a:ext>
              </a:extLst>
            </a:blip>
            <a:srcRect l="86179" t="93759" b="-694"/>
            <a:stretch/>
          </p:blipFill>
          <p:spPr>
            <a:xfrm>
              <a:off x="10720908" y="5462473"/>
              <a:ext cx="1039092" cy="403872"/>
            </a:xfrm>
            <a:prstGeom prst="rect">
              <a:avLst/>
            </a:prstGeom>
          </p:spPr>
        </p:pic>
      </p:grpSp>
      <p:pic>
        <p:nvPicPr>
          <p:cNvPr id="8" name="Picture 7">
            <a:extLst>
              <a:ext uri="{FF2B5EF4-FFF2-40B4-BE49-F238E27FC236}">
                <a16:creationId xmlns:a16="http://schemas.microsoft.com/office/drawing/2014/main" id="{795DA8F2-44B0-0847-D99C-22E51C41D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365875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ENTERPRISE COMMUNICATION ORCHESTRATION</a:t>
            </a:r>
          </a:p>
        </p:txBody>
      </p:sp>
      <p:grpSp>
        <p:nvGrpSpPr>
          <p:cNvPr id="69" name="Group 68">
            <a:extLst>
              <a:ext uri="{FF2B5EF4-FFF2-40B4-BE49-F238E27FC236}">
                <a16:creationId xmlns:a16="http://schemas.microsoft.com/office/drawing/2014/main" id="{A70555BE-0F7B-9FED-716F-162E8DC70C75}"/>
              </a:ext>
            </a:extLst>
          </p:cNvPr>
          <p:cNvGrpSpPr/>
          <p:nvPr/>
        </p:nvGrpSpPr>
        <p:grpSpPr>
          <a:xfrm>
            <a:off x="614412" y="1230865"/>
            <a:ext cx="10963176" cy="4961924"/>
            <a:chOff x="812800" y="1311075"/>
            <a:chExt cx="10963176" cy="4961924"/>
          </a:xfrm>
        </p:grpSpPr>
        <p:sp>
          <p:nvSpPr>
            <p:cNvPr id="4" name="Rounded Rectangle 1">
              <a:extLst>
                <a:ext uri="{FF2B5EF4-FFF2-40B4-BE49-F238E27FC236}">
                  <a16:creationId xmlns:a16="http://schemas.microsoft.com/office/drawing/2014/main" id="{CAC4109C-4F6E-F8DC-B1B3-3BC812DACB92}"/>
                </a:ext>
              </a:extLst>
            </p:cNvPr>
            <p:cNvSpPr/>
            <p:nvPr/>
          </p:nvSpPr>
          <p:spPr bwMode="auto">
            <a:xfrm>
              <a:off x="812800" y="1311075"/>
              <a:ext cx="1200000" cy="864000"/>
            </a:xfrm>
            <a:prstGeom prst="roundRect">
              <a:avLst/>
            </a:prstGeom>
            <a:noFill/>
            <a:ln w="9525"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5" name="Rounded Rectangle 2">
              <a:extLst>
                <a:ext uri="{FF2B5EF4-FFF2-40B4-BE49-F238E27FC236}">
                  <a16:creationId xmlns:a16="http://schemas.microsoft.com/office/drawing/2014/main" id="{B8B255B9-5739-C98E-43D4-C337F0131342}"/>
                </a:ext>
              </a:extLst>
            </p:cNvPr>
            <p:cNvSpPr/>
            <p:nvPr/>
          </p:nvSpPr>
          <p:spPr bwMode="auto">
            <a:xfrm>
              <a:off x="812800" y="2426549"/>
              <a:ext cx="1200000" cy="864000"/>
            </a:xfrm>
            <a:prstGeom prst="roundRect">
              <a:avLst/>
            </a:prstGeom>
            <a:noFill/>
            <a:ln w="9525"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6" name="Rounded Rectangle 3">
              <a:extLst>
                <a:ext uri="{FF2B5EF4-FFF2-40B4-BE49-F238E27FC236}">
                  <a16:creationId xmlns:a16="http://schemas.microsoft.com/office/drawing/2014/main" id="{B63A8C9E-6950-DAB3-CD25-D4E4AA358083}"/>
                </a:ext>
              </a:extLst>
            </p:cNvPr>
            <p:cNvSpPr/>
            <p:nvPr/>
          </p:nvSpPr>
          <p:spPr bwMode="auto">
            <a:xfrm>
              <a:off x="812800" y="3542024"/>
              <a:ext cx="1200000" cy="864000"/>
            </a:xfrm>
            <a:prstGeom prst="roundRect">
              <a:avLst/>
            </a:prstGeom>
            <a:noFill/>
            <a:ln w="9525"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7" name="Rounded Rectangle 4">
              <a:extLst>
                <a:ext uri="{FF2B5EF4-FFF2-40B4-BE49-F238E27FC236}">
                  <a16:creationId xmlns:a16="http://schemas.microsoft.com/office/drawing/2014/main" id="{89A23354-0647-5393-2290-1B5CCCCFC4CF}"/>
                </a:ext>
              </a:extLst>
            </p:cNvPr>
            <p:cNvSpPr/>
            <p:nvPr/>
          </p:nvSpPr>
          <p:spPr bwMode="auto">
            <a:xfrm>
              <a:off x="812800" y="4657499"/>
              <a:ext cx="1200000" cy="864000"/>
            </a:xfrm>
            <a:prstGeom prst="roundRect">
              <a:avLst/>
            </a:prstGeom>
            <a:noFill/>
            <a:ln w="9525"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cxnSp>
          <p:nvCxnSpPr>
            <p:cNvPr id="8" name="Straight Arrow Connector 7">
              <a:extLst>
                <a:ext uri="{FF2B5EF4-FFF2-40B4-BE49-F238E27FC236}">
                  <a16:creationId xmlns:a16="http://schemas.microsoft.com/office/drawing/2014/main" id="{15956457-7F0F-3808-2AC6-15D00B2E255C}"/>
                </a:ext>
              </a:extLst>
            </p:cNvPr>
            <p:cNvCxnSpPr>
              <a:cxnSpLocks/>
            </p:cNvCxnSpPr>
            <p:nvPr/>
          </p:nvCxnSpPr>
          <p:spPr bwMode="auto">
            <a:xfrm>
              <a:off x="2020359" y="1730375"/>
              <a:ext cx="1440000" cy="12700"/>
            </a:xfrm>
            <a:prstGeom prst="straightConnector1">
              <a:avLst/>
            </a:prstGeom>
            <a:noFill/>
            <a:ln w="12700" cap="flat" cmpd="sng" algn="ctr">
              <a:solidFill>
                <a:srgbClr val="418FDE">
                  <a:shade val="95000"/>
                  <a:satMod val="105000"/>
                </a:srgbClr>
              </a:solidFill>
              <a:prstDash val="sysDot"/>
              <a:headEnd type="arrow"/>
              <a:tailEnd type="arrow"/>
            </a:ln>
            <a:effectLst/>
          </p:spPr>
        </p:cxnSp>
        <p:sp>
          <p:nvSpPr>
            <p:cNvPr id="9" name="Rounded Rectangle 11">
              <a:extLst>
                <a:ext uri="{FF2B5EF4-FFF2-40B4-BE49-F238E27FC236}">
                  <a16:creationId xmlns:a16="http://schemas.microsoft.com/office/drawing/2014/main" id="{73827BB2-E619-EE70-0F9C-4CCCFAF2616C}"/>
                </a:ext>
              </a:extLst>
            </p:cNvPr>
            <p:cNvSpPr/>
            <p:nvPr/>
          </p:nvSpPr>
          <p:spPr bwMode="auto">
            <a:xfrm>
              <a:off x="3460359" y="1319543"/>
              <a:ext cx="1609059" cy="4201957"/>
            </a:xfrm>
            <a:prstGeom prst="roundRect">
              <a:avLst/>
            </a:prstGeom>
            <a:noFill/>
            <a:ln w="12700"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10" name="Rounded Rectangle 13">
              <a:extLst>
                <a:ext uri="{FF2B5EF4-FFF2-40B4-BE49-F238E27FC236}">
                  <a16:creationId xmlns:a16="http://schemas.microsoft.com/office/drawing/2014/main" id="{ACECCCAD-4CB7-3AEF-FB67-B910AE750EA1}"/>
                </a:ext>
              </a:extLst>
            </p:cNvPr>
            <p:cNvSpPr/>
            <p:nvPr/>
          </p:nvSpPr>
          <p:spPr bwMode="auto">
            <a:xfrm>
              <a:off x="4810006" y="1832247"/>
              <a:ext cx="687917" cy="785283"/>
            </a:xfrm>
            <a:prstGeom prst="roundRect">
              <a:avLst/>
            </a:prstGeom>
            <a:noFill/>
            <a:ln w="6350" cap="flat" cmpd="sng" algn="ctr">
              <a:solidFill>
                <a:srgbClr val="418FDE">
                  <a:shade val="95000"/>
                  <a:satMod val="105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11" name="Rounded Rectangle 14">
              <a:extLst>
                <a:ext uri="{FF2B5EF4-FFF2-40B4-BE49-F238E27FC236}">
                  <a16:creationId xmlns:a16="http://schemas.microsoft.com/office/drawing/2014/main" id="{2AEC31F5-D223-02B8-6097-7A9670B7709C}"/>
                </a:ext>
              </a:extLst>
            </p:cNvPr>
            <p:cNvSpPr/>
            <p:nvPr/>
          </p:nvSpPr>
          <p:spPr bwMode="auto">
            <a:xfrm>
              <a:off x="4810007" y="4314943"/>
              <a:ext cx="687916" cy="785283"/>
            </a:xfrm>
            <a:prstGeom prst="roundRect">
              <a:avLst/>
            </a:prstGeom>
            <a:noFill/>
            <a:ln w="6350" cap="flat" cmpd="sng" algn="ctr">
              <a:solidFill>
                <a:srgbClr val="418FDE">
                  <a:shade val="95000"/>
                  <a:satMod val="105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pic>
          <p:nvPicPr>
            <p:cNvPr id="12" name="Picture 2" descr="C:\Users\013825\Documents\ppt images\sales.PNG">
              <a:extLst>
                <a:ext uri="{FF2B5EF4-FFF2-40B4-BE49-F238E27FC236}">
                  <a16:creationId xmlns:a16="http://schemas.microsoft.com/office/drawing/2014/main" id="{D655A17F-99A5-D16B-BDEA-1109C47FB05C}"/>
                </a:ext>
              </a:extLst>
            </p:cNvPr>
            <p:cNvPicPr>
              <a:picLocks noChangeAspect="1" noChangeArrowheads="1"/>
            </p:cNvPicPr>
            <p:nvPr/>
          </p:nvPicPr>
          <p:blipFill>
            <a:blip r:embed="rId2" cstate="print"/>
            <a:stretch>
              <a:fillRect/>
            </a:stretch>
          </p:blipFill>
          <p:spPr bwMode="auto">
            <a:xfrm>
              <a:off x="1146954" y="1397891"/>
              <a:ext cx="531693" cy="720000"/>
            </a:xfrm>
            <a:prstGeom prst="rect">
              <a:avLst/>
            </a:prstGeom>
          </p:spPr>
        </p:pic>
        <p:pic>
          <p:nvPicPr>
            <p:cNvPr id="13" name="Picture 3" descr="C:\Users\013825\Documents\ppt images\customer service.PNG">
              <a:extLst>
                <a:ext uri="{FF2B5EF4-FFF2-40B4-BE49-F238E27FC236}">
                  <a16:creationId xmlns:a16="http://schemas.microsoft.com/office/drawing/2014/main" id="{ED92E0CA-7EB2-6F0F-88DD-F29A0915599E}"/>
                </a:ext>
              </a:extLst>
            </p:cNvPr>
            <p:cNvPicPr>
              <a:picLocks noChangeAspect="1" noChangeArrowheads="1"/>
            </p:cNvPicPr>
            <p:nvPr/>
          </p:nvPicPr>
          <p:blipFill>
            <a:blip r:embed="rId3" cstate="print"/>
            <a:stretch>
              <a:fillRect/>
            </a:stretch>
          </p:blipFill>
          <p:spPr bwMode="auto">
            <a:xfrm>
              <a:off x="1109372" y="2498549"/>
              <a:ext cx="606856" cy="720000"/>
            </a:xfrm>
            <a:prstGeom prst="rect">
              <a:avLst/>
            </a:prstGeom>
          </p:spPr>
        </p:pic>
        <p:pic>
          <p:nvPicPr>
            <p:cNvPr id="14" name="Picture 4" descr="C:\Users\013825\Documents\ppt images\Marketing.PNG">
              <a:extLst>
                <a:ext uri="{FF2B5EF4-FFF2-40B4-BE49-F238E27FC236}">
                  <a16:creationId xmlns:a16="http://schemas.microsoft.com/office/drawing/2014/main" id="{93781452-1297-73DB-F615-ED214F9CBE4F}"/>
                </a:ext>
              </a:extLst>
            </p:cNvPr>
            <p:cNvPicPr>
              <a:picLocks noChangeAspect="1" noChangeArrowheads="1"/>
            </p:cNvPicPr>
            <p:nvPr/>
          </p:nvPicPr>
          <p:blipFill>
            <a:blip r:embed="rId4" cstate="print"/>
            <a:stretch>
              <a:fillRect/>
            </a:stretch>
          </p:blipFill>
          <p:spPr bwMode="auto">
            <a:xfrm>
              <a:off x="1101263" y="3590924"/>
              <a:ext cx="623076" cy="721976"/>
            </a:xfrm>
            <a:prstGeom prst="rect">
              <a:avLst/>
            </a:prstGeom>
          </p:spPr>
        </p:pic>
        <p:pic>
          <p:nvPicPr>
            <p:cNvPr id="15" name="Picture 5" descr="C:\Users\013825\Documents\ppt images\operations.PNG">
              <a:extLst>
                <a:ext uri="{FF2B5EF4-FFF2-40B4-BE49-F238E27FC236}">
                  <a16:creationId xmlns:a16="http://schemas.microsoft.com/office/drawing/2014/main" id="{853AAB63-A3C3-8368-7B94-46ABC6626F99}"/>
                </a:ext>
              </a:extLst>
            </p:cNvPr>
            <p:cNvPicPr>
              <a:picLocks noChangeAspect="1" noChangeArrowheads="1"/>
            </p:cNvPicPr>
            <p:nvPr/>
          </p:nvPicPr>
          <p:blipFill>
            <a:blip r:embed="rId5" cstate="print"/>
            <a:stretch>
              <a:fillRect/>
            </a:stretch>
          </p:blipFill>
          <p:spPr bwMode="auto">
            <a:xfrm>
              <a:off x="1104975" y="4714152"/>
              <a:ext cx="615652" cy="720000"/>
            </a:xfrm>
            <a:prstGeom prst="rect">
              <a:avLst/>
            </a:prstGeom>
          </p:spPr>
        </p:pic>
        <p:pic>
          <p:nvPicPr>
            <p:cNvPr id="16" name="Picture 6" descr="C:\Users\013825\Documents\ppt images\Inbound.PNG">
              <a:extLst>
                <a:ext uri="{FF2B5EF4-FFF2-40B4-BE49-F238E27FC236}">
                  <a16:creationId xmlns:a16="http://schemas.microsoft.com/office/drawing/2014/main" id="{E9B00DB2-816C-6DCB-9035-7BDC033C9A19}"/>
                </a:ext>
              </a:extLst>
            </p:cNvPr>
            <p:cNvPicPr>
              <a:picLocks noChangeAspect="1" noChangeArrowheads="1"/>
            </p:cNvPicPr>
            <p:nvPr/>
          </p:nvPicPr>
          <p:blipFill>
            <a:blip r:embed="rId6" cstate="print"/>
            <a:stretch>
              <a:fillRect/>
            </a:stretch>
          </p:blipFill>
          <p:spPr bwMode="auto">
            <a:xfrm>
              <a:off x="4870860" y="1953907"/>
              <a:ext cx="566208" cy="576892"/>
            </a:xfrm>
            <a:prstGeom prst="rect">
              <a:avLst/>
            </a:prstGeom>
          </p:spPr>
        </p:pic>
        <p:pic>
          <p:nvPicPr>
            <p:cNvPr id="17" name="Picture 7" descr="C:\Users\013825\Documents\ppt images\Outbound.PNG">
              <a:extLst>
                <a:ext uri="{FF2B5EF4-FFF2-40B4-BE49-F238E27FC236}">
                  <a16:creationId xmlns:a16="http://schemas.microsoft.com/office/drawing/2014/main" id="{2B105B43-AF2A-9431-883B-BAEAE37A25E7}"/>
                </a:ext>
              </a:extLst>
            </p:cNvPr>
            <p:cNvPicPr>
              <a:picLocks noChangeAspect="1" noChangeArrowheads="1"/>
            </p:cNvPicPr>
            <p:nvPr/>
          </p:nvPicPr>
          <p:blipFill>
            <a:blip r:embed="rId7" cstate="print"/>
            <a:stretch>
              <a:fillRect/>
            </a:stretch>
          </p:blipFill>
          <p:spPr bwMode="auto">
            <a:xfrm>
              <a:off x="4907523" y="4426343"/>
              <a:ext cx="492884" cy="502363"/>
            </a:xfrm>
            <a:prstGeom prst="rect">
              <a:avLst/>
            </a:prstGeom>
          </p:spPr>
        </p:pic>
        <p:cxnSp>
          <p:nvCxnSpPr>
            <p:cNvPr id="18" name="Straight Arrow Connector 17">
              <a:extLst>
                <a:ext uri="{FF2B5EF4-FFF2-40B4-BE49-F238E27FC236}">
                  <a16:creationId xmlns:a16="http://schemas.microsoft.com/office/drawing/2014/main" id="{29AA632E-5547-AF36-67FB-F81EC162B709}"/>
                </a:ext>
              </a:extLst>
            </p:cNvPr>
            <p:cNvCxnSpPr>
              <a:cxnSpLocks/>
            </p:cNvCxnSpPr>
            <p:nvPr/>
          </p:nvCxnSpPr>
          <p:spPr bwMode="auto">
            <a:xfrm>
              <a:off x="8927159" y="3721383"/>
              <a:ext cx="1056000" cy="2116"/>
            </a:xfrm>
            <a:prstGeom prst="straightConnector1">
              <a:avLst/>
            </a:prstGeom>
            <a:noFill/>
            <a:ln w="12700" cap="flat" cmpd="sng" algn="ctr">
              <a:solidFill>
                <a:srgbClr val="418FDE">
                  <a:shade val="95000"/>
                  <a:satMod val="105000"/>
                </a:srgbClr>
              </a:solidFill>
              <a:prstDash val="sysDot"/>
              <a:tailEnd type="arrow"/>
            </a:ln>
            <a:effectLst/>
          </p:spPr>
        </p:cxnSp>
        <p:sp>
          <p:nvSpPr>
            <p:cNvPr id="19" name="Rectangle 18">
              <a:extLst>
                <a:ext uri="{FF2B5EF4-FFF2-40B4-BE49-F238E27FC236}">
                  <a16:creationId xmlns:a16="http://schemas.microsoft.com/office/drawing/2014/main" id="{AE902BF4-7D50-46F4-B65E-24F63DFD2076}"/>
                </a:ext>
              </a:extLst>
            </p:cNvPr>
            <p:cNvSpPr/>
            <p:nvPr/>
          </p:nvSpPr>
          <p:spPr bwMode="auto">
            <a:xfrm>
              <a:off x="5073531" y="1855529"/>
              <a:ext cx="160867" cy="76200"/>
            </a:xfrm>
            <a:prstGeom prst="rect">
              <a:avLst/>
            </a:prstGeom>
            <a:solidFill>
              <a:srgbClr val="FFFFFF"/>
            </a:solidFill>
            <a:ln w="6350" cap="flat" cmpd="sng" algn="ctr">
              <a:solidFill>
                <a:srgbClr val="418FDE">
                  <a:shade val="95000"/>
                  <a:satMod val="105000"/>
                </a:srgbClr>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20" name="Rectangle 19">
              <a:extLst>
                <a:ext uri="{FF2B5EF4-FFF2-40B4-BE49-F238E27FC236}">
                  <a16:creationId xmlns:a16="http://schemas.microsoft.com/office/drawing/2014/main" id="{28BA6C71-3A15-6AA0-5A64-2D757078702E}"/>
                </a:ext>
              </a:extLst>
            </p:cNvPr>
            <p:cNvSpPr/>
            <p:nvPr/>
          </p:nvSpPr>
          <p:spPr bwMode="auto">
            <a:xfrm>
              <a:off x="5073531" y="2530747"/>
              <a:ext cx="160867" cy="74083"/>
            </a:xfrm>
            <a:prstGeom prst="rect">
              <a:avLst/>
            </a:prstGeom>
            <a:solidFill>
              <a:srgbClr val="FFFFFF"/>
            </a:solidFill>
            <a:ln w="6350" cap="flat" cmpd="sng" algn="ctr">
              <a:solidFill>
                <a:srgbClr val="418FDE">
                  <a:shade val="95000"/>
                  <a:satMod val="105000"/>
                </a:srgbClr>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21" name="Rectangle 20">
              <a:extLst>
                <a:ext uri="{FF2B5EF4-FFF2-40B4-BE49-F238E27FC236}">
                  <a16:creationId xmlns:a16="http://schemas.microsoft.com/office/drawing/2014/main" id="{E9CED3D5-A09F-CCC3-186A-31450CFB4F45}"/>
                </a:ext>
              </a:extLst>
            </p:cNvPr>
            <p:cNvSpPr/>
            <p:nvPr/>
          </p:nvSpPr>
          <p:spPr bwMode="auto">
            <a:xfrm>
              <a:off x="5073531" y="4350707"/>
              <a:ext cx="160867" cy="76200"/>
            </a:xfrm>
            <a:prstGeom prst="rect">
              <a:avLst/>
            </a:prstGeom>
            <a:solidFill>
              <a:srgbClr val="FFFFFF"/>
            </a:solidFill>
            <a:ln w="6350" cap="flat" cmpd="sng" algn="ctr">
              <a:solidFill>
                <a:srgbClr val="418FDE">
                  <a:shade val="95000"/>
                  <a:satMod val="105000"/>
                </a:srgbClr>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22" name="Rectangle 21">
              <a:extLst>
                <a:ext uri="{FF2B5EF4-FFF2-40B4-BE49-F238E27FC236}">
                  <a16:creationId xmlns:a16="http://schemas.microsoft.com/office/drawing/2014/main" id="{B8852468-1DBE-77AD-D164-71FED46EDB01}"/>
                </a:ext>
              </a:extLst>
            </p:cNvPr>
            <p:cNvSpPr/>
            <p:nvPr/>
          </p:nvSpPr>
          <p:spPr bwMode="auto">
            <a:xfrm>
              <a:off x="5058715" y="4981474"/>
              <a:ext cx="190500" cy="105833"/>
            </a:xfrm>
            <a:prstGeom prst="rect">
              <a:avLst/>
            </a:prstGeom>
            <a:solidFill>
              <a:srgbClr val="FFFFFF"/>
            </a:solidFill>
            <a:ln w="6350" cap="flat" cmpd="sng" algn="ctr">
              <a:solidFill>
                <a:srgbClr val="418FDE">
                  <a:shade val="95000"/>
                  <a:satMod val="105000"/>
                </a:srgbClr>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pic>
          <p:nvPicPr>
            <p:cNvPr id="23" name="Picture 8">
              <a:extLst>
                <a:ext uri="{FF2B5EF4-FFF2-40B4-BE49-F238E27FC236}">
                  <a16:creationId xmlns:a16="http://schemas.microsoft.com/office/drawing/2014/main" id="{327DA5E9-D215-5350-4DD2-F6B2FAB694AD}"/>
                </a:ext>
              </a:extLst>
            </p:cNvPr>
            <p:cNvPicPr>
              <a:picLocks noChangeAspect="1" noChangeArrowheads="1"/>
            </p:cNvPicPr>
            <p:nvPr/>
          </p:nvPicPr>
          <p:blipFill>
            <a:blip r:embed="rId8" cstate="print"/>
            <a:stretch>
              <a:fillRect/>
            </a:stretch>
          </p:blipFill>
          <p:spPr bwMode="auto">
            <a:xfrm>
              <a:off x="3762375" y="2712651"/>
              <a:ext cx="1041400" cy="1282700"/>
            </a:xfrm>
            <a:prstGeom prst="rect">
              <a:avLst/>
            </a:prstGeom>
          </p:spPr>
        </p:pic>
        <p:sp>
          <p:nvSpPr>
            <p:cNvPr id="24" name="TextBox 23">
              <a:extLst>
                <a:ext uri="{FF2B5EF4-FFF2-40B4-BE49-F238E27FC236}">
                  <a16:creationId xmlns:a16="http://schemas.microsoft.com/office/drawing/2014/main" id="{FE4A1342-D570-E9D1-5746-63BAFF2D6373}"/>
                </a:ext>
              </a:extLst>
            </p:cNvPr>
            <p:cNvSpPr txBox="1"/>
            <p:nvPr/>
          </p:nvSpPr>
          <p:spPr bwMode="auto">
            <a:xfrm>
              <a:off x="7004337" y="1441760"/>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Awareness &amp; Research</a:t>
              </a:r>
            </a:p>
          </p:txBody>
        </p:sp>
        <p:sp>
          <p:nvSpPr>
            <p:cNvPr id="25" name="TextBox 24">
              <a:extLst>
                <a:ext uri="{FF2B5EF4-FFF2-40B4-BE49-F238E27FC236}">
                  <a16:creationId xmlns:a16="http://schemas.microsoft.com/office/drawing/2014/main" id="{70373F0B-D845-E5E9-6134-C4598FD5678C}"/>
                </a:ext>
              </a:extLst>
            </p:cNvPr>
            <p:cNvSpPr txBox="1"/>
            <p:nvPr/>
          </p:nvSpPr>
          <p:spPr bwMode="auto">
            <a:xfrm>
              <a:off x="7004337" y="1830428"/>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Purchasing &amp; Billing</a:t>
              </a:r>
            </a:p>
          </p:txBody>
        </p:sp>
        <p:sp>
          <p:nvSpPr>
            <p:cNvPr id="26" name="TextBox 25">
              <a:extLst>
                <a:ext uri="{FF2B5EF4-FFF2-40B4-BE49-F238E27FC236}">
                  <a16:creationId xmlns:a16="http://schemas.microsoft.com/office/drawing/2014/main" id="{8D6762A6-BE93-A271-A8BB-9C2EB67B57FC}"/>
                </a:ext>
              </a:extLst>
            </p:cNvPr>
            <p:cNvSpPr txBox="1"/>
            <p:nvPr/>
          </p:nvSpPr>
          <p:spPr bwMode="auto">
            <a:xfrm>
              <a:off x="7004337" y="2219095"/>
              <a:ext cx="1920000" cy="276999"/>
            </a:xfrm>
            <a:prstGeom prst="rect">
              <a:avLst/>
            </a:prstGeom>
            <a:solidFill>
              <a:srgbClr val="418FDE">
                <a:lumMod val="20000"/>
                <a:lumOff val="80000"/>
              </a:srgbClr>
            </a:solidFill>
            <a:ln w="952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Customer Service</a:t>
              </a:r>
            </a:p>
          </p:txBody>
        </p:sp>
        <p:sp>
          <p:nvSpPr>
            <p:cNvPr id="27" name="TextBox 26">
              <a:extLst>
                <a:ext uri="{FF2B5EF4-FFF2-40B4-BE49-F238E27FC236}">
                  <a16:creationId xmlns:a16="http://schemas.microsoft.com/office/drawing/2014/main" id="{131514DC-8A53-3557-0626-2F12E17CC482}"/>
                </a:ext>
              </a:extLst>
            </p:cNvPr>
            <p:cNvSpPr txBox="1"/>
            <p:nvPr/>
          </p:nvSpPr>
          <p:spPr bwMode="auto">
            <a:xfrm>
              <a:off x="7004337" y="2607765"/>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Logistics</a:t>
              </a:r>
            </a:p>
          </p:txBody>
        </p:sp>
        <p:sp>
          <p:nvSpPr>
            <p:cNvPr id="28" name="TextBox 27">
              <a:extLst>
                <a:ext uri="{FF2B5EF4-FFF2-40B4-BE49-F238E27FC236}">
                  <a16:creationId xmlns:a16="http://schemas.microsoft.com/office/drawing/2014/main" id="{82E4E1B8-5690-AB35-8284-D58EBB827DEA}"/>
                </a:ext>
              </a:extLst>
            </p:cNvPr>
            <p:cNvSpPr txBox="1"/>
            <p:nvPr/>
          </p:nvSpPr>
          <p:spPr bwMode="auto">
            <a:xfrm>
              <a:off x="7004337" y="2996434"/>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Fraud</a:t>
              </a:r>
            </a:p>
          </p:txBody>
        </p:sp>
        <p:sp>
          <p:nvSpPr>
            <p:cNvPr id="29" name="TextBox 28">
              <a:extLst>
                <a:ext uri="{FF2B5EF4-FFF2-40B4-BE49-F238E27FC236}">
                  <a16:creationId xmlns:a16="http://schemas.microsoft.com/office/drawing/2014/main" id="{A6B7E44A-4607-D78A-3532-FF514BD6CED1}"/>
                </a:ext>
              </a:extLst>
            </p:cNvPr>
            <p:cNvSpPr txBox="1"/>
            <p:nvPr/>
          </p:nvSpPr>
          <p:spPr bwMode="auto">
            <a:xfrm>
              <a:off x="7004337" y="3970502"/>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Customer Service</a:t>
              </a:r>
            </a:p>
          </p:txBody>
        </p:sp>
        <p:cxnSp>
          <p:nvCxnSpPr>
            <p:cNvPr id="30" name="Straight Arrow Connector 29">
              <a:extLst>
                <a:ext uri="{FF2B5EF4-FFF2-40B4-BE49-F238E27FC236}">
                  <a16:creationId xmlns:a16="http://schemas.microsoft.com/office/drawing/2014/main" id="{5B40F8C2-E2FC-5603-5DA9-D85DB5B9FAF6}"/>
                </a:ext>
              </a:extLst>
            </p:cNvPr>
            <p:cNvCxnSpPr>
              <a:cxnSpLocks/>
            </p:cNvCxnSpPr>
            <p:nvPr/>
          </p:nvCxnSpPr>
          <p:spPr bwMode="auto">
            <a:xfrm>
              <a:off x="8927159" y="4123331"/>
              <a:ext cx="1056000" cy="2117"/>
            </a:xfrm>
            <a:prstGeom prst="straightConnector1">
              <a:avLst/>
            </a:prstGeom>
            <a:noFill/>
            <a:ln w="12700" cap="flat" cmpd="sng" algn="ctr">
              <a:solidFill>
                <a:srgbClr val="418FDE">
                  <a:shade val="95000"/>
                  <a:satMod val="105000"/>
                </a:srgbClr>
              </a:solidFill>
              <a:prstDash val="sysDot"/>
              <a:tailEnd type="arrow"/>
            </a:ln>
            <a:effectLst/>
          </p:spPr>
        </p:cxnSp>
        <p:cxnSp>
          <p:nvCxnSpPr>
            <p:cNvPr id="31" name="Straight Arrow Connector 30">
              <a:extLst>
                <a:ext uri="{FF2B5EF4-FFF2-40B4-BE49-F238E27FC236}">
                  <a16:creationId xmlns:a16="http://schemas.microsoft.com/office/drawing/2014/main" id="{C7268AEB-C7E7-8606-0C19-FE9C002CE210}"/>
                </a:ext>
              </a:extLst>
            </p:cNvPr>
            <p:cNvCxnSpPr>
              <a:cxnSpLocks/>
            </p:cNvCxnSpPr>
            <p:nvPr/>
          </p:nvCxnSpPr>
          <p:spPr bwMode="auto">
            <a:xfrm>
              <a:off x="8927159" y="4913926"/>
              <a:ext cx="1056000" cy="2116"/>
            </a:xfrm>
            <a:prstGeom prst="straightConnector1">
              <a:avLst/>
            </a:prstGeom>
            <a:noFill/>
            <a:ln w="12700" cap="flat" cmpd="sng" algn="ctr">
              <a:solidFill>
                <a:srgbClr val="418FDE">
                  <a:shade val="95000"/>
                  <a:satMod val="105000"/>
                </a:srgbClr>
              </a:solidFill>
              <a:prstDash val="sysDot"/>
              <a:tailEnd type="arrow"/>
            </a:ln>
            <a:effectLst/>
          </p:spPr>
        </p:cxnSp>
        <p:cxnSp>
          <p:nvCxnSpPr>
            <p:cNvPr id="32" name="Straight Arrow Connector 31">
              <a:extLst>
                <a:ext uri="{FF2B5EF4-FFF2-40B4-BE49-F238E27FC236}">
                  <a16:creationId xmlns:a16="http://schemas.microsoft.com/office/drawing/2014/main" id="{8FAE3EC4-534A-94A6-8F8C-280CD2237190}"/>
                </a:ext>
              </a:extLst>
            </p:cNvPr>
            <p:cNvCxnSpPr>
              <a:cxnSpLocks/>
            </p:cNvCxnSpPr>
            <p:nvPr/>
          </p:nvCxnSpPr>
          <p:spPr bwMode="auto">
            <a:xfrm>
              <a:off x="8927159" y="5322532"/>
              <a:ext cx="1056000" cy="2117"/>
            </a:xfrm>
            <a:prstGeom prst="straightConnector1">
              <a:avLst/>
            </a:prstGeom>
            <a:noFill/>
            <a:ln w="12700" cap="flat" cmpd="sng" algn="ctr">
              <a:solidFill>
                <a:srgbClr val="418FDE">
                  <a:shade val="95000"/>
                  <a:satMod val="105000"/>
                </a:srgbClr>
              </a:solidFill>
              <a:prstDash val="sysDot"/>
              <a:tailEnd type="arrow"/>
            </a:ln>
            <a:effectLst/>
          </p:spPr>
        </p:cxnSp>
        <p:cxnSp>
          <p:nvCxnSpPr>
            <p:cNvPr id="33" name="Straight Arrow Connector 32">
              <a:extLst>
                <a:ext uri="{FF2B5EF4-FFF2-40B4-BE49-F238E27FC236}">
                  <a16:creationId xmlns:a16="http://schemas.microsoft.com/office/drawing/2014/main" id="{EE09087F-E7A7-CE02-454C-DEC490B7FF24}"/>
                </a:ext>
              </a:extLst>
            </p:cNvPr>
            <p:cNvCxnSpPr>
              <a:cxnSpLocks/>
            </p:cNvCxnSpPr>
            <p:nvPr/>
          </p:nvCxnSpPr>
          <p:spPr bwMode="auto">
            <a:xfrm>
              <a:off x="8927159" y="4519158"/>
              <a:ext cx="1056000" cy="2116"/>
            </a:xfrm>
            <a:prstGeom prst="straightConnector1">
              <a:avLst/>
            </a:prstGeom>
            <a:noFill/>
            <a:ln w="12700" cap="flat" cmpd="sng" algn="ctr">
              <a:solidFill>
                <a:srgbClr val="418FDE">
                  <a:shade val="95000"/>
                  <a:satMod val="105000"/>
                </a:srgbClr>
              </a:solidFill>
              <a:prstDash val="sysDot"/>
              <a:tailEnd type="arrow"/>
            </a:ln>
            <a:effectLst/>
          </p:spPr>
        </p:cxnSp>
        <p:sp>
          <p:nvSpPr>
            <p:cNvPr id="34" name="TextBox 33">
              <a:extLst>
                <a:ext uri="{FF2B5EF4-FFF2-40B4-BE49-F238E27FC236}">
                  <a16:creationId xmlns:a16="http://schemas.microsoft.com/office/drawing/2014/main" id="{10480038-F64F-4EF6-9134-1114E13D926A}"/>
                </a:ext>
              </a:extLst>
            </p:cNvPr>
            <p:cNvSpPr txBox="1"/>
            <p:nvPr/>
          </p:nvSpPr>
          <p:spPr bwMode="auto">
            <a:xfrm>
              <a:off x="7004337" y="3575734"/>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Marketing &amp; CRM</a:t>
              </a:r>
            </a:p>
          </p:txBody>
        </p:sp>
        <p:sp>
          <p:nvSpPr>
            <p:cNvPr id="35" name="Rounded Rectangle 11">
              <a:extLst>
                <a:ext uri="{FF2B5EF4-FFF2-40B4-BE49-F238E27FC236}">
                  <a16:creationId xmlns:a16="http://schemas.microsoft.com/office/drawing/2014/main" id="{464ACE91-9457-DC7D-1679-4DD569F04FB5}"/>
                </a:ext>
              </a:extLst>
            </p:cNvPr>
            <p:cNvSpPr/>
            <p:nvPr/>
          </p:nvSpPr>
          <p:spPr>
            <a:xfrm>
              <a:off x="9995859" y="1316569"/>
              <a:ext cx="1780117" cy="4199840"/>
            </a:xfrm>
            <a:prstGeom prst="roundRect">
              <a:avLst/>
            </a:prstGeom>
            <a:noFill/>
            <a:ln w="12700" cap="flat" cmpd="sng" algn="ctr">
              <a:solidFill>
                <a:srgbClr val="418FDE">
                  <a:lumMod val="60000"/>
                  <a:lumOff val="40000"/>
                </a:srgbClr>
              </a:solidFill>
              <a:prstDash val="sysDot"/>
            </a:ln>
            <a:effectLst/>
          </p:spPr>
          <p:txBody>
            <a:bodyPr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cxnSp>
          <p:nvCxnSpPr>
            <p:cNvPr id="36" name="Straight Arrow Connector 35">
              <a:extLst>
                <a:ext uri="{FF2B5EF4-FFF2-40B4-BE49-F238E27FC236}">
                  <a16:creationId xmlns:a16="http://schemas.microsoft.com/office/drawing/2014/main" id="{79623E8F-C3EB-A350-5748-9C78EC6098CA}"/>
                </a:ext>
              </a:extLst>
            </p:cNvPr>
            <p:cNvCxnSpPr>
              <a:cxnSpLocks/>
            </p:cNvCxnSpPr>
            <p:nvPr/>
          </p:nvCxnSpPr>
          <p:spPr>
            <a:xfrm>
              <a:off x="2020360" y="2841627"/>
              <a:ext cx="1440000" cy="10583"/>
            </a:xfrm>
            <a:prstGeom prst="straightConnector1">
              <a:avLst/>
            </a:prstGeom>
            <a:noFill/>
            <a:ln w="12700" cap="flat" cmpd="sng" algn="ctr">
              <a:solidFill>
                <a:srgbClr val="418FDE">
                  <a:shade val="95000"/>
                  <a:satMod val="105000"/>
                </a:srgbClr>
              </a:solidFill>
              <a:prstDash val="sysDot"/>
              <a:headEnd type="arrow"/>
              <a:tailEnd type="arrow"/>
            </a:ln>
            <a:effectLst/>
          </p:spPr>
        </p:cxnSp>
        <p:cxnSp>
          <p:nvCxnSpPr>
            <p:cNvPr id="37" name="Straight Arrow Connector 36">
              <a:extLst>
                <a:ext uri="{FF2B5EF4-FFF2-40B4-BE49-F238E27FC236}">
                  <a16:creationId xmlns:a16="http://schemas.microsoft.com/office/drawing/2014/main" id="{FC91EE16-D75E-F6BC-9A2E-D7B60ADE2CA1}"/>
                </a:ext>
              </a:extLst>
            </p:cNvPr>
            <p:cNvCxnSpPr>
              <a:cxnSpLocks/>
            </p:cNvCxnSpPr>
            <p:nvPr/>
          </p:nvCxnSpPr>
          <p:spPr>
            <a:xfrm>
              <a:off x="2020359" y="3940177"/>
              <a:ext cx="1440000" cy="10584"/>
            </a:xfrm>
            <a:prstGeom prst="straightConnector1">
              <a:avLst/>
            </a:prstGeom>
            <a:noFill/>
            <a:ln w="12700" cap="flat" cmpd="sng" algn="ctr">
              <a:solidFill>
                <a:srgbClr val="418FDE">
                  <a:shade val="95000"/>
                  <a:satMod val="105000"/>
                </a:srgbClr>
              </a:solidFill>
              <a:prstDash val="sysDot"/>
              <a:headEnd type="arrow"/>
              <a:tailEnd type="arrow"/>
            </a:ln>
            <a:effectLst/>
          </p:spPr>
        </p:cxnSp>
        <p:cxnSp>
          <p:nvCxnSpPr>
            <p:cNvPr id="38" name="Straight Arrow Connector 37">
              <a:extLst>
                <a:ext uri="{FF2B5EF4-FFF2-40B4-BE49-F238E27FC236}">
                  <a16:creationId xmlns:a16="http://schemas.microsoft.com/office/drawing/2014/main" id="{088279FB-22CD-6219-D3D9-FD5195B89E83}"/>
                </a:ext>
              </a:extLst>
            </p:cNvPr>
            <p:cNvCxnSpPr>
              <a:cxnSpLocks/>
            </p:cNvCxnSpPr>
            <p:nvPr/>
          </p:nvCxnSpPr>
          <p:spPr>
            <a:xfrm>
              <a:off x="2020359" y="5090041"/>
              <a:ext cx="1440000" cy="10584"/>
            </a:xfrm>
            <a:prstGeom prst="straightConnector1">
              <a:avLst/>
            </a:prstGeom>
            <a:noFill/>
            <a:ln w="12700" cap="flat" cmpd="sng" algn="ctr">
              <a:solidFill>
                <a:srgbClr val="418FDE">
                  <a:shade val="95000"/>
                  <a:satMod val="105000"/>
                </a:srgbClr>
              </a:solidFill>
              <a:prstDash val="sysDot"/>
              <a:headEnd type="arrow"/>
              <a:tailEnd type="arrow"/>
            </a:ln>
            <a:effectLst/>
          </p:spPr>
        </p:cxnSp>
        <p:sp>
          <p:nvSpPr>
            <p:cNvPr id="39" name="TextBox 38">
              <a:extLst>
                <a:ext uri="{FF2B5EF4-FFF2-40B4-BE49-F238E27FC236}">
                  <a16:creationId xmlns:a16="http://schemas.microsoft.com/office/drawing/2014/main" id="{30EC72F1-8100-4B8A-E1D3-A78B15C6F96B}"/>
                </a:ext>
              </a:extLst>
            </p:cNvPr>
            <p:cNvSpPr txBox="1"/>
            <p:nvPr/>
          </p:nvSpPr>
          <p:spPr>
            <a:xfrm>
              <a:off x="7004337" y="4365270"/>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Logistics</a:t>
              </a:r>
            </a:p>
          </p:txBody>
        </p:sp>
        <p:sp>
          <p:nvSpPr>
            <p:cNvPr id="40" name="TextBox 39">
              <a:extLst>
                <a:ext uri="{FF2B5EF4-FFF2-40B4-BE49-F238E27FC236}">
                  <a16:creationId xmlns:a16="http://schemas.microsoft.com/office/drawing/2014/main" id="{839651E6-53C5-C8B9-D6CD-FC225780F8E1}"/>
                </a:ext>
              </a:extLst>
            </p:cNvPr>
            <p:cNvSpPr txBox="1"/>
            <p:nvPr/>
          </p:nvSpPr>
          <p:spPr>
            <a:xfrm>
              <a:off x="7004337" y="4760038"/>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Billing</a:t>
              </a:r>
            </a:p>
          </p:txBody>
        </p:sp>
        <p:sp>
          <p:nvSpPr>
            <p:cNvPr id="41" name="TextBox 40">
              <a:extLst>
                <a:ext uri="{FF2B5EF4-FFF2-40B4-BE49-F238E27FC236}">
                  <a16:creationId xmlns:a16="http://schemas.microsoft.com/office/drawing/2014/main" id="{475BD33E-3557-2DA3-234F-9208DE5E3DB1}"/>
                </a:ext>
              </a:extLst>
            </p:cNvPr>
            <p:cNvSpPr txBox="1"/>
            <p:nvPr/>
          </p:nvSpPr>
          <p:spPr>
            <a:xfrm>
              <a:off x="7004337" y="5154805"/>
              <a:ext cx="1920000" cy="276999"/>
            </a:xfrm>
            <a:prstGeom prst="rect">
              <a:avLst/>
            </a:prstGeom>
            <a:solidFill>
              <a:srgbClr val="418FDE">
                <a:lumMod val="20000"/>
                <a:lumOff val="80000"/>
              </a:srgbClr>
            </a:solidFill>
            <a:ln w="3175">
              <a:solidFill>
                <a:srgbClr val="418FDE">
                  <a:lumMod val="60000"/>
                  <a:lumOff val="40000"/>
                </a:srgbClr>
              </a:solidFill>
              <a:prstDash val="sysDot"/>
            </a:ln>
            <a:effectLst/>
            <a:scene3d>
              <a:camera prst="orthographicFront">
                <a:rot lat="0" lon="0" rev="0"/>
              </a:camera>
              <a:lightRig rig="threePt" dir="t">
                <a:rot lat="0" lon="0" rev="1200000"/>
              </a:lightRig>
            </a:scene3d>
            <a:sp3d/>
          </p:spPr>
          <p:txBody>
            <a:bodyPr>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IN" sz="1200" b="0" i="0" u="none" strike="noStrike" kern="0" cap="none" spc="0" normalizeH="0" baseline="0" noProof="0" dirty="0">
                  <a:ln>
                    <a:noFill/>
                  </a:ln>
                  <a:solidFill>
                    <a:srgbClr val="000000"/>
                  </a:solidFill>
                  <a:effectLst/>
                  <a:uLnTx/>
                  <a:uFillTx/>
                  <a:ea typeface="+mn-ea"/>
                  <a:cs typeface="Arial" pitchFamily="34" charset="0"/>
                  <a:sym typeface="Arial"/>
                </a:rPr>
                <a:t>Fraud</a:t>
              </a:r>
            </a:p>
          </p:txBody>
        </p:sp>
        <p:pic>
          <p:nvPicPr>
            <p:cNvPr id="42" name="Google Shape;347;p30">
              <a:extLst>
                <a:ext uri="{FF2B5EF4-FFF2-40B4-BE49-F238E27FC236}">
                  <a16:creationId xmlns:a16="http://schemas.microsoft.com/office/drawing/2014/main" id="{F150ED11-65C4-7F98-7235-748DE479C19B}"/>
                </a:ext>
              </a:extLst>
            </p:cNvPr>
            <p:cNvPicPr preferRelativeResize="0">
              <a:picLocks noChangeAspect="1" noChangeArrowheads="1"/>
            </p:cNvPicPr>
            <p:nvPr/>
          </p:nvPicPr>
          <p:blipFill>
            <a:blip r:embed="rId9">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04943" y="1611517"/>
              <a:ext cx="345016"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oogle Shape;349;p30">
              <a:extLst>
                <a:ext uri="{FF2B5EF4-FFF2-40B4-BE49-F238E27FC236}">
                  <a16:creationId xmlns:a16="http://schemas.microsoft.com/office/drawing/2014/main" id="{BFB653EE-75E9-B280-67F4-7A5F81C9E88B}"/>
                </a:ext>
              </a:extLst>
            </p:cNvPr>
            <p:cNvPicPr preferRelativeResize="0">
              <a:picLocks noChangeAspect="1" noChangeArrowheads="1"/>
            </p:cNvPicPr>
            <p:nvPr/>
          </p:nvPicPr>
          <p:blipFill>
            <a:blip r:embed="rId10">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664726" y="2196249"/>
              <a:ext cx="45931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oogle Shape;353;p30">
              <a:extLst>
                <a:ext uri="{FF2B5EF4-FFF2-40B4-BE49-F238E27FC236}">
                  <a16:creationId xmlns:a16="http://schemas.microsoft.com/office/drawing/2014/main" id="{1E94BC2C-91A6-B66D-E38E-32F1FDB2A8DD}"/>
                </a:ext>
              </a:extLst>
            </p:cNvPr>
            <p:cNvPicPr preferRelativeResize="0">
              <a:picLocks noChangeAspect="1" noChangeArrowheads="1"/>
            </p:cNvPicPr>
            <p:nvPr/>
          </p:nvPicPr>
          <p:blipFill>
            <a:blip r:embed="rId11">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666843" y="2891047"/>
              <a:ext cx="459316"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oogle Shape;358;p30">
              <a:extLst>
                <a:ext uri="{FF2B5EF4-FFF2-40B4-BE49-F238E27FC236}">
                  <a16:creationId xmlns:a16="http://schemas.microsoft.com/office/drawing/2014/main" id="{9D17F0BC-8EFA-4F39-9A74-01EEBFDBED11}"/>
                </a:ext>
              </a:extLst>
            </p:cNvPr>
            <p:cNvPicPr preferRelativeResize="0">
              <a:picLocks noChangeAspect="1" noChangeArrowheads="1"/>
            </p:cNvPicPr>
            <p:nvPr/>
          </p:nvPicPr>
          <p:blipFill>
            <a:blip r:embed="rId12">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685892" y="3530812"/>
              <a:ext cx="459317"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oogle Shape;359;p30">
              <a:extLst>
                <a:ext uri="{FF2B5EF4-FFF2-40B4-BE49-F238E27FC236}">
                  <a16:creationId xmlns:a16="http://schemas.microsoft.com/office/drawing/2014/main" id="{113366AA-5933-9E3E-A9C2-5648F7FEE6AB}"/>
                </a:ext>
              </a:extLst>
            </p:cNvPr>
            <p:cNvPicPr preferRelativeResize="0">
              <a:picLocks noChangeAspect="1" noChangeArrowheads="1"/>
            </p:cNvPicPr>
            <p:nvPr/>
          </p:nvPicPr>
          <p:blipFill>
            <a:blip r:embed="rId13">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00710" y="4257362"/>
              <a:ext cx="51223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351;p30">
              <a:extLst>
                <a:ext uri="{FF2B5EF4-FFF2-40B4-BE49-F238E27FC236}">
                  <a16:creationId xmlns:a16="http://schemas.microsoft.com/office/drawing/2014/main" id="{B4312E23-9477-2DD6-2B3B-0BED0B9C6D7B}"/>
                </a:ext>
              </a:extLst>
            </p:cNvPr>
            <p:cNvPicPr preferRelativeResize="0">
              <a:picLocks noChangeAspect="1" noChangeArrowheads="1"/>
            </p:cNvPicPr>
            <p:nvPr/>
          </p:nvPicPr>
          <p:blipFill>
            <a:blip r:embed="rId14">
              <a:duotone>
                <a:srgbClr val="418FD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1292" y="4952160"/>
              <a:ext cx="459317" cy="3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F79CBC57-F059-6BCC-190D-09196D96449E}"/>
                </a:ext>
              </a:extLst>
            </p:cNvPr>
            <p:cNvSpPr txBox="1"/>
            <p:nvPr/>
          </p:nvSpPr>
          <p:spPr>
            <a:xfrm>
              <a:off x="812800" y="5749779"/>
              <a:ext cx="1200001" cy="307777"/>
            </a:xfrm>
            <a:prstGeom prst="rect">
              <a:avLst/>
            </a:prstGeom>
            <a:noFill/>
          </p:spPr>
          <p:txBody>
            <a:bodyPr wrap="square" rtlCol="0">
              <a:spAutoFit/>
            </a:bodyPr>
            <a:lstStyle/>
            <a:p>
              <a:pPr algn="ctr" defTabSz="1219170">
                <a:buClr>
                  <a:srgbClr val="000000"/>
                </a:buClr>
              </a:pPr>
              <a:r>
                <a:rPr lang="en-IN" sz="1400" b="1" kern="0" dirty="0">
                  <a:solidFill>
                    <a:srgbClr val="000000"/>
                  </a:solidFill>
                  <a:cs typeface="Arial" panose="020B0604020202020204" pitchFamily="34" charset="0"/>
                  <a:sym typeface="Arial"/>
                </a:rPr>
                <a:t>Enterprise </a:t>
              </a:r>
            </a:p>
          </p:txBody>
        </p:sp>
        <p:sp>
          <p:nvSpPr>
            <p:cNvPr id="49" name="TextBox 48">
              <a:extLst>
                <a:ext uri="{FF2B5EF4-FFF2-40B4-BE49-F238E27FC236}">
                  <a16:creationId xmlns:a16="http://schemas.microsoft.com/office/drawing/2014/main" id="{DD87C605-6A19-7210-F958-F24D9762E5C9}"/>
                </a:ext>
              </a:extLst>
            </p:cNvPr>
            <p:cNvSpPr txBox="1"/>
            <p:nvPr/>
          </p:nvSpPr>
          <p:spPr>
            <a:xfrm>
              <a:off x="3268682" y="5795811"/>
              <a:ext cx="2229241" cy="286232"/>
            </a:xfrm>
            <a:prstGeom prst="rect">
              <a:avLst/>
            </a:prstGeom>
            <a:noFill/>
          </p:spPr>
          <p:txBody>
            <a:bodyPr wrap="square" rtlCol="0">
              <a:spAutoFit/>
            </a:bodyPr>
            <a:lstStyle/>
            <a:p>
              <a:pPr algn="ctr" defTabSz="1219170">
                <a:lnSpc>
                  <a:spcPct val="90000"/>
                </a:lnSpc>
                <a:spcAft>
                  <a:spcPts val="800"/>
                </a:spcAft>
                <a:buClr>
                  <a:srgbClr val="000000"/>
                </a:buClr>
                <a:defRPr/>
              </a:pPr>
              <a:r>
                <a:rPr lang="en-IN" sz="1400" b="1" kern="0" dirty="0">
                  <a:solidFill>
                    <a:srgbClr val="000000"/>
                  </a:solidFill>
                  <a:cs typeface="Arial" panose="020B0604020202020204" pitchFamily="34" charset="0"/>
                  <a:sym typeface="Arial"/>
                </a:rPr>
                <a:t>Communication Suite</a:t>
              </a:r>
            </a:p>
          </p:txBody>
        </p:sp>
        <p:sp>
          <p:nvSpPr>
            <p:cNvPr id="50" name="TextBox 49">
              <a:extLst>
                <a:ext uri="{FF2B5EF4-FFF2-40B4-BE49-F238E27FC236}">
                  <a16:creationId xmlns:a16="http://schemas.microsoft.com/office/drawing/2014/main" id="{F4FCD2F0-5507-D54C-C22F-9E078ACE220D}"/>
                </a:ext>
              </a:extLst>
            </p:cNvPr>
            <p:cNvSpPr txBox="1"/>
            <p:nvPr/>
          </p:nvSpPr>
          <p:spPr>
            <a:xfrm>
              <a:off x="7004337" y="5598968"/>
              <a:ext cx="1920000" cy="674031"/>
            </a:xfrm>
            <a:prstGeom prst="rect">
              <a:avLst/>
            </a:prstGeom>
            <a:noFill/>
          </p:spPr>
          <p:txBody>
            <a:bodyPr wrap="square" rtlCol="0">
              <a:spAutoFit/>
            </a:bodyPr>
            <a:lstStyle/>
            <a:p>
              <a:pPr algn="ctr" defTabSz="1219170">
                <a:lnSpc>
                  <a:spcPct val="90000"/>
                </a:lnSpc>
                <a:spcAft>
                  <a:spcPts val="800"/>
                </a:spcAft>
                <a:buClr>
                  <a:srgbClr val="000000"/>
                </a:buClr>
                <a:defRPr/>
              </a:pPr>
              <a:r>
                <a:rPr lang="en-IN" sz="1400" b="1" kern="0" dirty="0">
                  <a:solidFill>
                    <a:srgbClr val="000000"/>
                  </a:solidFill>
                  <a:cs typeface="Arial" panose="020B0604020202020204" pitchFamily="34" charset="0"/>
                  <a:sym typeface="Arial"/>
                </a:rPr>
                <a:t>Inbound &amp; Outbound Business Interactions</a:t>
              </a:r>
            </a:p>
          </p:txBody>
        </p:sp>
        <p:sp>
          <p:nvSpPr>
            <p:cNvPr id="51" name="TextBox 50">
              <a:extLst>
                <a:ext uri="{FF2B5EF4-FFF2-40B4-BE49-F238E27FC236}">
                  <a16:creationId xmlns:a16="http://schemas.microsoft.com/office/drawing/2014/main" id="{47A461B3-D9EA-D572-E8BA-3564FE40E742}"/>
                </a:ext>
              </a:extLst>
            </p:cNvPr>
            <p:cNvSpPr txBox="1"/>
            <p:nvPr/>
          </p:nvSpPr>
          <p:spPr>
            <a:xfrm>
              <a:off x="9994154" y="5571269"/>
              <a:ext cx="1766047" cy="674031"/>
            </a:xfrm>
            <a:prstGeom prst="rect">
              <a:avLst/>
            </a:prstGeom>
            <a:noFill/>
          </p:spPr>
          <p:txBody>
            <a:bodyPr wrap="square" rtlCol="0">
              <a:spAutoFit/>
            </a:bodyPr>
            <a:lstStyle/>
            <a:p>
              <a:pPr algn="ctr" defTabSz="1219170">
                <a:lnSpc>
                  <a:spcPct val="90000"/>
                </a:lnSpc>
                <a:spcAft>
                  <a:spcPts val="800"/>
                </a:spcAft>
                <a:buClr>
                  <a:srgbClr val="000000"/>
                </a:buClr>
                <a:defRPr/>
              </a:pPr>
              <a:r>
                <a:rPr lang="en-IN" sz="1400" b="1" kern="0" dirty="0">
                  <a:solidFill>
                    <a:srgbClr val="000000"/>
                  </a:solidFill>
                  <a:cs typeface="Arial" panose="020B0604020202020204" pitchFamily="34" charset="0"/>
                  <a:sym typeface="Arial"/>
                </a:rPr>
                <a:t>Customer Communication Channels</a:t>
              </a:r>
            </a:p>
          </p:txBody>
        </p:sp>
        <p:cxnSp>
          <p:nvCxnSpPr>
            <p:cNvPr id="52" name="Straight Arrow Connector 51">
              <a:extLst>
                <a:ext uri="{FF2B5EF4-FFF2-40B4-BE49-F238E27FC236}">
                  <a16:creationId xmlns:a16="http://schemas.microsoft.com/office/drawing/2014/main" id="{D1C5C9A3-E644-7540-A68A-0B84BB0C9C8E}"/>
                </a:ext>
              </a:extLst>
            </p:cNvPr>
            <p:cNvCxnSpPr>
              <a:cxnSpLocks/>
            </p:cNvCxnSpPr>
            <p:nvPr/>
          </p:nvCxnSpPr>
          <p:spPr bwMode="auto">
            <a:xfrm>
              <a:off x="8927159" y="1587066"/>
              <a:ext cx="1056000" cy="2116"/>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3" name="Straight Arrow Connector 52">
              <a:extLst>
                <a:ext uri="{FF2B5EF4-FFF2-40B4-BE49-F238E27FC236}">
                  <a16:creationId xmlns:a16="http://schemas.microsoft.com/office/drawing/2014/main" id="{C109B3F1-1E45-0059-22D9-474A52F5D19E}"/>
                </a:ext>
              </a:extLst>
            </p:cNvPr>
            <p:cNvCxnSpPr>
              <a:cxnSpLocks/>
            </p:cNvCxnSpPr>
            <p:nvPr/>
          </p:nvCxnSpPr>
          <p:spPr bwMode="auto">
            <a:xfrm>
              <a:off x="8927159" y="1989014"/>
              <a:ext cx="1056000" cy="211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4" name="Straight Arrow Connector 53">
              <a:extLst>
                <a:ext uri="{FF2B5EF4-FFF2-40B4-BE49-F238E27FC236}">
                  <a16:creationId xmlns:a16="http://schemas.microsoft.com/office/drawing/2014/main" id="{B884B6D9-B5E2-3506-9EA5-EE5C45B653F2}"/>
                </a:ext>
              </a:extLst>
            </p:cNvPr>
            <p:cNvCxnSpPr>
              <a:cxnSpLocks/>
            </p:cNvCxnSpPr>
            <p:nvPr/>
          </p:nvCxnSpPr>
          <p:spPr bwMode="auto">
            <a:xfrm>
              <a:off x="8927159" y="2779609"/>
              <a:ext cx="1056000" cy="2116"/>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5" name="Straight Arrow Connector 54">
              <a:extLst>
                <a:ext uri="{FF2B5EF4-FFF2-40B4-BE49-F238E27FC236}">
                  <a16:creationId xmlns:a16="http://schemas.microsoft.com/office/drawing/2014/main" id="{CF9425AF-DAA6-49B9-7E4D-59C84E9BE420}"/>
                </a:ext>
              </a:extLst>
            </p:cNvPr>
            <p:cNvCxnSpPr>
              <a:cxnSpLocks/>
            </p:cNvCxnSpPr>
            <p:nvPr/>
          </p:nvCxnSpPr>
          <p:spPr bwMode="auto">
            <a:xfrm>
              <a:off x="8927159" y="3188215"/>
              <a:ext cx="1056000" cy="211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6" name="Straight Arrow Connector 55">
              <a:extLst>
                <a:ext uri="{FF2B5EF4-FFF2-40B4-BE49-F238E27FC236}">
                  <a16:creationId xmlns:a16="http://schemas.microsoft.com/office/drawing/2014/main" id="{EC6CFEEF-0355-D201-E158-BEFD75FDA41A}"/>
                </a:ext>
              </a:extLst>
            </p:cNvPr>
            <p:cNvCxnSpPr>
              <a:cxnSpLocks/>
            </p:cNvCxnSpPr>
            <p:nvPr/>
          </p:nvCxnSpPr>
          <p:spPr bwMode="auto">
            <a:xfrm>
              <a:off x="8927159" y="2384841"/>
              <a:ext cx="1056000" cy="2116"/>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7" name="Straight Arrow Connector 56">
              <a:extLst>
                <a:ext uri="{FF2B5EF4-FFF2-40B4-BE49-F238E27FC236}">
                  <a16:creationId xmlns:a16="http://schemas.microsoft.com/office/drawing/2014/main" id="{D4517CE5-4497-D0C4-5B09-B8005CF0A14A}"/>
                </a:ext>
              </a:extLst>
            </p:cNvPr>
            <p:cNvCxnSpPr>
              <a:cxnSpLocks/>
            </p:cNvCxnSpPr>
            <p:nvPr/>
          </p:nvCxnSpPr>
          <p:spPr bwMode="auto">
            <a:xfrm>
              <a:off x="5069418" y="3721383"/>
              <a:ext cx="1951231" cy="2116"/>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8" name="Straight Arrow Connector 57">
              <a:extLst>
                <a:ext uri="{FF2B5EF4-FFF2-40B4-BE49-F238E27FC236}">
                  <a16:creationId xmlns:a16="http://schemas.microsoft.com/office/drawing/2014/main" id="{2B006388-FBDB-46FF-CC31-3A0C1C6F3A8C}"/>
                </a:ext>
              </a:extLst>
            </p:cNvPr>
            <p:cNvCxnSpPr>
              <a:cxnSpLocks/>
            </p:cNvCxnSpPr>
            <p:nvPr/>
          </p:nvCxnSpPr>
          <p:spPr bwMode="auto">
            <a:xfrm>
              <a:off x="5069418" y="4123331"/>
              <a:ext cx="1951231" cy="211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59" name="Straight Arrow Connector 58">
              <a:extLst>
                <a:ext uri="{FF2B5EF4-FFF2-40B4-BE49-F238E27FC236}">
                  <a16:creationId xmlns:a16="http://schemas.microsoft.com/office/drawing/2014/main" id="{174F3C4C-070D-3AF9-0819-C74B673A9FBB}"/>
                </a:ext>
              </a:extLst>
            </p:cNvPr>
            <p:cNvCxnSpPr>
              <a:cxnSpLocks/>
            </p:cNvCxnSpPr>
            <p:nvPr/>
          </p:nvCxnSpPr>
          <p:spPr bwMode="auto">
            <a:xfrm>
              <a:off x="5069418" y="5322532"/>
              <a:ext cx="1951231" cy="211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grpSp>
          <p:nvGrpSpPr>
            <p:cNvPr id="60" name="Group 59">
              <a:extLst>
                <a:ext uri="{FF2B5EF4-FFF2-40B4-BE49-F238E27FC236}">
                  <a16:creationId xmlns:a16="http://schemas.microsoft.com/office/drawing/2014/main" id="{461DA8D1-A806-D149-BA47-4394E77D73F7}"/>
                </a:ext>
              </a:extLst>
            </p:cNvPr>
            <p:cNvGrpSpPr/>
            <p:nvPr/>
          </p:nvGrpSpPr>
          <p:grpSpPr>
            <a:xfrm>
              <a:off x="5510624" y="4519158"/>
              <a:ext cx="1510025" cy="396884"/>
              <a:chOff x="3802063" y="3389368"/>
              <a:chExt cx="1463423" cy="297663"/>
            </a:xfrm>
          </p:grpSpPr>
          <p:cxnSp>
            <p:nvCxnSpPr>
              <p:cNvPr id="61" name="Straight Arrow Connector 60">
                <a:extLst>
                  <a:ext uri="{FF2B5EF4-FFF2-40B4-BE49-F238E27FC236}">
                    <a16:creationId xmlns:a16="http://schemas.microsoft.com/office/drawing/2014/main" id="{A57515E3-5298-F79D-E3B1-A83DB71F9D72}"/>
                  </a:ext>
                </a:extLst>
              </p:cNvPr>
              <p:cNvCxnSpPr>
                <a:cxnSpLocks/>
              </p:cNvCxnSpPr>
              <p:nvPr/>
            </p:nvCxnSpPr>
            <p:spPr bwMode="auto">
              <a:xfrm>
                <a:off x="3802063" y="3685444"/>
                <a:ext cx="1463423" cy="158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cxnSp>
            <p:nvCxnSpPr>
              <p:cNvPr id="62" name="Straight Arrow Connector 61">
                <a:extLst>
                  <a:ext uri="{FF2B5EF4-FFF2-40B4-BE49-F238E27FC236}">
                    <a16:creationId xmlns:a16="http://schemas.microsoft.com/office/drawing/2014/main" id="{D112BE9F-6BAE-61F8-32C6-1F7C39C0590B}"/>
                  </a:ext>
                </a:extLst>
              </p:cNvPr>
              <p:cNvCxnSpPr>
                <a:cxnSpLocks/>
              </p:cNvCxnSpPr>
              <p:nvPr/>
            </p:nvCxnSpPr>
            <p:spPr bwMode="auto">
              <a:xfrm>
                <a:off x="3802063" y="3389368"/>
                <a:ext cx="1463423" cy="1587"/>
              </a:xfrm>
              <a:prstGeom prst="straightConnector1">
                <a:avLst/>
              </a:prstGeom>
              <a:noFill/>
              <a:ln w="12700" cap="flat" cmpd="sng" algn="ctr">
                <a:solidFill>
                  <a:srgbClr val="418FDE">
                    <a:shade val="95000"/>
                    <a:satMod val="105000"/>
                  </a:srgbClr>
                </a:solidFill>
                <a:prstDash val="sysDot"/>
                <a:headEnd type="none" w="med" len="med"/>
                <a:tailEnd type="none" w="med" len="med"/>
              </a:ln>
              <a:effectLst/>
            </p:spPr>
          </p:cxnSp>
        </p:grpSp>
        <p:cxnSp>
          <p:nvCxnSpPr>
            <p:cNvPr id="63" name="Straight Arrow Connector 62">
              <a:extLst>
                <a:ext uri="{FF2B5EF4-FFF2-40B4-BE49-F238E27FC236}">
                  <a16:creationId xmlns:a16="http://schemas.microsoft.com/office/drawing/2014/main" id="{53C873CA-4D7C-4683-A7F5-96B5AE32EF55}"/>
                </a:ext>
              </a:extLst>
            </p:cNvPr>
            <p:cNvCxnSpPr>
              <a:cxnSpLocks/>
            </p:cNvCxnSpPr>
            <p:nvPr/>
          </p:nvCxnSpPr>
          <p:spPr bwMode="auto">
            <a:xfrm flipH="1">
              <a:off x="5069418" y="1587066"/>
              <a:ext cx="1951231" cy="2116"/>
            </a:xfrm>
            <a:prstGeom prst="straightConnector1">
              <a:avLst/>
            </a:prstGeom>
            <a:noFill/>
            <a:ln w="12700" cap="flat" cmpd="sng" algn="ctr">
              <a:solidFill>
                <a:srgbClr val="418FDE">
                  <a:shade val="95000"/>
                  <a:satMod val="105000"/>
                </a:srgbClr>
              </a:solidFill>
              <a:prstDash val="sysDot"/>
              <a:tailEnd type="arrow"/>
            </a:ln>
            <a:effectLst/>
          </p:spPr>
        </p:cxnSp>
        <p:cxnSp>
          <p:nvCxnSpPr>
            <p:cNvPr id="64" name="Straight Arrow Connector 63">
              <a:extLst>
                <a:ext uri="{FF2B5EF4-FFF2-40B4-BE49-F238E27FC236}">
                  <a16:creationId xmlns:a16="http://schemas.microsoft.com/office/drawing/2014/main" id="{FD2CBFE5-E104-1B8E-A5EF-7D3E97B913DA}"/>
                </a:ext>
              </a:extLst>
            </p:cNvPr>
            <p:cNvCxnSpPr>
              <a:cxnSpLocks/>
            </p:cNvCxnSpPr>
            <p:nvPr/>
          </p:nvCxnSpPr>
          <p:spPr bwMode="auto">
            <a:xfrm flipH="1">
              <a:off x="5069418" y="2779609"/>
              <a:ext cx="1951231" cy="2116"/>
            </a:xfrm>
            <a:prstGeom prst="straightConnector1">
              <a:avLst/>
            </a:prstGeom>
            <a:noFill/>
            <a:ln w="12700" cap="flat" cmpd="sng" algn="ctr">
              <a:solidFill>
                <a:srgbClr val="418FDE">
                  <a:shade val="95000"/>
                  <a:satMod val="105000"/>
                </a:srgbClr>
              </a:solidFill>
              <a:prstDash val="sysDot"/>
              <a:tailEnd type="arrow"/>
            </a:ln>
            <a:effectLst/>
          </p:spPr>
        </p:cxnSp>
        <p:cxnSp>
          <p:nvCxnSpPr>
            <p:cNvPr id="65" name="Straight Arrow Connector 64">
              <a:extLst>
                <a:ext uri="{FF2B5EF4-FFF2-40B4-BE49-F238E27FC236}">
                  <a16:creationId xmlns:a16="http://schemas.microsoft.com/office/drawing/2014/main" id="{447BFE8C-3D35-881D-7577-7392CB0F5A4D}"/>
                </a:ext>
              </a:extLst>
            </p:cNvPr>
            <p:cNvCxnSpPr>
              <a:cxnSpLocks/>
            </p:cNvCxnSpPr>
            <p:nvPr/>
          </p:nvCxnSpPr>
          <p:spPr bwMode="auto">
            <a:xfrm flipH="1">
              <a:off x="5069418" y="3188215"/>
              <a:ext cx="1951231" cy="2117"/>
            </a:xfrm>
            <a:prstGeom prst="straightConnector1">
              <a:avLst/>
            </a:prstGeom>
            <a:noFill/>
            <a:ln w="12700" cap="flat" cmpd="sng" algn="ctr">
              <a:solidFill>
                <a:srgbClr val="418FDE">
                  <a:shade val="95000"/>
                  <a:satMod val="105000"/>
                </a:srgbClr>
              </a:solidFill>
              <a:prstDash val="sysDot"/>
              <a:tailEnd type="arrow"/>
            </a:ln>
            <a:effectLst/>
          </p:spPr>
        </p:cxnSp>
        <p:grpSp>
          <p:nvGrpSpPr>
            <p:cNvPr id="66" name="Group 65">
              <a:extLst>
                <a:ext uri="{FF2B5EF4-FFF2-40B4-BE49-F238E27FC236}">
                  <a16:creationId xmlns:a16="http://schemas.microsoft.com/office/drawing/2014/main" id="{73858803-CEEF-F489-8668-F460602FF2EE}"/>
                </a:ext>
              </a:extLst>
            </p:cNvPr>
            <p:cNvGrpSpPr/>
            <p:nvPr/>
          </p:nvGrpSpPr>
          <p:grpSpPr>
            <a:xfrm>
              <a:off x="5510624" y="1989014"/>
              <a:ext cx="1510025" cy="397943"/>
              <a:chOff x="3802063" y="1491760"/>
              <a:chExt cx="1463423" cy="298457"/>
            </a:xfrm>
          </p:grpSpPr>
          <p:cxnSp>
            <p:nvCxnSpPr>
              <p:cNvPr id="67" name="Straight Arrow Connector 66">
                <a:extLst>
                  <a:ext uri="{FF2B5EF4-FFF2-40B4-BE49-F238E27FC236}">
                    <a16:creationId xmlns:a16="http://schemas.microsoft.com/office/drawing/2014/main" id="{93CAF081-EB99-BE7A-1832-79198EC6AF15}"/>
                  </a:ext>
                </a:extLst>
              </p:cNvPr>
              <p:cNvCxnSpPr>
                <a:cxnSpLocks/>
              </p:cNvCxnSpPr>
              <p:nvPr/>
            </p:nvCxnSpPr>
            <p:spPr bwMode="auto">
              <a:xfrm flipH="1">
                <a:off x="3802063" y="1491760"/>
                <a:ext cx="1463423" cy="1588"/>
              </a:xfrm>
              <a:prstGeom prst="straightConnector1">
                <a:avLst/>
              </a:prstGeom>
              <a:noFill/>
              <a:ln w="12700" cap="flat" cmpd="sng" algn="ctr">
                <a:solidFill>
                  <a:srgbClr val="418FDE">
                    <a:shade val="95000"/>
                    <a:satMod val="105000"/>
                  </a:srgbClr>
                </a:solidFill>
                <a:prstDash val="sysDot"/>
                <a:tailEnd type="arrow"/>
              </a:ln>
              <a:effectLst/>
            </p:spPr>
          </p:cxnSp>
          <p:cxnSp>
            <p:nvCxnSpPr>
              <p:cNvPr id="68" name="Straight Arrow Connector 67">
                <a:extLst>
                  <a:ext uri="{FF2B5EF4-FFF2-40B4-BE49-F238E27FC236}">
                    <a16:creationId xmlns:a16="http://schemas.microsoft.com/office/drawing/2014/main" id="{48D3170D-F6BC-9BB8-A6E8-87759322B0A8}"/>
                  </a:ext>
                </a:extLst>
              </p:cNvPr>
              <p:cNvCxnSpPr>
                <a:cxnSpLocks/>
              </p:cNvCxnSpPr>
              <p:nvPr/>
            </p:nvCxnSpPr>
            <p:spPr bwMode="auto">
              <a:xfrm flipH="1">
                <a:off x="3802063" y="1788630"/>
                <a:ext cx="1463423" cy="1587"/>
              </a:xfrm>
              <a:prstGeom prst="straightConnector1">
                <a:avLst/>
              </a:prstGeom>
              <a:noFill/>
              <a:ln w="12700" cap="flat" cmpd="sng" algn="ctr">
                <a:solidFill>
                  <a:srgbClr val="418FDE">
                    <a:shade val="95000"/>
                    <a:satMod val="105000"/>
                  </a:srgbClr>
                </a:solidFill>
                <a:prstDash val="sysDot"/>
                <a:tailEnd type="arrow"/>
              </a:ln>
              <a:effectLst/>
            </p:spPr>
          </p:cxnSp>
        </p:grpSp>
      </p:grpSp>
      <p:pic>
        <p:nvPicPr>
          <p:cNvPr id="70" name="Picture 69">
            <a:extLst>
              <a:ext uri="{FF2B5EF4-FFF2-40B4-BE49-F238E27FC236}">
                <a16:creationId xmlns:a16="http://schemas.microsoft.com/office/drawing/2014/main" id="{6D11C970-22C8-9B66-9A4A-D6C0D47F6EC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20324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en-IN" dirty="0"/>
              <a:t>ENTERPRISE SUCCESS BUILDING BLOCKS</a:t>
            </a:r>
          </a:p>
        </p:txBody>
      </p:sp>
      <p:grpSp>
        <p:nvGrpSpPr>
          <p:cNvPr id="7" name="Group 6">
            <a:extLst>
              <a:ext uri="{FF2B5EF4-FFF2-40B4-BE49-F238E27FC236}">
                <a16:creationId xmlns:a16="http://schemas.microsoft.com/office/drawing/2014/main" id="{91B00071-89C9-7AA8-8C0E-6224839FE93F}"/>
              </a:ext>
            </a:extLst>
          </p:cNvPr>
          <p:cNvGrpSpPr/>
          <p:nvPr/>
        </p:nvGrpSpPr>
        <p:grpSpPr>
          <a:xfrm>
            <a:off x="391640" y="1244724"/>
            <a:ext cx="11408719" cy="5141946"/>
            <a:chOff x="351481" y="1167838"/>
            <a:chExt cx="11408719" cy="5141946"/>
          </a:xfrm>
        </p:grpSpPr>
        <p:sp>
          <p:nvSpPr>
            <p:cNvPr id="4" name="Rectangle: Rounded Corners 3">
              <a:extLst>
                <a:ext uri="{FF2B5EF4-FFF2-40B4-BE49-F238E27FC236}">
                  <a16:creationId xmlns:a16="http://schemas.microsoft.com/office/drawing/2014/main" id="{500FE5C4-0DE0-350F-6564-61729CC85562}"/>
                </a:ext>
              </a:extLst>
            </p:cNvPr>
            <p:cNvSpPr/>
            <p:nvPr/>
          </p:nvSpPr>
          <p:spPr>
            <a:xfrm>
              <a:off x="351481" y="1625600"/>
              <a:ext cx="7655697" cy="1460843"/>
            </a:xfrm>
            <a:prstGeom prst="roundRect">
              <a:avLst/>
            </a:prstGeom>
            <a:solidFill>
              <a:srgbClr val="F2DCDB">
                <a:alpha val="30196"/>
              </a:srgbClr>
            </a:solidFill>
            <a:ln w="9525" cap="flat" cmpd="sng" algn="ctr">
              <a:solidFill>
                <a:srgbClr val="00BF6F"/>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2400" b="0" i="0" u="none" strike="noStrike" kern="0" cap="none" spc="0" normalizeH="0" baseline="0" noProof="0">
                <a:ln>
                  <a:noFill/>
                </a:ln>
                <a:solidFill>
                  <a:srgbClr val="FFFFFF"/>
                </a:solidFill>
                <a:effectLst/>
                <a:uLnTx/>
                <a:uFillTx/>
                <a:ea typeface="+mn-ea"/>
                <a:cs typeface="+mn-cs"/>
                <a:sym typeface="Arial"/>
              </a:endParaRPr>
            </a:p>
          </p:txBody>
        </p:sp>
        <p:graphicFrame>
          <p:nvGraphicFramePr>
            <p:cNvPr id="5" name="Diagram 4">
              <a:extLst>
                <a:ext uri="{FF2B5EF4-FFF2-40B4-BE49-F238E27FC236}">
                  <a16:creationId xmlns:a16="http://schemas.microsoft.com/office/drawing/2014/main" id="{C1898156-6970-A5E9-55E5-135E90120628}"/>
                </a:ext>
              </a:extLst>
            </p:cNvPr>
            <p:cNvGraphicFramePr/>
            <p:nvPr>
              <p:extLst>
                <p:ext uri="{D42A27DB-BD31-4B8C-83A1-F6EECF244321}">
                  <p14:modId xmlns:p14="http://schemas.microsoft.com/office/powerpoint/2010/main" val="2338446334"/>
                </p:ext>
              </p:extLst>
            </p:nvPr>
          </p:nvGraphicFramePr>
          <p:xfrm>
            <a:off x="431800" y="1316565"/>
            <a:ext cx="11328400" cy="4993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F9435CC-E0E2-DFDA-F18B-3C90AF0B2D9C}"/>
                </a:ext>
              </a:extLst>
            </p:cNvPr>
            <p:cNvSpPr txBox="1"/>
            <p:nvPr/>
          </p:nvSpPr>
          <p:spPr>
            <a:xfrm>
              <a:off x="3657129" y="1167838"/>
              <a:ext cx="4877741" cy="338554"/>
            </a:xfrm>
            <a:prstGeom prst="rect">
              <a:avLst/>
            </a:prstGeom>
            <a:noFill/>
          </p:spPr>
          <p:txBody>
            <a:bodyPr wrap="square">
              <a:spAutoFit/>
            </a:bodyPr>
            <a:lstStyle/>
            <a:p>
              <a:pPr algn="ctr" defTabSz="1219170">
                <a:buClr>
                  <a:srgbClr val="000000"/>
                </a:buClr>
              </a:pPr>
              <a:r>
                <a:rPr lang="en-US" sz="1600" b="1" kern="0" dirty="0">
                  <a:solidFill>
                    <a:srgbClr val="000000"/>
                  </a:solidFill>
                  <a:cs typeface="Arial"/>
                  <a:sym typeface="Arial"/>
                </a:rPr>
                <a:t>Embedded communication capabilities requires:</a:t>
              </a:r>
              <a:endParaRPr lang="en-IN" sz="1600" b="1" kern="0" dirty="0">
                <a:solidFill>
                  <a:srgbClr val="000000"/>
                </a:solidFill>
                <a:cs typeface="Arial"/>
                <a:sym typeface="Arial"/>
              </a:endParaRPr>
            </a:p>
          </p:txBody>
        </p:sp>
      </p:grpSp>
      <p:pic>
        <p:nvPicPr>
          <p:cNvPr id="8" name="Picture 7">
            <a:extLst>
              <a:ext uri="{FF2B5EF4-FFF2-40B4-BE49-F238E27FC236}">
                <a16:creationId xmlns:a16="http://schemas.microsoft.com/office/drawing/2014/main" id="{72EAD4FC-5D70-8EDE-A362-AE0152C9C5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63945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8A7F2-90B9-46DB-ABE5-939FF3ECF2AC}"/>
              </a:ext>
            </a:extLst>
          </p:cNvPr>
          <p:cNvSpPr>
            <a:spLocks noGrp="1"/>
          </p:cNvSpPr>
          <p:nvPr>
            <p:ph type="title"/>
          </p:nvPr>
        </p:nvSpPr>
        <p:spPr>
          <a:xfrm>
            <a:off x="432000" y="359035"/>
            <a:ext cx="10051200" cy="461655"/>
          </a:xfrm>
        </p:spPr>
        <p:txBody>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r>
              <a:rPr lang="fr-FR" dirty="0"/>
              <a:t>CAAS MODELS : DEVELOPER VS ENTERPRISE</a:t>
            </a:r>
            <a:endParaRPr lang="en-IN" dirty="0"/>
          </a:p>
        </p:txBody>
      </p:sp>
      <p:grpSp>
        <p:nvGrpSpPr>
          <p:cNvPr id="10" name="Group 9">
            <a:extLst>
              <a:ext uri="{FF2B5EF4-FFF2-40B4-BE49-F238E27FC236}">
                <a16:creationId xmlns:a16="http://schemas.microsoft.com/office/drawing/2014/main" id="{53E1D19F-5E7F-CDA2-A14E-437A841B1D32}"/>
              </a:ext>
            </a:extLst>
          </p:cNvPr>
          <p:cNvGrpSpPr/>
          <p:nvPr/>
        </p:nvGrpSpPr>
        <p:grpSpPr>
          <a:xfrm>
            <a:off x="7180765" y="2276576"/>
            <a:ext cx="5011235" cy="3153015"/>
            <a:chOff x="5543491" y="1352550"/>
            <a:chExt cx="3545995" cy="2151959"/>
          </a:xfrm>
        </p:grpSpPr>
        <p:pic>
          <p:nvPicPr>
            <p:cNvPr id="11" name="Picture 10" descr="A picture containing text&#10;&#10;Description automatically generated">
              <a:extLst>
                <a:ext uri="{FF2B5EF4-FFF2-40B4-BE49-F238E27FC236}">
                  <a16:creationId xmlns:a16="http://schemas.microsoft.com/office/drawing/2014/main" id="{4407B775-1807-78EF-742C-168B794EE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491" y="1352550"/>
              <a:ext cx="3545995" cy="2151959"/>
            </a:xfrm>
            <a:prstGeom prst="rect">
              <a:avLst/>
            </a:prstGeom>
          </p:spPr>
        </p:pic>
        <p:sp>
          <p:nvSpPr>
            <p:cNvPr id="12" name="Rectangle 11">
              <a:extLst>
                <a:ext uri="{FF2B5EF4-FFF2-40B4-BE49-F238E27FC236}">
                  <a16:creationId xmlns:a16="http://schemas.microsoft.com/office/drawing/2014/main" id="{46907A4C-93F4-CFF9-528F-8C52CB463D0B}"/>
                </a:ext>
              </a:extLst>
            </p:cNvPr>
            <p:cNvSpPr/>
            <p:nvPr/>
          </p:nvSpPr>
          <p:spPr>
            <a:xfrm>
              <a:off x="5563928" y="3105150"/>
              <a:ext cx="600477" cy="228600"/>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grpSp>
      <p:grpSp>
        <p:nvGrpSpPr>
          <p:cNvPr id="29" name="Group 28">
            <a:extLst>
              <a:ext uri="{FF2B5EF4-FFF2-40B4-BE49-F238E27FC236}">
                <a16:creationId xmlns:a16="http://schemas.microsoft.com/office/drawing/2014/main" id="{D4E8D2F2-DD85-2069-CD05-880DEA49902A}"/>
              </a:ext>
            </a:extLst>
          </p:cNvPr>
          <p:cNvGrpSpPr/>
          <p:nvPr/>
        </p:nvGrpSpPr>
        <p:grpSpPr>
          <a:xfrm>
            <a:off x="84723" y="1654661"/>
            <a:ext cx="3547134" cy="3742132"/>
            <a:chOff x="634887" y="1316568"/>
            <a:chExt cx="3547134" cy="3742132"/>
          </a:xfrm>
        </p:grpSpPr>
        <p:sp>
          <p:nvSpPr>
            <p:cNvPr id="16" name="Arrow: Pentagon 15">
              <a:extLst>
                <a:ext uri="{FF2B5EF4-FFF2-40B4-BE49-F238E27FC236}">
                  <a16:creationId xmlns:a16="http://schemas.microsoft.com/office/drawing/2014/main" id="{F1B417F5-0224-1994-3E20-BA614329A795}"/>
                </a:ext>
              </a:extLst>
            </p:cNvPr>
            <p:cNvSpPr/>
            <p:nvPr/>
          </p:nvSpPr>
          <p:spPr>
            <a:xfrm rot="5400000">
              <a:off x="491641" y="1459814"/>
              <a:ext cx="3742132" cy="3455639"/>
            </a:xfrm>
            <a:custGeom>
              <a:avLst/>
              <a:gdLst>
                <a:gd name="connsiteX0" fmla="*/ 0 w 4493179"/>
                <a:gd name="connsiteY0" fmla="*/ 0 h 3455639"/>
                <a:gd name="connsiteX1" fmla="*/ 4039488 w 4493179"/>
                <a:gd name="connsiteY1" fmla="*/ 0 h 3455639"/>
                <a:gd name="connsiteX2" fmla="*/ 4493179 w 4493179"/>
                <a:gd name="connsiteY2" fmla="*/ 1727820 h 3455639"/>
                <a:gd name="connsiteX3" fmla="*/ 4039488 w 4493179"/>
                <a:gd name="connsiteY3" fmla="*/ 3455639 h 3455639"/>
                <a:gd name="connsiteX4" fmla="*/ 0 w 4493179"/>
                <a:gd name="connsiteY4" fmla="*/ 3455639 h 3455639"/>
                <a:gd name="connsiteX5" fmla="*/ 0 w 4493179"/>
                <a:gd name="connsiteY5" fmla="*/ 0 h 3455639"/>
                <a:gd name="connsiteX0" fmla="*/ 0 w 4065476"/>
                <a:gd name="connsiteY0" fmla="*/ 0 h 3455639"/>
                <a:gd name="connsiteX1" fmla="*/ 4039488 w 4065476"/>
                <a:gd name="connsiteY1" fmla="*/ 0 h 3455639"/>
                <a:gd name="connsiteX2" fmla="*/ 4065476 w 4065476"/>
                <a:gd name="connsiteY2" fmla="*/ 1845808 h 3455639"/>
                <a:gd name="connsiteX3" fmla="*/ 4039488 w 4065476"/>
                <a:gd name="connsiteY3" fmla="*/ 3455639 h 3455639"/>
                <a:gd name="connsiteX4" fmla="*/ 0 w 4065476"/>
                <a:gd name="connsiteY4" fmla="*/ 3455639 h 3455639"/>
                <a:gd name="connsiteX5" fmla="*/ 0 w 4065476"/>
                <a:gd name="connsiteY5" fmla="*/ 0 h 34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76" h="3455639">
                  <a:moveTo>
                    <a:pt x="0" y="0"/>
                  </a:moveTo>
                  <a:lnTo>
                    <a:pt x="4039488" y="0"/>
                  </a:lnTo>
                  <a:lnTo>
                    <a:pt x="4065476" y="1845808"/>
                  </a:lnTo>
                  <a:lnTo>
                    <a:pt x="4039488" y="3455639"/>
                  </a:lnTo>
                  <a:lnTo>
                    <a:pt x="0" y="3455639"/>
                  </a:lnTo>
                  <a:lnTo>
                    <a:pt x="0" y="0"/>
                  </a:lnTo>
                  <a:close/>
                </a:path>
              </a:pathLst>
            </a:custGeom>
            <a:solidFill>
              <a:srgbClr val="418FDE">
                <a:lumMod val="20000"/>
                <a:lumOff val="80000"/>
              </a:srgbClr>
            </a:solidFill>
            <a:ln w="9525" cap="flat" cmpd="sng" algn="ctr">
              <a:solidFill>
                <a:srgbClr val="418FDE">
                  <a:lumMod val="60000"/>
                  <a:lumOff val="40000"/>
                </a:srgbClr>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dirty="0">
                <a:ln>
                  <a:noFill/>
                </a:ln>
                <a:solidFill>
                  <a:srgbClr val="FFFFFF"/>
                </a:solidFill>
                <a:effectLst/>
                <a:uLnTx/>
                <a:uFillTx/>
                <a:ea typeface="+mn-ea"/>
                <a:cs typeface="+mn-cs"/>
                <a:sym typeface="Arial"/>
              </a:endParaRPr>
            </a:p>
          </p:txBody>
        </p:sp>
        <p:sp>
          <p:nvSpPr>
            <p:cNvPr id="24" name="TextBox 23">
              <a:extLst>
                <a:ext uri="{FF2B5EF4-FFF2-40B4-BE49-F238E27FC236}">
                  <a16:creationId xmlns:a16="http://schemas.microsoft.com/office/drawing/2014/main" id="{03772FF8-51B3-D9B7-8440-F211F16A5B53}"/>
                </a:ext>
              </a:extLst>
            </p:cNvPr>
            <p:cNvSpPr txBox="1"/>
            <p:nvPr/>
          </p:nvSpPr>
          <p:spPr>
            <a:xfrm>
              <a:off x="673800" y="2176162"/>
              <a:ext cx="3508221" cy="2677656"/>
            </a:xfrm>
            <a:prstGeom prst="rect">
              <a:avLst/>
            </a:prstGeom>
            <a:noFill/>
          </p:spPr>
          <p:txBody>
            <a:bodyPr wrap="square" rtlCol="0">
              <a:spAutoFit/>
            </a:bodyPr>
            <a:lstStyle/>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Do it yourself Approach</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Single purpose-based APIs, SDKs, IDEs</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Build stage application lifecycle</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Enterprise Developer Capability</a:t>
              </a:r>
            </a:p>
          </p:txBody>
        </p:sp>
        <p:sp>
          <p:nvSpPr>
            <p:cNvPr id="25" name="TextBox 24">
              <a:extLst>
                <a:ext uri="{FF2B5EF4-FFF2-40B4-BE49-F238E27FC236}">
                  <a16:creationId xmlns:a16="http://schemas.microsoft.com/office/drawing/2014/main" id="{1BCD6924-79BA-7321-6081-C64CA311EDC3}"/>
                </a:ext>
              </a:extLst>
            </p:cNvPr>
            <p:cNvSpPr txBox="1"/>
            <p:nvPr/>
          </p:nvSpPr>
          <p:spPr>
            <a:xfrm>
              <a:off x="809336" y="1517919"/>
              <a:ext cx="3106740" cy="420564"/>
            </a:xfrm>
            <a:prstGeom prst="rect">
              <a:avLst/>
            </a:prstGeom>
            <a:noFill/>
          </p:spPr>
          <p:txBody>
            <a:bodyPr wrap="square" rtlCol="0">
              <a:spAutoFit/>
            </a:bodyPr>
            <a:lstStyle/>
            <a:p>
              <a:pPr algn="ctr" defTabSz="1219170">
                <a:buClr>
                  <a:srgbClr val="000000"/>
                </a:buClr>
                <a:defRPr/>
              </a:pPr>
              <a:r>
                <a:rPr lang="en-US" sz="2133" b="1" kern="0" dirty="0">
                  <a:solidFill>
                    <a:srgbClr val="000000"/>
                  </a:solidFill>
                  <a:cs typeface="Calibri" panose="020F0502020204030204" pitchFamily="34" charset="0"/>
                  <a:sym typeface="Arial"/>
                </a:rPr>
                <a:t>Developer CAAS</a:t>
              </a:r>
            </a:p>
          </p:txBody>
        </p:sp>
      </p:grpSp>
      <p:grpSp>
        <p:nvGrpSpPr>
          <p:cNvPr id="30" name="Group 29">
            <a:extLst>
              <a:ext uri="{FF2B5EF4-FFF2-40B4-BE49-F238E27FC236}">
                <a16:creationId xmlns:a16="http://schemas.microsoft.com/office/drawing/2014/main" id="{380807DE-4DCC-CB1F-CC76-4300A84020E9}"/>
              </a:ext>
            </a:extLst>
          </p:cNvPr>
          <p:cNvGrpSpPr/>
          <p:nvPr/>
        </p:nvGrpSpPr>
        <p:grpSpPr>
          <a:xfrm>
            <a:off x="3617416" y="1654660"/>
            <a:ext cx="3509493" cy="3742133"/>
            <a:chOff x="8020461" y="1316569"/>
            <a:chExt cx="3509493" cy="4080224"/>
          </a:xfrm>
        </p:grpSpPr>
        <p:sp>
          <p:nvSpPr>
            <p:cNvPr id="26" name="Arrow: Pentagon 25">
              <a:extLst>
                <a:ext uri="{FF2B5EF4-FFF2-40B4-BE49-F238E27FC236}">
                  <a16:creationId xmlns:a16="http://schemas.microsoft.com/office/drawing/2014/main" id="{F3F5B357-4973-4C9B-3F62-A24530CC9522}"/>
                </a:ext>
              </a:extLst>
            </p:cNvPr>
            <p:cNvSpPr/>
            <p:nvPr/>
          </p:nvSpPr>
          <p:spPr>
            <a:xfrm rot="5400000">
              <a:off x="7762023" y="1628861"/>
              <a:ext cx="4080224" cy="3455639"/>
            </a:xfrm>
            <a:custGeom>
              <a:avLst/>
              <a:gdLst>
                <a:gd name="connsiteX0" fmla="*/ 0 w 4493179"/>
                <a:gd name="connsiteY0" fmla="*/ 0 h 3455639"/>
                <a:gd name="connsiteX1" fmla="*/ 4039488 w 4493179"/>
                <a:gd name="connsiteY1" fmla="*/ 0 h 3455639"/>
                <a:gd name="connsiteX2" fmla="*/ 4493179 w 4493179"/>
                <a:gd name="connsiteY2" fmla="*/ 1727820 h 3455639"/>
                <a:gd name="connsiteX3" fmla="*/ 4039488 w 4493179"/>
                <a:gd name="connsiteY3" fmla="*/ 3455639 h 3455639"/>
                <a:gd name="connsiteX4" fmla="*/ 0 w 4493179"/>
                <a:gd name="connsiteY4" fmla="*/ 3455639 h 3455639"/>
                <a:gd name="connsiteX5" fmla="*/ 0 w 4493179"/>
                <a:gd name="connsiteY5" fmla="*/ 0 h 3455639"/>
                <a:gd name="connsiteX0" fmla="*/ 0 w 4080224"/>
                <a:gd name="connsiteY0" fmla="*/ 0 h 3455639"/>
                <a:gd name="connsiteX1" fmla="*/ 4039488 w 4080224"/>
                <a:gd name="connsiteY1" fmla="*/ 0 h 3455639"/>
                <a:gd name="connsiteX2" fmla="*/ 4080224 w 4080224"/>
                <a:gd name="connsiteY2" fmla="*/ 1713072 h 3455639"/>
                <a:gd name="connsiteX3" fmla="*/ 4039488 w 4080224"/>
                <a:gd name="connsiteY3" fmla="*/ 3455639 h 3455639"/>
                <a:gd name="connsiteX4" fmla="*/ 0 w 4080224"/>
                <a:gd name="connsiteY4" fmla="*/ 3455639 h 3455639"/>
                <a:gd name="connsiteX5" fmla="*/ 0 w 4080224"/>
                <a:gd name="connsiteY5" fmla="*/ 0 h 34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0224" h="3455639">
                  <a:moveTo>
                    <a:pt x="0" y="0"/>
                  </a:moveTo>
                  <a:lnTo>
                    <a:pt x="4039488" y="0"/>
                  </a:lnTo>
                  <a:lnTo>
                    <a:pt x="4080224" y="1713072"/>
                  </a:lnTo>
                  <a:lnTo>
                    <a:pt x="4039488" y="3455639"/>
                  </a:lnTo>
                  <a:lnTo>
                    <a:pt x="0" y="3455639"/>
                  </a:lnTo>
                  <a:lnTo>
                    <a:pt x="0" y="0"/>
                  </a:lnTo>
                  <a:close/>
                </a:path>
              </a:pathLst>
            </a:custGeom>
            <a:solidFill>
              <a:srgbClr val="8512E0">
                <a:lumMod val="20000"/>
                <a:lumOff val="80000"/>
              </a:srgbClr>
            </a:solidFill>
            <a:ln w="9525" cap="flat" cmpd="sng" algn="ctr">
              <a:solidFill>
                <a:srgbClr val="8512E0">
                  <a:lumMod val="60000"/>
                  <a:lumOff val="40000"/>
                </a:srgbClr>
              </a:solidFill>
              <a:prstDash val="sysDo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IN" sz="1867" b="0" i="0" u="none" strike="noStrike" kern="0" cap="none" spc="0" normalizeH="0" baseline="0" noProof="0">
                <a:ln>
                  <a:noFill/>
                </a:ln>
                <a:solidFill>
                  <a:srgbClr val="FFFFFF"/>
                </a:solidFill>
                <a:effectLst/>
                <a:uLnTx/>
                <a:uFillTx/>
                <a:ea typeface="+mn-ea"/>
                <a:cs typeface="+mn-cs"/>
                <a:sym typeface="Arial"/>
              </a:endParaRPr>
            </a:p>
          </p:txBody>
        </p:sp>
        <p:sp>
          <p:nvSpPr>
            <p:cNvPr id="27" name="TextBox 26">
              <a:extLst>
                <a:ext uri="{FF2B5EF4-FFF2-40B4-BE49-F238E27FC236}">
                  <a16:creationId xmlns:a16="http://schemas.microsoft.com/office/drawing/2014/main" id="{81E61C94-1A3D-E98E-ED2C-68EF03789016}"/>
                </a:ext>
              </a:extLst>
            </p:cNvPr>
            <p:cNvSpPr txBox="1"/>
            <p:nvPr/>
          </p:nvSpPr>
          <p:spPr>
            <a:xfrm>
              <a:off x="8020461" y="2326047"/>
              <a:ext cx="3455640" cy="2651108"/>
            </a:xfrm>
            <a:prstGeom prst="rect">
              <a:avLst/>
            </a:prstGeom>
            <a:noFill/>
          </p:spPr>
          <p:txBody>
            <a:bodyPr wrap="square" rtlCol="0">
              <a:spAutoFit/>
            </a:bodyPr>
            <a:lstStyle/>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Co-creator Approach</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Plug &amp; Play Interface</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End to End Application Life-cycle</a:t>
              </a:r>
            </a:p>
            <a:p>
              <a:pPr marL="241294" indent="-122764" defTabSz="1219170">
                <a:spcAft>
                  <a:spcPts val="800"/>
                </a:spcAft>
                <a:buClr>
                  <a:srgbClr val="000000"/>
                </a:buClr>
                <a:buFont typeface="Arial" panose="020B0604020202020204" pitchFamily="34" charset="0"/>
                <a:buChar char="•"/>
                <a:defRPr/>
              </a:pPr>
              <a:endParaRPr lang="en-US" sz="1600" kern="0" dirty="0">
                <a:solidFill>
                  <a:srgbClr val="000000">
                    <a:lumMod val="85000"/>
                    <a:lumOff val="15000"/>
                  </a:srgbClr>
                </a:solidFill>
                <a:cs typeface="Arial"/>
                <a:sym typeface="Arial"/>
              </a:endParaRPr>
            </a:p>
            <a:p>
              <a:pPr marL="241294" indent="-122764" defTabSz="1219170">
                <a:spcAft>
                  <a:spcPts val="800"/>
                </a:spcAft>
                <a:buClr>
                  <a:srgbClr val="000000"/>
                </a:buClr>
                <a:buFont typeface="Arial" panose="020B0604020202020204" pitchFamily="34" charset="0"/>
                <a:buChar char="•"/>
                <a:defRPr/>
              </a:pPr>
              <a:r>
                <a:rPr lang="en-US" sz="1600" kern="0" dirty="0">
                  <a:solidFill>
                    <a:srgbClr val="000000">
                      <a:lumMod val="85000"/>
                      <a:lumOff val="15000"/>
                    </a:srgbClr>
                  </a:solidFill>
                  <a:cs typeface="Arial"/>
                  <a:sym typeface="Arial"/>
                </a:rPr>
                <a:t>Support beyond Interface</a:t>
              </a:r>
            </a:p>
          </p:txBody>
        </p:sp>
        <p:sp>
          <p:nvSpPr>
            <p:cNvPr id="28" name="TextBox 27">
              <a:extLst>
                <a:ext uri="{FF2B5EF4-FFF2-40B4-BE49-F238E27FC236}">
                  <a16:creationId xmlns:a16="http://schemas.microsoft.com/office/drawing/2014/main" id="{916D6C8A-5A09-832C-EACA-F457DACDB1D5}"/>
                </a:ext>
              </a:extLst>
            </p:cNvPr>
            <p:cNvSpPr txBox="1"/>
            <p:nvPr/>
          </p:nvSpPr>
          <p:spPr>
            <a:xfrm>
              <a:off x="8417384" y="1517919"/>
              <a:ext cx="2769500" cy="458561"/>
            </a:xfrm>
            <a:prstGeom prst="rect">
              <a:avLst/>
            </a:prstGeom>
            <a:noFill/>
          </p:spPr>
          <p:txBody>
            <a:bodyPr wrap="square" rtlCol="0">
              <a:spAutoFit/>
            </a:bodyPr>
            <a:lstStyle/>
            <a:p>
              <a:pPr algn="ctr" defTabSz="1219170">
                <a:buClr>
                  <a:srgbClr val="000000"/>
                </a:buClr>
                <a:defRPr/>
              </a:pPr>
              <a:r>
                <a:rPr lang="en-US" sz="2133" b="1" kern="0" dirty="0">
                  <a:solidFill>
                    <a:srgbClr val="000000"/>
                  </a:solidFill>
                  <a:cs typeface="Calibri" panose="020F0502020204030204" pitchFamily="34" charset="0"/>
                  <a:sym typeface="Arial"/>
                </a:rPr>
                <a:t>Enterprise CAAS</a:t>
              </a:r>
            </a:p>
          </p:txBody>
        </p:sp>
      </p:grpSp>
      <p:pic>
        <p:nvPicPr>
          <p:cNvPr id="14" name="Picture 13">
            <a:extLst>
              <a:ext uri="{FF2B5EF4-FFF2-40B4-BE49-F238E27FC236}">
                <a16:creationId xmlns:a16="http://schemas.microsoft.com/office/drawing/2014/main" id="{EB79A654-DD3F-7986-2EFC-6A66291D0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982" y="6518554"/>
            <a:ext cx="1333734" cy="296385"/>
          </a:xfrm>
          <a:prstGeom prst="rect">
            <a:avLst/>
          </a:prstGeom>
        </p:spPr>
      </p:pic>
    </p:spTree>
    <p:extLst>
      <p:ext uri="{BB962C8B-B14F-4D97-AF65-F5344CB8AC3E}">
        <p14:creationId xmlns:p14="http://schemas.microsoft.com/office/powerpoint/2010/main" val="164700329"/>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new-template-potx" id="{FD7A4D68-483F-4A71-A610-D3B747706881}" vid="{3525A10E-14E7-40B2-811E-C8550C5457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1708</Words>
  <Application>Microsoft Office PowerPoint</Application>
  <PresentationFormat>Widescreen</PresentationFormat>
  <Paragraphs>337</Paragraphs>
  <Slides>25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Roboto</vt:lpstr>
      <vt:lpstr>Trebuchet MS</vt:lpstr>
      <vt:lpstr>Wingdings</vt:lpstr>
      <vt:lpstr>Sify Theme Nov20</vt:lpstr>
      <vt:lpstr>Sify New Theme</vt:lpstr>
      <vt:lpstr>Bitmap Image</vt:lpstr>
      <vt:lpstr>PowerPoint Presentation</vt:lpstr>
      <vt:lpstr>CONTEXT TODAY</vt:lpstr>
      <vt:lpstr>ENTERPRISE COMMUNICATION – DIGITAL JOURNEY</vt:lpstr>
      <vt:lpstr>MARKET OUTLOOK &amp; GROWTH</vt:lpstr>
      <vt:lpstr>MARKET OUTLOOK &amp; GROWTH</vt:lpstr>
      <vt:lpstr>WHY CAAS</vt:lpstr>
      <vt:lpstr>ENTERPRISE COMMUNICATION ORCHESTRATION</vt:lpstr>
      <vt:lpstr>ENTERPRISE SUCCESS BUILDING BLOCKS</vt:lpstr>
      <vt:lpstr>CAAS MODELS : DEVELOPER VS ENTERPRISE</vt:lpstr>
      <vt:lpstr>CHOOSE THE RIGHT PARTNER</vt:lpstr>
      <vt:lpstr>What makes your communications platform truly omnichannel?</vt:lpstr>
      <vt:lpstr>Building Better Brand Interactions in Remote Locations</vt:lpstr>
      <vt:lpstr>Impact in Numbers</vt:lpstr>
      <vt:lpstr>Improving Productivity &amp; Ensuring Effortless CX</vt:lpstr>
      <vt:lpstr>Connect faster &amp; directly improve wallet share</vt:lpstr>
      <vt:lpstr>Stay Connected Anywhere, Anytime</vt:lpstr>
      <vt:lpstr>A quick glance into the post - pandemic scenario</vt:lpstr>
      <vt:lpstr>WHY US?</vt:lpstr>
      <vt:lpstr>Delight Customers with Effortless Omnichannel Experiences</vt:lpstr>
      <vt:lpstr>Delight Customers Anywhere</vt:lpstr>
      <vt:lpstr>Master Service Excellence  </vt:lpstr>
      <vt:lpstr>Master Service Excellence</vt:lpstr>
      <vt:lpstr>Effortlessly Grow Customer Value</vt:lpstr>
      <vt:lpstr>GETTING STARTED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Chirag Chaudhary</dc:creator>
  <cp:lastModifiedBy>Abhishek Singh Tomar</cp:lastModifiedBy>
  <cp:revision>9</cp:revision>
  <dcterms:created xsi:type="dcterms:W3CDTF">2022-07-07T07:45:41Z</dcterms:created>
  <dcterms:modified xsi:type="dcterms:W3CDTF">2022-07-07T09:29:54Z</dcterms:modified>
</cp:coreProperties>
</file>